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3" r:id="rId3"/>
    <p:sldId id="307" r:id="rId4"/>
    <p:sldId id="257" r:id="rId5"/>
    <p:sldId id="258" r:id="rId6"/>
    <p:sldId id="259" r:id="rId7"/>
    <p:sldId id="260" r:id="rId8"/>
    <p:sldId id="310" r:id="rId9"/>
    <p:sldId id="312" r:id="rId10"/>
    <p:sldId id="264" r:id="rId11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8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 il Signore vostro Dio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endParaRPr lang="it-I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Comportatevi secondo la sua volontà </a:t>
          </a:r>
          <a:r>
            <a:rPr lang="it-IT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Ubbidite ai suoi comandamenti</a:t>
          </a: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Rimanete saldamente uniti a Lui</a:t>
          </a: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Servitelo con tutto il cuore e con tutta la vostra anima</a:t>
          </a: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600" b="1" dirty="0"/>
            <a:t>L’amore è il principio che ci porta a Dio. Lo amiamo perchè Lui ci ha amati per primo (1 Giovanni 4:19).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600" b="1" dirty="0"/>
            <a:t>Giosuè indica la condotta che si aspetta da coloro che scelgono di camminare con Dio.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600" b="1" dirty="0"/>
            <a:t>L’ubbidienza è il risultato naturale di un cuore grato che comprende quello che Dio ha </a:t>
          </a:r>
          <a:r>
            <a:rPr lang="es-ES" sz="1600" b="1" dirty="0" err="1"/>
            <a:t>fatto</a:t>
          </a:r>
          <a:r>
            <a:rPr lang="es-ES" sz="1600" b="1" dirty="0"/>
            <a:t>.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600" b="1" dirty="0"/>
            <a:t>Dobbiamo aggrapparci a Dio senza permettere che nessuna distrazione rompa </a:t>
          </a:r>
          <a:r>
            <a:rPr lang="es-ES" sz="1600" b="1" dirty="0" err="1"/>
            <a:t>questa</a:t>
          </a:r>
          <a:r>
            <a:rPr lang="es-ES" sz="1600" b="1" dirty="0"/>
            <a:t> </a:t>
          </a:r>
          <a:r>
            <a:rPr lang="es-ES" sz="1600" b="1" dirty="0" err="1"/>
            <a:t>unione</a:t>
          </a:r>
          <a:r>
            <a:rPr lang="es-ES" sz="1600" b="1" dirty="0"/>
            <a:t>.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600" b="1" dirty="0"/>
            <a:t>Troviamo il nostro vero scopo, soddisfazione e abbondante vita quando serviamo volontariamente il nostro Creatore con </a:t>
          </a:r>
          <a:r>
            <a:rPr lang="es-ES" sz="1600" b="1" dirty="0" err="1"/>
            <a:t>amore</a:t>
          </a:r>
          <a:r>
            <a:rPr lang="es-ES" sz="1600" b="1" dirty="0"/>
            <a:t>.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Ascoltarono le accuse in silenzio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Scelsero Dio come testimone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Accettarono d’essere castigati se avevano peccato</a:t>
          </a:r>
          <a:endParaRPr lang="es-ES" sz="18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Esposero le loro vere motivazioni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s-ES" sz="1800" b="1" dirty="0">
              <a:solidFill>
                <a:schemeClr val="tx1"/>
              </a:solidFill>
              <a:effectLst/>
              <a:latin typeface="+mn-lt"/>
            </a:rPr>
            <a:t>Col loro esempio, possiamo capire i passi necessari da fare per ristabilire la pace in situazioni analoghe al relazionarci con la famiglia, la chiesa e la comunità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Non saltare a conclusioni precipitose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Parlare dei problemi prima di agire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Essere disposti a fare sacrifici per         ottenere l’unità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Dare una risposta amabile davanti alle accuse</a:t>
          </a:r>
          <a:endParaRPr lang="es-E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Rallegrarsi e benedire Dio quando si ristabilisce la pace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Comunicare i nostri pensieri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13805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ScaleX="114197" custLinFactX="-100000" custLinFactNeighborX="-110989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4736" custLinFactNeighborX="12421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64C11A18-4E2E-4744-B51D-FA4B647C9F44}" type="presOf" srcId="{94D90830-C7DC-4A66-819B-DCFF4005D48C}" destId="{5A125EFD-309B-4EA0-8878-7C1FD19C0664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90ADC22B-CF39-43B6-AC24-45653FBABDE8}" type="presOf" srcId="{82E56D41-B609-4EAF-897D-37D6F8EC182F}" destId="{470AA975-3C93-4126-BDD7-8C9C5D527E2C}" srcOrd="0" destOrd="0" presId="urn:microsoft.com/office/officeart/2008/layout/PictureAccentList"/>
    <dgm:cxn modelId="{8FD6743D-4C63-4836-8E58-E48F010D10FF}" type="presOf" srcId="{EA548E92-8B96-4EE1-BADF-81FB523D5F64}" destId="{D2375470-27C7-4826-AA46-60695B0C3E44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3C167C64-A5C9-4ECB-93D9-184193E21FE9}" type="presOf" srcId="{2B06F1C0-0DC9-48B8-82C8-665C9192A61C}" destId="{5B3BFDC8-09A2-4499-8B1C-A18266142F19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B9B4019D-F4D5-424C-916F-0E222BC63B36}" type="presOf" srcId="{CA3F0E32-BC66-4F33-955E-581BC40BF6D3}" destId="{FF12882D-63E2-47AD-89AF-20D2BFDF37B9}" srcOrd="0" destOrd="0" presId="urn:microsoft.com/office/officeart/2008/layout/PictureAccentList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061411B9-8455-410E-B22B-C6CC24B06BAE}" type="presOf" srcId="{0BA7924E-48CE-4EF4-8567-A3ABA63F168B}" destId="{E1B48CC3-BCF8-4A65-BD22-34E315006561}" srcOrd="0" destOrd="0" presId="urn:microsoft.com/office/officeart/2008/layout/PictureAccentList"/>
    <dgm:cxn modelId="{9857DEBE-E02B-407F-AD4A-77C98CBC306F}" type="presOf" srcId="{ACFC188E-30EA-42F7-9B79-9EB1AB7A69A9}" destId="{D0C30649-33E0-4AE4-9A70-4F8A9E2F14A1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82FBF9FB-B361-434A-B949-543EA2A48CE9}" type="presOf" srcId="{ACF6D2C0-49C8-4AB7-995D-89F9ADAE84A5}" destId="{DE88E075-CBA5-4BBC-95C7-37D8D16407E1}" srcOrd="0" destOrd="0" presId="urn:microsoft.com/office/officeart/2008/layout/PictureAccentList"/>
    <dgm:cxn modelId="{2F1D9135-7244-40A6-AAE5-EF9288985B45}" type="presParOf" srcId="{470AA975-3C93-4126-BDD7-8C9C5D527E2C}" destId="{5B3598A6-B3CD-46D1-8095-282178EC125C}" srcOrd="0" destOrd="0" presId="urn:microsoft.com/office/officeart/2008/layout/PictureAccentList"/>
    <dgm:cxn modelId="{3DDFADAC-9166-4051-B7B5-E51EF7B9CE69}" type="presParOf" srcId="{5B3598A6-B3CD-46D1-8095-282178EC125C}" destId="{0D3809C3-B714-4BB0-8797-F3A38C27EB31}" srcOrd="0" destOrd="0" presId="urn:microsoft.com/office/officeart/2008/layout/PictureAccentList"/>
    <dgm:cxn modelId="{412952D0-C08A-4C35-993C-6A4088F60F06}" type="presParOf" srcId="{0D3809C3-B714-4BB0-8797-F3A38C27EB31}" destId="{FF12882D-63E2-47AD-89AF-20D2BFDF37B9}" srcOrd="0" destOrd="0" presId="urn:microsoft.com/office/officeart/2008/layout/PictureAccentList"/>
    <dgm:cxn modelId="{5B1BF426-2318-406E-A4D9-F8049B177752}" type="presParOf" srcId="{5B3598A6-B3CD-46D1-8095-282178EC125C}" destId="{5908B31A-6261-466B-B848-EF4CD6D78C4B}" srcOrd="1" destOrd="0" presId="urn:microsoft.com/office/officeart/2008/layout/PictureAccentList"/>
    <dgm:cxn modelId="{8B06537A-B115-4FCA-974B-1F21E3ED07A8}" type="presParOf" srcId="{5908B31A-6261-466B-B848-EF4CD6D78C4B}" destId="{563741C8-12CE-460F-99AC-9DD4B9D5DBCB}" srcOrd="0" destOrd="0" presId="urn:microsoft.com/office/officeart/2008/layout/PictureAccentList"/>
    <dgm:cxn modelId="{E0AD34C4-0217-4995-B70D-51A76ADEF955}" type="presParOf" srcId="{563741C8-12CE-460F-99AC-9DD4B9D5DBCB}" destId="{FDB41540-DDD2-46E6-9943-88A4A09D1DFD}" srcOrd="0" destOrd="0" presId="urn:microsoft.com/office/officeart/2008/layout/PictureAccentList"/>
    <dgm:cxn modelId="{8CBED7A0-3208-4ED4-85F0-40D39B884E68}" type="presParOf" srcId="{563741C8-12CE-460F-99AC-9DD4B9D5DBCB}" destId="{D2375470-27C7-4826-AA46-60695B0C3E44}" srcOrd="1" destOrd="0" presId="urn:microsoft.com/office/officeart/2008/layout/PictureAccentList"/>
    <dgm:cxn modelId="{00C4F6F1-D51A-4D5E-A25A-E479AB547EA0}" type="presParOf" srcId="{5908B31A-6261-466B-B848-EF4CD6D78C4B}" destId="{3DCF93FC-77E3-43C3-992E-19EAFD00ECAC}" srcOrd="1" destOrd="0" presId="urn:microsoft.com/office/officeart/2008/layout/PictureAccentList"/>
    <dgm:cxn modelId="{CD4A9680-F9DF-44DA-816F-16205F6E8723}" type="presParOf" srcId="{3DCF93FC-77E3-43C3-992E-19EAFD00ECAC}" destId="{9FAA2309-5793-40D7-A7EE-B618CE10F05C}" srcOrd="0" destOrd="0" presId="urn:microsoft.com/office/officeart/2008/layout/PictureAccentList"/>
    <dgm:cxn modelId="{D76ECCB8-B601-42C2-A1E0-02FE13701FD9}" type="presParOf" srcId="{3DCF93FC-77E3-43C3-992E-19EAFD00ECAC}" destId="{DE88E075-CBA5-4BBC-95C7-37D8D16407E1}" srcOrd="1" destOrd="0" presId="urn:microsoft.com/office/officeart/2008/layout/PictureAccentList"/>
    <dgm:cxn modelId="{AD287FBA-2A59-42E0-AD4B-C42B2D72BBEE}" type="presParOf" srcId="{5908B31A-6261-466B-B848-EF4CD6D78C4B}" destId="{E06D4961-C6D5-4BDC-AD3B-A0F5C1409E28}" srcOrd="2" destOrd="0" presId="urn:microsoft.com/office/officeart/2008/layout/PictureAccentList"/>
    <dgm:cxn modelId="{0BC088B2-8301-4504-9B5E-C5958533C2DE}" type="presParOf" srcId="{E06D4961-C6D5-4BDC-AD3B-A0F5C1409E28}" destId="{0AB1B83B-182F-4C7A-8DFD-894D02A33F92}" srcOrd="0" destOrd="0" presId="urn:microsoft.com/office/officeart/2008/layout/PictureAccentList"/>
    <dgm:cxn modelId="{CBC7A95C-1640-4178-A9CF-41703A2671A8}" type="presParOf" srcId="{E06D4961-C6D5-4BDC-AD3B-A0F5C1409E28}" destId="{E1B48CC3-BCF8-4A65-BD22-34E315006561}" srcOrd="1" destOrd="0" presId="urn:microsoft.com/office/officeart/2008/layout/PictureAccentList"/>
    <dgm:cxn modelId="{8F2B1D9E-48E0-48E2-9DE9-3071A75550FD}" type="presParOf" srcId="{5908B31A-6261-466B-B848-EF4CD6D78C4B}" destId="{46D49F57-AC51-436B-9162-A595F5662825}" srcOrd="3" destOrd="0" presId="urn:microsoft.com/office/officeart/2008/layout/PictureAccentList"/>
    <dgm:cxn modelId="{70CB8B37-2DC5-4714-80AC-5898577EA3C1}" type="presParOf" srcId="{46D49F57-AC51-436B-9162-A595F5662825}" destId="{18E7B6FD-D37F-412C-BA88-C665F45ABD07}" srcOrd="0" destOrd="0" presId="urn:microsoft.com/office/officeart/2008/layout/PictureAccentList"/>
    <dgm:cxn modelId="{596DEFCB-1D47-4330-9D8F-41E613351097}" type="presParOf" srcId="{46D49F57-AC51-436B-9162-A595F5662825}" destId="{5A125EFD-309B-4EA0-8878-7C1FD19C0664}" srcOrd="1" destOrd="0" presId="urn:microsoft.com/office/officeart/2008/layout/PictureAccentList"/>
    <dgm:cxn modelId="{AD857518-8DA5-4A93-87AA-7537B9483329}" type="presParOf" srcId="{5908B31A-6261-466B-B848-EF4CD6D78C4B}" destId="{BE579EAA-78AA-49D1-89AA-37998BC77844}" srcOrd="4" destOrd="0" presId="urn:microsoft.com/office/officeart/2008/layout/PictureAccentList"/>
    <dgm:cxn modelId="{9A949FFC-330A-4866-B2C7-63E5BADB12C5}" type="presParOf" srcId="{BE579EAA-78AA-49D1-89AA-37998BC77844}" destId="{1CD6CDDE-5BB4-4498-A4A1-14A74AE69814}" srcOrd="0" destOrd="0" presId="urn:microsoft.com/office/officeart/2008/layout/PictureAccentList"/>
    <dgm:cxn modelId="{B1078AFB-1218-4D4B-ABF5-6A3944EC1E8D}" type="presParOf" srcId="{BE579EAA-78AA-49D1-89AA-37998BC77844}" destId="{5B3BFDC8-09A2-4499-8B1C-A18266142F19}" srcOrd="1" destOrd="0" presId="urn:microsoft.com/office/officeart/2008/layout/PictureAccentList"/>
    <dgm:cxn modelId="{103FBDEC-A567-4B12-B831-A44B6103B704}" type="presParOf" srcId="{5908B31A-6261-466B-B848-EF4CD6D78C4B}" destId="{7634F2F1-7E7E-4B18-95A3-C1E281535979}" srcOrd="5" destOrd="0" presId="urn:microsoft.com/office/officeart/2008/layout/PictureAccentList"/>
    <dgm:cxn modelId="{FBC78279-8F81-49A0-B037-9A7B43582ABA}" type="presParOf" srcId="{7634F2F1-7E7E-4B18-95A3-C1E281535979}" destId="{98F9FE8C-06FE-406A-8E67-83A71FEED516}" srcOrd="0" destOrd="0" presId="urn:microsoft.com/office/officeart/2008/layout/PictureAccentList"/>
    <dgm:cxn modelId="{304796DA-C946-488C-8D3B-17DB55F63D2B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/>
            <a:t>L’amore è il principio che ci porta a Dio. Lo amiamo perchè Lui ci ha amati per primo (1 Giovanni 4:19).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Amate il Signore vostro Dio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/>
            <a:t>Giosuè indica la condotta che si aspetta da coloro che scelgono di camminare con Dio.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Comportatevi secondo la sua volontà </a:t>
          </a: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
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/>
            <a:t>L’ubbidienza è il risultato naturale di un cuore grato che comprende quello che Dio ha </a:t>
          </a:r>
          <a:r>
            <a:rPr lang="es-ES" sz="1600" b="1" kern="1200" dirty="0" err="1"/>
            <a:t>fatto</a:t>
          </a:r>
          <a:r>
            <a:rPr lang="es-ES" sz="1600" b="1" kern="1200" dirty="0"/>
            <a:t>.</a:t>
          </a: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Ubbidite ai suoi comandamenti</a:t>
          </a: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/>
            <a:t>Dobbiamo aggrapparci a Dio senza permettere che nessuna distrazione rompa </a:t>
          </a:r>
          <a:r>
            <a:rPr lang="es-ES" sz="1600" b="1" kern="1200" dirty="0" err="1"/>
            <a:t>questa</a:t>
          </a:r>
          <a:r>
            <a:rPr lang="es-ES" sz="1600" b="1" kern="1200" dirty="0"/>
            <a:t> </a:t>
          </a:r>
          <a:r>
            <a:rPr lang="es-ES" sz="1600" b="1" kern="1200" dirty="0" err="1"/>
            <a:t>unione</a:t>
          </a:r>
          <a:r>
            <a:rPr lang="es-ES" sz="1600" b="1" kern="1200" dirty="0"/>
            <a:t>.</a:t>
          </a: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Rimanete saldamente uniti a Lui</a:t>
          </a: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600" b="1" kern="1200" dirty="0"/>
            <a:t>Troviamo il nostro vero scopo, soddisfazione e abbondante vita quando serviamo volontariamente il nostro Creatore con </a:t>
          </a:r>
          <a:r>
            <a:rPr lang="es-ES" sz="1600" b="1" kern="1200" dirty="0" err="1"/>
            <a:t>amore</a:t>
          </a:r>
          <a:r>
            <a:rPr lang="es-ES" sz="1600" b="1" kern="1200" dirty="0"/>
            <a:t>.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Servitelo con tutto il cuore e con tutta la vostra anima</a:t>
          </a: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048253" cy="2315493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88360" y="0"/>
          <a:ext cx="5998473" cy="41154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Ascoltarono le accuse in silenzio</a:t>
          </a:r>
          <a:endParaRPr lang="es-ES" sz="2000" kern="1200" dirty="0"/>
        </a:p>
      </dsp:txBody>
      <dsp:txXfrm>
        <a:off x="3208450" y="20090"/>
        <a:ext cx="5958293" cy="371362"/>
      </dsp:txXfrm>
    </dsp:sp>
    <dsp:sp modelId="{6188357F-B3AE-45B7-9A4B-33CFF5414BDD}">
      <dsp:nvSpPr>
        <dsp:cNvPr id="0" name=""/>
        <dsp:cNvSpPr/>
      </dsp:nvSpPr>
      <dsp:spPr>
        <a:xfrm>
          <a:off x="3188360" y="426509"/>
          <a:ext cx="5998473" cy="41154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Scelsero Dio come testimone</a:t>
          </a:r>
          <a:endParaRPr lang="es-ES" sz="2000" kern="1200" dirty="0"/>
        </a:p>
      </dsp:txBody>
      <dsp:txXfrm>
        <a:off x="3208450" y="446599"/>
        <a:ext cx="5958293" cy="371362"/>
      </dsp:txXfrm>
    </dsp:sp>
    <dsp:sp modelId="{0444BAC0-069B-4C38-83A9-C22C28313175}">
      <dsp:nvSpPr>
        <dsp:cNvPr id="0" name=""/>
        <dsp:cNvSpPr/>
      </dsp:nvSpPr>
      <dsp:spPr>
        <a:xfrm>
          <a:off x="3188360" y="889494"/>
          <a:ext cx="5998473" cy="411542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Accettarono d’essere castigati se avevano peccato</a:t>
          </a:r>
          <a:endParaRPr lang="es-ES" sz="1800" kern="1200" dirty="0"/>
        </a:p>
      </dsp:txBody>
      <dsp:txXfrm>
        <a:off x="3208450" y="909584"/>
        <a:ext cx="5958293" cy="371362"/>
      </dsp:txXfrm>
    </dsp:sp>
    <dsp:sp modelId="{2E7D29A4-BEAD-40F9-AEF3-02F602B9DF7B}">
      <dsp:nvSpPr>
        <dsp:cNvPr id="0" name=""/>
        <dsp:cNvSpPr/>
      </dsp:nvSpPr>
      <dsp:spPr>
        <a:xfrm>
          <a:off x="3188360" y="1352480"/>
          <a:ext cx="5998473" cy="41154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Esposero le loro vere motivazioni</a:t>
          </a:r>
          <a:endParaRPr lang="es-ES" sz="2000" kern="1200" dirty="0"/>
        </a:p>
      </dsp:txBody>
      <dsp:txXfrm>
        <a:off x="3208450" y="1372570"/>
        <a:ext cx="5958293" cy="371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225107" y="1904"/>
          <a:ext cx="5784186" cy="1185446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  <a:effectLst/>
              <a:latin typeface="+mn-lt"/>
            </a:rPr>
            <a:t>Col loro esempio, possiamo capire i passi necessari da fare per ristabilire la pace in situazioni analoghe al relazionarci con la famiglia, la chiesa e la comunità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59828" y="36625"/>
        <a:ext cx="5714744" cy="1116004"/>
      </dsp:txXfrm>
    </dsp:sp>
    <dsp:sp modelId="{FDB41540-DDD2-46E6-9943-88A4A09D1DFD}">
      <dsp:nvSpPr>
        <dsp:cNvPr id="0" name=""/>
        <dsp:cNvSpPr/>
      </dsp:nvSpPr>
      <dsp:spPr>
        <a:xfrm>
          <a:off x="149253" y="1289043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588784" y="1289043"/>
          <a:ext cx="5420509" cy="56495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Comunicare i nostri pensieri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16368" y="1316627"/>
        <a:ext cx="5365341" cy="509790"/>
      </dsp:txXfrm>
    </dsp:sp>
    <dsp:sp modelId="{9FAA2309-5793-40D7-A7EE-B618CE10F05C}">
      <dsp:nvSpPr>
        <dsp:cNvPr id="0" name=""/>
        <dsp:cNvSpPr/>
      </dsp:nvSpPr>
      <dsp:spPr>
        <a:xfrm>
          <a:off x="149253" y="1921797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588784" y="1921797"/>
          <a:ext cx="5420509" cy="564958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Non saltare a conclusioni precipitose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16368" y="1949381"/>
        <a:ext cx="5365341" cy="509790"/>
      </dsp:txXfrm>
    </dsp:sp>
    <dsp:sp modelId="{0AB1B83B-182F-4C7A-8DFD-894D02A33F92}">
      <dsp:nvSpPr>
        <dsp:cNvPr id="0" name=""/>
        <dsp:cNvSpPr/>
      </dsp:nvSpPr>
      <dsp:spPr>
        <a:xfrm>
          <a:off x="149253" y="2554550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588784" y="2554550"/>
          <a:ext cx="5420509" cy="564958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Parlare dei problemi prima di agire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16368" y="2582134"/>
        <a:ext cx="5365341" cy="509790"/>
      </dsp:txXfrm>
    </dsp:sp>
    <dsp:sp modelId="{18E7B6FD-D37F-412C-BA88-C665F45ABD07}">
      <dsp:nvSpPr>
        <dsp:cNvPr id="0" name=""/>
        <dsp:cNvSpPr/>
      </dsp:nvSpPr>
      <dsp:spPr>
        <a:xfrm>
          <a:off x="147684" y="3187304"/>
          <a:ext cx="645165" cy="564958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10535" y="3187304"/>
          <a:ext cx="5366013" cy="564958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Essere disposti a fare sacrifici per         ottenere l’unità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38119" y="3214888"/>
        <a:ext cx="5310845" cy="509790"/>
      </dsp:txXfrm>
    </dsp:sp>
    <dsp:sp modelId="{1CD6CDDE-5BB4-4498-A4A1-14A74AE69814}">
      <dsp:nvSpPr>
        <dsp:cNvPr id="0" name=""/>
        <dsp:cNvSpPr/>
      </dsp:nvSpPr>
      <dsp:spPr>
        <a:xfrm>
          <a:off x="149253" y="3820057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588784" y="3820057"/>
          <a:ext cx="5420509" cy="564958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Dare una risposta amabile davanti alle accuse</a:t>
          </a:r>
          <a:endParaRPr lang="es-E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16368" y="3847641"/>
        <a:ext cx="5365341" cy="509790"/>
      </dsp:txXfrm>
    </dsp:sp>
    <dsp:sp modelId="{98F9FE8C-06FE-406A-8E67-83A71FEED516}">
      <dsp:nvSpPr>
        <dsp:cNvPr id="0" name=""/>
        <dsp:cNvSpPr/>
      </dsp:nvSpPr>
      <dsp:spPr>
        <a:xfrm>
          <a:off x="149253" y="4452810"/>
          <a:ext cx="564958" cy="564958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588784" y="4452810"/>
          <a:ext cx="5420509" cy="564958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Rallegrarsi e benedire Dio quando si ristabilisce la pace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16368" y="4480394"/>
        <a:ext cx="5365341" cy="509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4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1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290" y="6337882"/>
            <a:ext cx="2866492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13 DICEMBRE 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  <a:latin typeface="Arial Black" pitchFamily="34" charset="0"/>
              </a:rPr>
              <a:t>4 TRIMESTRE 2025</a:t>
            </a:r>
            <a:endParaRPr lang="it-IT" sz="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8" y="507752"/>
            <a:ext cx="11087830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11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847644"/>
            <a:ext cx="8885920" cy="942622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3093156" y="5970330"/>
            <a:ext cx="8764753" cy="71839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720000">
              <a:lnSpc>
                <a:spcPts val="4500"/>
              </a:lnSpc>
            </a:pPr>
            <a:r>
              <a:rPr lang="es-ES" sz="48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VIVERE NELLA TERRA </a:t>
            </a:r>
            <a:endParaRPr lang="es-ES" sz="540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94181" y="1209884"/>
            <a:ext cx="8404230" cy="470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it-IT" sz="36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«La risposta dolce calma la collera, ma la parola pungente eccita l'ira»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(Proverbi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948486" y="4161354"/>
            <a:ext cx="524351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rgbClr val="9868A2"/>
                </a:solidFill>
              </a:rPr>
              <a:t>Il discorso di commiato(Giosuè 22:1-8)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rgbClr val="9B6260"/>
                </a:solidFill>
              </a:rPr>
              <a:t>Il motivo del </a:t>
            </a:r>
            <a:r>
              <a:rPr lang="es-ES" sz="1600" b="1" dirty="0" err="1">
                <a:solidFill>
                  <a:srgbClr val="9B6260"/>
                </a:solidFill>
              </a:rPr>
              <a:t>conflitto</a:t>
            </a:r>
            <a:r>
              <a:rPr lang="es-ES" sz="1600" b="1" dirty="0">
                <a:solidFill>
                  <a:srgbClr val="9B6260"/>
                </a:solidFill>
              </a:rPr>
              <a:t> (Giosuè 22:10-12)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rgbClr val="5F9199"/>
                </a:solidFill>
              </a:rPr>
              <a:t>Le </a:t>
            </a:r>
            <a:r>
              <a:rPr lang="es-ES" sz="1600" b="1" dirty="0" err="1">
                <a:solidFill>
                  <a:srgbClr val="5F9199"/>
                </a:solidFill>
              </a:rPr>
              <a:t>accuse</a:t>
            </a:r>
            <a:r>
              <a:rPr lang="es-ES" sz="1600" b="1" dirty="0">
                <a:solidFill>
                  <a:srgbClr val="5F9199"/>
                </a:solidFill>
              </a:rPr>
              <a:t> (Giosuè 22:13-20)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rgbClr val="729C63"/>
                </a:solidFill>
              </a:rPr>
              <a:t>La </a:t>
            </a:r>
            <a:r>
              <a:rPr lang="es-ES" sz="1600" b="1" dirty="0" err="1">
                <a:solidFill>
                  <a:srgbClr val="729C63"/>
                </a:solidFill>
              </a:rPr>
              <a:t>risposta</a:t>
            </a:r>
            <a:r>
              <a:rPr lang="es-ES" sz="1600" b="1" dirty="0">
                <a:solidFill>
                  <a:srgbClr val="729C63"/>
                </a:solidFill>
              </a:rPr>
              <a:t> </a:t>
            </a:r>
            <a:r>
              <a:rPr lang="es-ES" sz="1600" b="1" dirty="0" err="1">
                <a:solidFill>
                  <a:srgbClr val="729C63"/>
                </a:solidFill>
              </a:rPr>
              <a:t>amabile</a:t>
            </a:r>
            <a:r>
              <a:rPr lang="es-ES" sz="1600" b="1" dirty="0">
                <a:solidFill>
                  <a:srgbClr val="729C63"/>
                </a:solidFill>
              </a:rPr>
              <a:t> (Giosuè 22:21-29)</a:t>
            </a:r>
          </a:p>
          <a:p>
            <a:pPr>
              <a:spcBef>
                <a:spcPts val="1800"/>
              </a:spcBef>
            </a:pPr>
            <a:r>
              <a:rPr lang="es-ES" sz="1600" b="1" dirty="0">
                <a:solidFill>
                  <a:srgbClr val="9B8F61"/>
                </a:solidFill>
              </a:rPr>
              <a:t>La riconciliazione (Giosuè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4" y="224163"/>
            <a:ext cx="809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Dopo diversi anni di guerra, Israele aveva conquistato Canaan, anche se non tutti i suoi abitanti erano stati ancora espulsi.</a:t>
            </a:r>
            <a:endParaRPr lang="es-ES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713018"/>
            <a:ext cx="5448572" cy="292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680346"/>
            <a:ext cx="526842" cy="361099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6000464"/>
            <a:ext cx="526842" cy="407659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536676"/>
            <a:ext cx="526842" cy="385803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119431"/>
            <a:ext cx="526842" cy="3392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42874" y="2222090"/>
            <a:ext cx="8086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Finalmente era giunto il momento della separazione. Dopo averli benedetti e averli esortati a seguire le vie del Signore, Giosuè li congedò. Ma l'addio fu offuscato da un grave malinteso che avrebbe potuto facilmente distruggere l'unità del popolo d'Israele.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42876" y="962827"/>
            <a:ext cx="8096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Le due tribù e mezzo che avevano preso possesso della parte orientale (Ruben, </a:t>
            </a:r>
            <a:r>
              <a:rPr lang="it-IT" b="1" dirty="0" err="1"/>
              <a:t>Gad</a:t>
            </a:r>
            <a:r>
              <a:rPr lang="it-IT" b="1" dirty="0"/>
              <a:t> e la mezza tribù di Manasse) e che avevano attraversato il Giordano per aiutare nella conquista, avevano fedelmente rispettato il loro impegno.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5\4 TRIMESTRE\leccion 11\Immagin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85"/>
            <a:ext cx="12169426" cy="1580448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 DISCORSO DI COMMIATO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-110836" y="613499"/>
            <a:ext cx="1241367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«Soltanto abbiate cura di mettere in pratica i comandamenti e la legge che Mosè, servo dell'Eterno, vi ha prescritto, amando l'Eterno il vostro DIO, camminando in tutte le sue vie, osservando i suoi comandamenti, tenendovi stretti a lui e servendolo con tutto il vostro cuore e con tutta la vostra anima»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(Giosuè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38124" y="1558863"/>
            <a:ext cx="7794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Poiché il Giordano avrebbe rappresentato una separazione tra le tribù, Giosuè diede saggi consigli alle due tribù e mezzo affinché potessero rimanere fedeli (Giosuè 22:5):</a:t>
            </a:r>
            <a:endParaRPr lang="es-ES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297682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143873" y="1662573"/>
            <a:ext cx="3924302" cy="5075903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5\4 TRIMESTRE\leccion 11\Immagine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" y="-1"/>
            <a:ext cx="12191996" cy="1512711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IL MOTIVO DEL CONFLITTO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«Come giunsero ai bordi del Giordano che si trova nel paese di Canaan, i figli di Ruben, i figli di Gad e la mezza tribù di Manasse vi costruirono un altare, presso il Giordano, un altare imponente a vedersi»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7" y="1610410"/>
            <a:ext cx="5518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Vicino al luogo dove Giosuè aveva eretto un monumento commemorativo del miracoloso attraversamento del Giordano, le due tribù e mezzo costruirono un altare simile all'altare del Santuario (</a:t>
            </a:r>
            <a:r>
              <a:rPr lang="it-IT" b="1" dirty="0" err="1"/>
              <a:t>Gio</a:t>
            </a:r>
            <a:r>
              <a:rPr lang="es-ES" b="1" dirty="0" err="1"/>
              <a:t>suè</a:t>
            </a:r>
            <a:r>
              <a:rPr lang="es-ES" b="1" dirty="0"/>
              <a:t> 22:10,28).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445" y="1708733"/>
            <a:ext cx="2862317" cy="217054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685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resto degli Israeliti decise di sradicare questo peccato attaccando i propri fratelli (Giosuè 22:12). Ma Dio intervenne per evitare una sanguinosa guerra civile. Suscitò persone che decisero di non giudicare senza avere tutte le prove; concessero il beneficio del dubbio e decisero di dare ai propri fratelli la possibilità di spiegarsi </a:t>
            </a:r>
            <a:r>
              <a:rPr lang="es-ES" sz="1600" b="1" dirty="0"/>
              <a:t>(</a:t>
            </a:r>
            <a:r>
              <a:rPr lang="es-ES" b="1" dirty="0" err="1"/>
              <a:t>Giosuè</a:t>
            </a:r>
            <a:r>
              <a:rPr lang="es-ES" b="1" dirty="0"/>
              <a:t> 22:13,14).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429" y="4224829"/>
            <a:ext cx="3098800" cy="20787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Questo atto fu interpretato come una violazione della legge che proibiva di offrire sacrifici in un luogo diverso dall'altare degli olocausti del Santuario </a:t>
            </a:r>
            <a:r>
              <a:rPr lang="es-ES" b="1" dirty="0"/>
              <a:t>(</a:t>
            </a:r>
            <a:r>
              <a:rPr lang="es-ES" b="1" dirty="0" err="1"/>
              <a:t>Levitico</a:t>
            </a:r>
            <a:r>
              <a:rPr lang="es-ES" b="1" dirty="0"/>
              <a:t> 17:8,9).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083108"/>
            <a:ext cx="8574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si vide in seguito, l’unico errore fu quello di non informare i propri fratelli  delle proprie intenzioni… ma questo non è un peccato</a:t>
            </a:r>
            <a:r>
              <a:rPr lang="es-ES" b="1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ACCUSE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«Così dice tutta l'assemblea dell'Eterno: Che cos'è questa trasgressione che avete commesso contro il DIO d'Israele, ritraendovi oggi dal seguire l'Eterno costruendovi un altare per ribellarvi oggi all'Eterno»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(Giosuè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740574" y="1834943"/>
            <a:ext cx="845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Perché </a:t>
            </a:r>
            <a:r>
              <a:rPr lang="it-IT" b="1" dirty="0" err="1"/>
              <a:t>Fineas</a:t>
            </a:r>
            <a:r>
              <a:rPr lang="it-IT" b="1" dirty="0"/>
              <a:t> è stato scelto per guidare la commissione d'inchiesta? </a:t>
            </a:r>
            <a:r>
              <a:rPr lang="es-ES" b="1" dirty="0"/>
              <a:t>(</a:t>
            </a:r>
            <a:r>
              <a:rPr lang="es-ES" b="1" dirty="0" err="1"/>
              <a:t>Giosuè</a:t>
            </a:r>
            <a:r>
              <a:rPr lang="es-ES" b="1" dirty="0"/>
              <a:t> 22:13,14)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6364" y="3903832"/>
            <a:ext cx="4079994" cy="2789629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540240" y="3944224"/>
            <a:ext cx="5197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discorso di </a:t>
            </a:r>
            <a:r>
              <a:rPr lang="it-IT" b="1" dirty="0" err="1"/>
              <a:t>Fineas</a:t>
            </a:r>
            <a:r>
              <a:rPr lang="it-IT" b="1" dirty="0"/>
              <a:t> aveva molto senso. Se fossero stati offerti sacrifici sull'altare appena eretto, Dio avrebbe punito tutto Israele per questo (Giosuè 22:18b). </a:t>
            </a:r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740574" y="2547354"/>
            <a:ext cx="8451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 err="1"/>
              <a:t>Fineas</a:t>
            </a:r>
            <a:r>
              <a:rPr lang="es-ES" b="1" dirty="0"/>
              <a:t>, figlio del sommo sacerdote, era stato implacabile nell’ora di fermare il peccato a Baal-Peor (</a:t>
            </a:r>
            <a:r>
              <a:rPr lang="es-ES" b="1" dirty="0" err="1"/>
              <a:t>Numeri</a:t>
            </a:r>
            <a:r>
              <a:rPr lang="es-ES" b="1" dirty="0"/>
              <a:t> 25:7,8). </a:t>
            </a:r>
            <a:r>
              <a:rPr lang="it-IT" b="1" dirty="0"/>
              <a:t>Nel suo discorso, egli associò questo peccato a quello di Acan, equiparandolo a quello che, presumibilmente, avevano commesso le due tribù e mezzo (Giosuè 22:16-20).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540240" y="5276713"/>
            <a:ext cx="5426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Tuttavia, diede loro l'opportunità di correggere questo errore, prima che commettessero il peccato: offrì loro di tornare al di là del Giordano, dove si trovava il Santuario (Giosuè </a:t>
            </a:r>
            <a:r>
              <a:rPr lang="es-ES" b="1" dirty="0"/>
              <a:t>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RISPOSTA AMABILE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«Se abbiamo costruito un altare per ritrarci dal seguire l'Eterno, o per offrire su di esso olocausti o oblazioni di cibo, o per fare su di esso sacrifici di ringraziamento, l'Eterno stesso ce ne chieda conto!»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22:23)a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0" y="1634637"/>
            <a:ext cx="2429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Le tribù di Ruben e Gad e la mezza tribù di Manasse, quando furono accusate, agirono in modo esemplare: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047892"/>
              </p:ext>
            </p:extLst>
          </p:nvPr>
        </p:nvGraphicFramePr>
        <p:xfrm>
          <a:off x="2681538" y="1481012"/>
          <a:ext cx="9321165" cy="2315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547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gli israeliti non conoscendo le motivazioni dei loro fratelli per la costruzione dell'altare, ipotizzarono: ribellione, desiderio di separazione e punizione divina.</a:t>
            </a:r>
            <a:endParaRPr lang="es-ES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964" y="3665962"/>
            <a:ext cx="3648412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0" y="5657671"/>
            <a:ext cx="7437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Anche se le tribù accusate avrebbero potuto sentirsi offese dall'accusa e reagire in modo violento per difendersi, grazie alla risposta amabile che diedero, si evitò la guerra.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437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realtà era: desiderio di rimanere uniti ai propri fratelli ed evitare una futura separazione da parte degli israeliti (Giosuè </a:t>
            </a:r>
            <a:r>
              <a:rPr lang="es-ES" b="1" dirty="0"/>
              <a:t>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5\4 TRIMESTRE\leccion 11\Immagin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14" y="3005"/>
            <a:ext cx="12192001" cy="6858001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-1" y="-14287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RICONCILIAZIONE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238125" y="645616"/>
            <a:ext cx="8498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«La cosa piacque ai figli d'Israele, e i figli d'Israele benedissero DIO, e non parlarono più di salire a far guerra contro i figli di Ruben e di Gad per devastare il paese che essi abitavano»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latin typeface="Comic Sans MS" panose="030F0702030302020204" pitchFamily="66" charset="0"/>
              </a:rPr>
              <a:t>(Giosuè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238125" y="1695598"/>
            <a:ext cx="6173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Vedendo che l'accusa non era corretta, </a:t>
            </a:r>
            <a:r>
              <a:rPr lang="it-IT" b="1" dirty="0" err="1">
                <a:solidFill>
                  <a:prstClr val="black"/>
                </a:solidFill>
              </a:rPr>
              <a:t>Fineas</a:t>
            </a:r>
            <a:r>
              <a:rPr lang="it-IT" b="1" dirty="0">
                <a:solidFill>
                  <a:prstClr val="black"/>
                </a:solidFill>
              </a:rPr>
              <a:t> e la delegazione israelita si sentirono soddisfatti (Giosuè 22:30,31). Da parte loro, quando gli israeliti seppero la verità, si rallegrarono e lodarono Dio (Giosuè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22:32,33).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028079"/>
              </p:ext>
            </p:extLst>
          </p:nvPr>
        </p:nvGraphicFramePr>
        <p:xfrm>
          <a:off x="6130923" y="1793170"/>
          <a:ext cx="600929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39722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39722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39722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442378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39722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39722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575733" y="526698"/>
            <a:ext cx="1079217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«I figli di Gad e di Ruben dopo aver posto sul loro altare una scritta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che indicava lo scopo per il quale esso era stato eretto dissero: “Esso è testimone fra noi che l’Eterno è Dio</a:t>
            </a:r>
            <a:r>
              <a:rPr lang="es-ES" sz="2400" b="1" dirty="0">
                <a:latin typeface="Comic Sans MS" pitchFamily="66" charset="0"/>
              </a:rPr>
              <a:t>”</a:t>
            </a:r>
            <a:r>
              <a:rPr lang="it-IT" sz="2400" b="1" dirty="0">
                <a:latin typeface="Comic Sans MS" pitchFamily="66" charset="0"/>
              </a:rPr>
              <a:t>. Cercavano così di evitare futuri equivoci e allontanare ogni possibile </a:t>
            </a:r>
            <a:r>
              <a:rPr lang="it-IT" sz="2400" b="1">
                <a:latin typeface="Comic Sans MS" pitchFamily="66" charset="0"/>
              </a:rPr>
              <a:t>tentazione.</a:t>
            </a:r>
            <a:endParaRPr lang="es-ES" sz="2400" b="1" dirty="0">
              <a:latin typeface="Comic Sans MS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Molto spesso un semplice malinteso provoca gravi problemi perfino fra coloro che sono animati dalle migliori intenzioni. Poi, se si dimentica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di essere cortesi e benevoli, ne possono derivare conseguenze gravi e perfino fatali.</a:t>
            </a:r>
            <a:r>
              <a:rPr lang="es-ES" sz="2400" b="1" dirty="0">
                <a:latin typeface="Comic Sans MS" pitchFamily="66" charset="0"/>
              </a:rPr>
              <a:t> […]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Il rimprovero o la censura non hanno mai permesso a nessuno di tornare sulla giusta via; anzi molti, proprio per questo non si sono comportati in modo corretto e sono diventati insensibili. Un atteggiamento gentile e tollerante può salvare colui che sbaglia ed evitare un grande numero di peccati».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541008" y="6064597"/>
            <a:ext cx="374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Patriarchi</a:t>
            </a:r>
            <a:r>
              <a:rPr lang="es-ES" sz="1600" b="1" i="1" dirty="0"/>
              <a:t> e </a:t>
            </a:r>
            <a:r>
              <a:rPr lang="es-ES" sz="1600" b="1" i="1" dirty="0" err="1"/>
              <a:t>profeti</a:t>
            </a:r>
            <a:r>
              <a:rPr lang="es-ES" sz="1600" b="1" dirty="0"/>
              <a:t>, p. 436)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1245</Words>
  <Application>Microsoft Office PowerPoint</Application>
  <PresentationFormat>Panorámica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 Black</vt:lpstr>
      <vt:lpstr>Comic Sans MS</vt:lpstr>
      <vt:lpstr>Aptos Display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85</cp:revision>
  <dcterms:created xsi:type="dcterms:W3CDTF">2025-11-15T16:15:13Z</dcterms:created>
  <dcterms:modified xsi:type="dcterms:W3CDTF">2025-12-04T15:29:57Z</dcterms:modified>
</cp:coreProperties>
</file>