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0" r:id="rId3"/>
    <p:sldId id="309" r:id="rId4"/>
    <p:sldId id="257" r:id="rId5"/>
    <p:sldId id="258" r:id="rId6"/>
    <p:sldId id="259" r:id="rId7"/>
    <p:sldId id="260" r:id="rId8"/>
    <p:sldId id="261" r:id="rId9"/>
    <p:sldId id="262" r:id="rId10"/>
    <p:sldId id="264" r:id="rId11"/>
  </p:sldIdLst>
  <p:sldSz cx="12192000" cy="6858000"/>
  <p:notesSz cx="6858000" cy="9144000"/>
  <p:embeddedFontLst>
    <p:embeddedFont>
      <p:font typeface="Arial Black" panose="020B0A04020102020204" pitchFamily="34" charset="0"/>
      <p:bold r:id="rId12"/>
    </p:embeddedFont>
    <p:embeddedFont>
      <p:font typeface="Comic Sans MS" panose="030F0702030302020204" pitchFamily="66" charset="0"/>
      <p:regular r:id="rId13"/>
      <p:bold r:id="rId14"/>
      <p:italic r:id="rId15"/>
      <p:boldItalic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0" autoAdjust="0"/>
    <p:restoredTop sz="94635"/>
  </p:normalViewPr>
  <p:slideViewPr>
    <p:cSldViewPr snapToGrid="0">
      <p:cViewPr varScale="1">
        <p:scale>
          <a:sx n="101" d="100"/>
          <a:sy n="101" d="100"/>
        </p:scale>
        <p:origin x="8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rIns="0"/>
        <a:lstStyle/>
        <a:p>
          <a:r>
            <a:rPr lang="es-ES" sz="1800" b="1" dirty="0"/>
            <a:t>La storia che Dio ha scritto (Giosuè 24:1-13)</a:t>
          </a:r>
          <a:endParaRPr lang="es-ES" sz="1800" dirty="0"/>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rIns="0"/>
        <a:lstStyle/>
        <a:p>
          <a:r>
            <a:rPr lang="es-ES" sz="1800" b="1" dirty="0"/>
            <a:t>L’appello all’integrità (</a:t>
          </a:r>
          <a:r>
            <a:rPr lang="es-ES" sz="1800" b="1" dirty="0" err="1"/>
            <a:t>Giosuè</a:t>
          </a:r>
          <a:r>
            <a:rPr lang="es-ES" sz="1800" b="1" dirty="0"/>
            <a:t> 24:14,15)</a:t>
          </a:r>
          <a:endParaRPr lang="es-ES" sz="1800" dirty="0"/>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rIns="0"/>
        <a:lstStyle/>
        <a:p>
          <a:r>
            <a:rPr lang="es-ES" sz="1800" b="1" dirty="0"/>
            <a:t>La scelta del Popolo (Giosuè 24:16-21)</a:t>
          </a:r>
          <a:endParaRPr lang="es-ES" sz="1800" dirty="0"/>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rIns="0"/>
        <a:lstStyle/>
        <a:p>
          <a:r>
            <a:rPr lang="es-ES" sz="1800" b="1" dirty="0"/>
            <a:t>Il rinnovamento del patto (Giosuè 24:22-28)</a:t>
          </a:r>
          <a:endParaRPr lang="es-ES" sz="1800" dirty="0"/>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rIns="0"/>
        <a:lstStyle/>
        <a:p>
          <a:r>
            <a:rPr lang="es-ES" sz="1800" b="1" dirty="0"/>
            <a:t>La continuazione della storia (Giosuè 24:29-33)</a:t>
          </a:r>
          <a:endParaRPr lang="es-ES" sz="1800" dirty="0"/>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custScaleX="103519">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custScaleX="10473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2" csCatId="colorful" phldr="1"/>
      <dgm:spPr/>
      <dgm:t>
        <a:bodyPr/>
        <a:lstStyle/>
        <a:p>
          <a:endParaRPr lang="es-ES"/>
        </a:p>
      </dgm:t>
    </dgm:pt>
    <dgm:pt modelId="{CD387350-E4A0-417A-8737-FF93E2BBE432}">
      <dgm:prSet custT="1"/>
      <dgm:spPr>
        <a:solidFill>
          <a:srgbClr val="7030A0"/>
        </a:solidFill>
      </dgm:spPr>
      <dgm:t>
        <a:bodyPr/>
        <a:lstStyle/>
        <a:p>
          <a:r>
            <a:rPr lang="es-ES" sz="1600" b="1" dirty="0">
              <a:effectLst>
                <a:outerShdw blurRad="38100" dist="38100" dir="2700000" algn="tl">
                  <a:srgbClr val="000000">
                    <a:alpha val="43137"/>
                  </a:srgbClr>
                </a:outerShdw>
              </a:effectLst>
            </a:rPr>
            <a:t>1. </a:t>
          </a:r>
          <a:r>
            <a:rPr lang="it-IT" sz="1600" b="1" dirty="0">
              <a:effectLst>
                <a:outerShdw blurRad="38100" dist="38100" dir="2700000" algn="tl">
                  <a:srgbClr val="000000">
                    <a:alpha val="43137"/>
                  </a:srgbClr>
                </a:outerShdw>
              </a:effectLst>
            </a:rPr>
            <a:t>Fu il primo luogo di Canaan dove Abramo si accampò </a:t>
          </a:r>
          <a:r>
            <a:rPr lang="es-ES" sz="1600" b="1" dirty="0">
              <a:effectLst>
                <a:outerShdw blurRad="38100" dist="38100" dir="2700000" algn="tl">
                  <a:srgbClr val="000000">
                    <a:alpha val="43137"/>
                  </a:srgbClr>
                </a:outerShdw>
              </a:effectLst>
            </a:rPr>
            <a:t>(</a:t>
          </a:r>
          <a:r>
            <a:rPr lang="es-ES" sz="1600" b="1" dirty="0" err="1">
              <a:effectLst>
                <a:outerShdw blurRad="38100" dist="38100" dir="2700000" algn="tl">
                  <a:srgbClr val="000000">
                    <a:alpha val="43137"/>
                  </a:srgbClr>
                </a:outerShdw>
              </a:effectLst>
            </a:rPr>
            <a:t>Gn</a:t>
          </a:r>
          <a:r>
            <a:rPr lang="es-ES" sz="1600" b="1" dirty="0">
              <a:effectLst>
                <a:outerShdw blurRad="38100" dist="38100" dir="2700000" algn="tl">
                  <a:srgbClr val="000000">
                    <a:alpha val="43137"/>
                  </a:srgbClr>
                </a:outerShdw>
              </a:effectLst>
            </a:rPr>
            <a:t> 12:6)</a:t>
          </a: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es-ES" sz="1600" b="1" dirty="0">
              <a:effectLst>
                <a:outerShdw blurRad="38100" dist="38100" dir="2700000" algn="tl">
                  <a:srgbClr val="000000">
                    <a:alpha val="43137"/>
                  </a:srgbClr>
                </a:outerShdw>
              </a:effectLst>
            </a:rPr>
            <a:t>2. </a:t>
          </a:r>
          <a:r>
            <a:rPr lang="it-IT" sz="1600" b="1" dirty="0">
              <a:effectLst>
                <a:outerShdw blurRad="38100" dist="38100" dir="2700000" algn="tl">
                  <a:srgbClr val="000000">
                    <a:alpha val="43137"/>
                  </a:srgbClr>
                </a:outerShdw>
              </a:effectLst>
            </a:rPr>
            <a:t>Fu il primo luogo di Canaan dove Giacobbe si accampò </a:t>
          </a:r>
          <a:r>
            <a:rPr lang="es-ES" sz="1600" b="1" dirty="0">
              <a:effectLst>
                <a:outerShdw blurRad="38100" dist="38100" dir="2700000" algn="tl">
                  <a:srgbClr val="000000">
                    <a:alpha val="43137"/>
                  </a:srgbClr>
                </a:outerShdw>
              </a:effectLst>
            </a:rPr>
            <a:t>(</a:t>
          </a:r>
          <a:r>
            <a:rPr lang="es-ES" sz="1600" b="1" dirty="0" err="1">
              <a:effectLst>
                <a:outerShdw blurRad="38100" dist="38100" dir="2700000" algn="tl">
                  <a:srgbClr val="000000">
                    <a:alpha val="43137"/>
                  </a:srgbClr>
                </a:outerShdw>
              </a:effectLst>
            </a:rPr>
            <a:t>Gn</a:t>
          </a:r>
          <a:r>
            <a:rPr lang="es-ES" sz="1600" b="1" dirty="0">
              <a:effectLst>
                <a:outerShdw blurRad="38100" dist="38100" dir="2700000" algn="tl">
                  <a:srgbClr val="000000">
                    <a:alpha val="43137"/>
                  </a:srgbClr>
                </a:outerShdw>
              </a:effectLst>
            </a:rPr>
            <a:t> 33:18)</a:t>
          </a: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es-ES" sz="1600" b="1" dirty="0">
              <a:effectLst>
                <a:outerShdw blurRad="38100" dist="38100" dir="2700000" algn="tl">
                  <a:srgbClr val="000000">
                    <a:alpha val="43137"/>
                  </a:srgbClr>
                </a:outerShdw>
              </a:effectLst>
            </a:rPr>
            <a:t>3. </a:t>
          </a:r>
          <a:r>
            <a:rPr lang="it-IT" sz="1600" b="1" dirty="0">
              <a:effectLst>
                <a:outerShdw blurRad="38100" dist="38100" dir="2700000" algn="tl">
                  <a:srgbClr val="000000">
                    <a:alpha val="43137"/>
                  </a:srgbClr>
                </a:outerShdw>
              </a:effectLst>
            </a:rPr>
            <a:t>Fu l'unica proprietà acquisita da Giacobbe </a:t>
          </a:r>
          <a:r>
            <a:rPr lang="es-ES" sz="1600" b="1" dirty="0">
              <a:effectLst>
                <a:outerShdw blurRad="38100" dist="38100" dir="2700000" algn="tl">
                  <a:srgbClr val="000000">
                    <a:alpha val="43137"/>
                  </a:srgbClr>
                </a:outerShdw>
              </a:effectLst>
            </a:rPr>
            <a:t>(</a:t>
          </a:r>
          <a:r>
            <a:rPr lang="es-ES" sz="1600" b="1" dirty="0" err="1">
              <a:effectLst>
                <a:outerShdw blurRad="38100" dist="38100" dir="2700000" algn="tl">
                  <a:srgbClr val="000000">
                    <a:alpha val="43137"/>
                  </a:srgbClr>
                </a:outerShdw>
              </a:effectLst>
            </a:rPr>
            <a:t>Gn</a:t>
          </a:r>
          <a:r>
            <a:rPr lang="es-ES" sz="1600" b="1" dirty="0">
              <a:effectLst>
                <a:outerShdw blurRad="38100" dist="38100" dir="2700000" algn="tl">
                  <a:srgbClr val="000000">
                    <a:alpha val="43137"/>
                  </a:srgbClr>
                </a:outerShdw>
              </a:effectLst>
            </a:rPr>
            <a:t> 33:19)</a:t>
          </a: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es-ES" sz="1600" b="1" dirty="0">
              <a:effectLst>
                <a:outerShdw blurRad="38100" dist="38100" dir="2700000" algn="tl">
                  <a:srgbClr val="000000">
                    <a:alpha val="43137"/>
                  </a:srgbClr>
                </a:outerShdw>
              </a:effectLst>
            </a:rPr>
            <a:t>4. </a:t>
          </a:r>
          <a:r>
            <a:rPr lang="it-IT" sz="1600" b="1" dirty="0">
              <a:effectLst>
                <a:outerShdw blurRad="38100" dist="38100" dir="2700000" algn="tl">
                  <a:srgbClr val="000000">
                    <a:alpha val="43137"/>
                  </a:srgbClr>
                </a:outerShdw>
              </a:effectLst>
            </a:rPr>
            <a:t>Lì Giacobbe seppellì gli dei stranieri che la sua famiglia ancora aveva </a:t>
          </a:r>
          <a:r>
            <a:rPr lang="es-ES" sz="1600" b="1" dirty="0">
              <a:effectLst>
                <a:outerShdw blurRad="38100" dist="38100" dir="2700000" algn="tl">
                  <a:srgbClr val="000000">
                    <a:alpha val="43137"/>
                  </a:srgbClr>
                </a:outerShdw>
              </a:effectLst>
            </a:rPr>
            <a:t>(</a:t>
          </a:r>
          <a:r>
            <a:rPr lang="es-ES" sz="1600" b="1" dirty="0" err="1">
              <a:effectLst>
                <a:outerShdw blurRad="38100" dist="38100" dir="2700000" algn="tl">
                  <a:srgbClr val="000000">
                    <a:alpha val="43137"/>
                  </a:srgbClr>
                </a:outerShdw>
              </a:effectLst>
            </a:rPr>
            <a:t>Gn</a:t>
          </a:r>
          <a:r>
            <a:rPr lang="es-ES" sz="1600" b="1" dirty="0">
              <a:effectLst>
                <a:outerShdw blurRad="38100" dist="38100" dir="2700000" algn="tl">
                  <a:srgbClr val="000000">
                    <a:alpha val="43137"/>
                  </a:srgbClr>
                </a:outerShdw>
              </a:effectLst>
            </a:rPr>
            <a:t> 35:4)</a:t>
          </a: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es-ES" sz="2000" b="1" dirty="0">
              <a:effectLst>
                <a:outerShdw blurRad="38100" dist="38100" dir="2700000" algn="tl">
                  <a:srgbClr val="000000">
                    <a:alpha val="43137"/>
                  </a:srgbClr>
                </a:outerShdw>
              </a:effectLst>
            </a:rPr>
            <a:t>Temere Dio</a:t>
          </a:r>
          <a:endParaRPr lang="es-ES" sz="200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buClr>
              <a:schemeClr val="accent5">
                <a:lumMod val="50000"/>
              </a:schemeClr>
            </a:buClr>
            <a:buFont typeface="Wingdings" panose="05000000000000000000" pitchFamily="2" charset="2"/>
            <a:buChar char="v"/>
          </a:pPr>
          <a:r>
            <a:rPr lang="it-IT" sz="1800" b="1" dirty="0">
              <a:effectLst/>
            </a:rPr>
            <a:t>Manifestare profondo rispetto verso Colui che è immensamente più grande di me e accettarlo come mio Re e Signore.</a:t>
          </a:r>
          <a:endParaRPr lang="es-ES" sz="1800" dirty="0">
            <a:effectLst/>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es-ES" sz="2000" b="1" dirty="0">
              <a:effectLst>
                <a:outerShdw blurRad="38100" dist="38100" dir="2700000" algn="tl">
                  <a:srgbClr val="000000">
                    <a:alpha val="43137"/>
                  </a:srgbClr>
                </a:outerShdw>
              </a:effectLst>
            </a:rPr>
            <a:t>Servire Dio con integrità</a:t>
          </a:r>
          <a:endParaRPr lang="es-ES" sz="200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buClr>
              <a:schemeClr val="accent4">
                <a:lumMod val="50000"/>
              </a:schemeClr>
            </a:buClr>
            <a:buFont typeface="Wingdings" panose="05000000000000000000" pitchFamily="2" charset="2"/>
            <a:buChar char="v"/>
          </a:pPr>
          <a:r>
            <a:rPr lang="es-ES" sz="1800" b="1" dirty="0">
              <a:effectLst/>
            </a:rPr>
            <a:t>Un servizio senza difetti(</a:t>
          </a:r>
          <a:r>
            <a:rPr lang="it-IT" sz="1800" b="1" dirty="0">
              <a:effectLst/>
            </a:rPr>
            <a:t>così viene definito l'animale che era idoneo al sacrificio solo se era “senza difetti” [integro]</a:t>
          </a:r>
          <a:r>
            <a:rPr lang="es-ES" sz="1800" b="1" dirty="0">
              <a:effectLst/>
            </a:rPr>
            <a:t>)</a:t>
          </a:r>
          <a:endParaRPr lang="es-ES" sz="1800" dirty="0">
            <a:effectLst/>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es-ES" sz="2000" b="1" dirty="0">
              <a:effectLst>
                <a:outerShdw blurRad="38100" dist="38100" dir="2700000" algn="tl">
                  <a:srgbClr val="000000">
                    <a:alpha val="43137"/>
                  </a:srgbClr>
                </a:outerShdw>
              </a:effectLst>
            </a:rPr>
            <a:t>Servire Dio in verità</a:t>
          </a:r>
          <a:endParaRPr lang="es-ES" sz="200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buClr>
              <a:schemeClr val="accent6">
                <a:lumMod val="50000"/>
              </a:schemeClr>
            </a:buClr>
            <a:buFont typeface="Wingdings" panose="05000000000000000000" pitchFamily="2" charset="2"/>
            <a:buChar char="v"/>
          </a:pPr>
          <a:r>
            <a:rPr lang="es-ES" sz="1800" b="1" dirty="0">
              <a:effectLst/>
            </a:rPr>
            <a:t>Essere fedele, </a:t>
          </a:r>
          <a:r>
            <a:rPr lang="it-IT" sz="1800" b="1" dirty="0">
              <a:effectLst/>
            </a:rPr>
            <a:t>affidabile, leale, indiviso, coerente. Riflettere con la mia vita la gratitudine verso Dio per ciò che ha fatto in me.</a:t>
          </a:r>
          <a:r>
            <a:rPr lang="es-ES" sz="1800" b="1" dirty="0">
              <a:effectLst/>
            </a:rPr>
            <a:t> </a:t>
          </a:r>
          <a:endParaRPr lang="es-ES" sz="1800" dirty="0">
            <a:effectLst/>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66454" y="0"/>
          <a:ext cx="5613926"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La storia che Dio ha scritto (Giosuè 24:1-13)</a:t>
          </a:r>
          <a:endParaRPr lang="es-ES" sz="1800" kern="1200" dirty="0"/>
        </a:p>
      </dsp:txBody>
      <dsp:txXfrm>
        <a:off x="-51147" y="15307"/>
        <a:ext cx="4988826" cy="492010"/>
      </dsp:txXfrm>
    </dsp:sp>
    <dsp:sp modelId="{FC48FDAD-A8DC-4628-A83F-0C218EBE3173}">
      <dsp:nvSpPr>
        <dsp:cNvPr id="0" name=""/>
        <dsp:cNvSpPr/>
      </dsp:nvSpPr>
      <dsp:spPr>
        <a:xfrm>
          <a:off x="352766" y="595211"/>
          <a:ext cx="5613926"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L’appello all’integrità (</a:t>
          </a:r>
          <a:r>
            <a:rPr lang="es-ES" sz="1800" b="1" kern="1200" dirty="0" err="1"/>
            <a:t>Giosuè</a:t>
          </a:r>
          <a:r>
            <a:rPr lang="es-ES" sz="1800" b="1" kern="1200" dirty="0"/>
            <a:t> 24:14,15)</a:t>
          </a:r>
          <a:endParaRPr lang="es-ES" sz="1800" kern="1200" dirty="0"/>
        </a:p>
      </dsp:txBody>
      <dsp:txXfrm>
        <a:off x="368073" y="610518"/>
        <a:ext cx="4824384" cy="492010"/>
      </dsp:txXfrm>
    </dsp:sp>
    <dsp:sp modelId="{171BE40D-DF9A-40DE-B4BB-CCE5EF279C3E}">
      <dsp:nvSpPr>
        <dsp:cNvPr id="0" name=""/>
        <dsp:cNvSpPr/>
      </dsp:nvSpPr>
      <dsp:spPr>
        <a:xfrm>
          <a:off x="673211" y="1190422"/>
          <a:ext cx="5811480"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La scelta del Popolo (Giosuè 24:16-21)</a:t>
          </a:r>
          <a:endParaRPr lang="es-ES" sz="1800" kern="1200" dirty="0"/>
        </a:p>
      </dsp:txBody>
      <dsp:txXfrm>
        <a:off x="688518" y="1205729"/>
        <a:ext cx="4995231" cy="492010"/>
      </dsp:txXfrm>
    </dsp:sp>
    <dsp:sp modelId="{7A0EC5D2-A8C8-43F0-949B-679A0C3ED567}">
      <dsp:nvSpPr>
        <dsp:cNvPr id="0" name=""/>
        <dsp:cNvSpPr/>
      </dsp:nvSpPr>
      <dsp:spPr>
        <a:xfrm>
          <a:off x="1191210" y="1785634"/>
          <a:ext cx="5613926"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Il rinnovamento del patto (Giosuè 24:22-28)</a:t>
          </a:r>
          <a:endParaRPr lang="es-ES" sz="1800" kern="1200" dirty="0"/>
        </a:p>
      </dsp:txBody>
      <dsp:txXfrm>
        <a:off x="1206517" y="1800941"/>
        <a:ext cx="4824384" cy="492010"/>
      </dsp:txXfrm>
    </dsp:sp>
    <dsp:sp modelId="{A69A85D2-7D25-468F-B109-5D85D6A87DA0}">
      <dsp:nvSpPr>
        <dsp:cNvPr id="0" name=""/>
        <dsp:cNvSpPr/>
      </dsp:nvSpPr>
      <dsp:spPr>
        <a:xfrm>
          <a:off x="1477522" y="2380845"/>
          <a:ext cx="587974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La continuazione della storia (Giosuè 24:29-33)</a:t>
          </a:r>
          <a:endParaRPr lang="es-ES" sz="1800" kern="1200" dirty="0"/>
        </a:p>
      </dsp:txBody>
      <dsp:txXfrm>
        <a:off x="1492829" y="2396152"/>
        <a:ext cx="5054268" cy="492010"/>
      </dsp:txXfrm>
    </dsp:sp>
    <dsp:sp modelId="{942E5999-5789-441C-A104-F2DD05307549}">
      <dsp:nvSpPr>
        <dsp:cNvPr id="0" name=""/>
        <dsp:cNvSpPr/>
      </dsp:nvSpPr>
      <dsp:spPr>
        <a:xfrm>
          <a:off x="5207765"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284199" y="381806"/>
        <a:ext cx="186837" cy="255628"/>
      </dsp:txXfrm>
    </dsp:sp>
    <dsp:sp modelId="{BC1B2083-8856-4B85-9091-BF19E4CB9BFA}">
      <dsp:nvSpPr>
        <dsp:cNvPr id="0" name=""/>
        <dsp:cNvSpPr/>
      </dsp:nvSpPr>
      <dsp:spPr>
        <a:xfrm>
          <a:off x="5626986"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703420" y="977017"/>
        <a:ext cx="186837" cy="255628"/>
      </dsp:txXfrm>
    </dsp:sp>
    <dsp:sp modelId="{C4F65A43-9A3C-4A61-BCB0-8631152C7599}">
      <dsp:nvSpPr>
        <dsp:cNvPr id="0" name=""/>
        <dsp:cNvSpPr/>
      </dsp:nvSpPr>
      <dsp:spPr>
        <a:xfrm>
          <a:off x="6046208"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122642" y="1563518"/>
        <a:ext cx="186837" cy="255628"/>
      </dsp:txXfrm>
    </dsp:sp>
    <dsp:sp modelId="{E2A91DB1-799A-4297-93C2-42494D9CE027}">
      <dsp:nvSpPr>
        <dsp:cNvPr id="0" name=""/>
        <dsp:cNvSpPr/>
      </dsp:nvSpPr>
      <dsp:spPr>
        <a:xfrm>
          <a:off x="6465430"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541864"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657"/>
          <a:ext cx="8467725" cy="321671"/>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1. </a:t>
          </a:r>
          <a:r>
            <a:rPr lang="it-IT" sz="1600" b="1" kern="1200" dirty="0">
              <a:effectLst>
                <a:outerShdw blurRad="38100" dist="38100" dir="2700000" algn="tl">
                  <a:srgbClr val="000000">
                    <a:alpha val="43137"/>
                  </a:srgbClr>
                </a:outerShdw>
              </a:effectLst>
            </a:rPr>
            <a:t>Fu il primo luogo di Canaan dove Abramo si accampò </a:t>
          </a:r>
          <a:r>
            <a:rPr lang="es-ES" sz="1600" b="1" kern="1200" dirty="0">
              <a:effectLst>
                <a:outerShdw blurRad="38100" dist="38100" dir="2700000" algn="tl">
                  <a:srgbClr val="000000">
                    <a:alpha val="43137"/>
                  </a:srgbClr>
                </a:outerShdw>
              </a:effectLst>
            </a:rPr>
            <a:t>(</a:t>
          </a:r>
          <a:r>
            <a:rPr lang="es-ES" sz="1600" b="1" kern="1200" dirty="0" err="1">
              <a:effectLst>
                <a:outerShdw blurRad="38100" dist="38100" dir="2700000" algn="tl">
                  <a:srgbClr val="000000">
                    <a:alpha val="43137"/>
                  </a:srgbClr>
                </a:outerShdw>
              </a:effectLst>
            </a:rPr>
            <a:t>Gn</a:t>
          </a:r>
          <a:r>
            <a:rPr lang="es-ES" sz="1600" b="1" kern="1200" dirty="0">
              <a:effectLst>
                <a:outerShdw blurRad="38100" dist="38100" dir="2700000" algn="tl">
                  <a:srgbClr val="000000">
                    <a:alpha val="43137"/>
                  </a:srgbClr>
                </a:outerShdw>
              </a:effectLst>
            </a:rPr>
            <a:t> 12:6)</a:t>
          </a:r>
        </a:p>
      </dsp:txBody>
      <dsp:txXfrm>
        <a:off x="15703" y="16360"/>
        <a:ext cx="8436319" cy="290265"/>
      </dsp:txXfrm>
    </dsp:sp>
    <dsp:sp modelId="{F28057B6-914F-4162-A1E6-62C0FACC967C}">
      <dsp:nvSpPr>
        <dsp:cNvPr id="0" name=""/>
        <dsp:cNvSpPr/>
      </dsp:nvSpPr>
      <dsp:spPr>
        <a:xfrm>
          <a:off x="0" y="334141"/>
          <a:ext cx="8467725" cy="321671"/>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2. </a:t>
          </a:r>
          <a:r>
            <a:rPr lang="it-IT" sz="1600" b="1" kern="1200" dirty="0">
              <a:effectLst>
                <a:outerShdw blurRad="38100" dist="38100" dir="2700000" algn="tl">
                  <a:srgbClr val="000000">
                    <a:alpha val="43137"/>
                  </a:srgbClr>
                </a:outerShdw>
              </a:effectLst>
            </a:rPr>
            <a:t>Fu il primo luogo di Canaan dove Giacobbe si accampò </a:t>
          </a:r>
          <a:r>
            <a:rPr lang="es-ES" sz="1600" b="1" kern="1200" dirty="0">
              <a:effectLst>
                <a:outerShdw blurRad="38100" dist="38100" dir="2700000" algn="tl">
                  <a:srgbClr val="000000">
                    <a:alpha val="43137"/>
                  </a:srgbClr>
                </a:outerShdw>
              </a:effectLst>
            </a:rPr>
            <a:t>(</a:t>
          </a:r>
          <a:r>
            <a:rPr lang="es-ES" sz="1600" b="1" kern="1200" dirty="0" err="1">
              <a:effectLst>
                <a:outerShdw blurRad="38100" dist="38100" dir="2700000" algn="tl">
                  <a:srgbClr val="000000">
                    <a:alpha val="43137"/>
                  </a:srgbClr>
                </a:outerShdw>
              </a:effectLst>
            </a:rPr>
            <a:t>Gn</a:t>
          </a:r>
          <a:r>
            <a:rPr lang="es-ES" sz="1600" b="1" kern="1200" dirty="0">
              <a:effectLst>
                <a:outerShdw blurRad="38100" dist="38100" dir="2700000" algn="tl">
                  <a:srgbClr val="000000">
                    <a:alpha val="43137"/>
                  </a:srgbClr>
                </a:outerShdw>
              </a:effectLst>
            </a:rPr>
            <a:t> 33:18)</a:t>
          </a:r>
        </a:p>
      </dsp:txBody>
      <dsp:txXfrm>
        <a:off x="15703" y="349844"/>
        <a:ext cx="8436319" cy="290265"/>
      </dsp:txXfrm>
    </dsp:sp>
    <dsp:sp modelId="{AC61220C-B99C-49DF-98C9-45D044822E5A}">
      <dsp:nvSpPr>
        <dsp:cNvPr id="0" name=""/>
        <dsp:cNvSpPr/>
      </dsp:nvSpPr>
      <dsp:spPr>
        <a:xfrm>
          <a:off x="0" y="667625"/>
          <a:ext cx="8467725" cy="321671"/>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3. </a:t>
          </a:r>
          <a:r>
            <a:rPr lang="it-IT" sz="1600" b="1" kern="1200" dirty="0">
              <a:effectLst>
                <a:outerShdw blurRad="38100" dist="38100" dir="2700000" algn="tl">
                  <a:srgbClr val="000000">
                    <a:alpha val="43137"/>
                  </a:srgbClr>
                </a:outerShdw>
              </a:effectLst>
            </a:rPr>
            <a:t>Fu l'unica proprietà acquisita da Giacobbe </a:t>
          </a:r>
          <a:r>
            <a:rPr lang="es-ES" sz="1600" b="1" kern="1200" dirty="0">
              <a:effectLst>
                <a:outerShdw blurRad="38100" dist="38100" dir="2700000" algn="tl">
                  <a:srgbClr val="000000">
                    <a:alpha val="43137"/>
                  </a:srgbClr>
                </a:outerShdw>
              </a:effectLst>
            </a:rPr>
            <a:t>(</a:t>
          </a:r>
          <a:r>
            <a:rPr lang="es-ES" sz="1600" b="1" kern="1200" dirty="0" err="1">
              <a:effectLst>
                <a:outerShdw blurRad="38100" dist="38100" dir="2700000" algn="tl">
                  <a:srgbClr val="000000">
                    <a:alpha val="43137"/>
                  </a:srgbClr>
                </a:outerShdw>
              </a:effectLst>
            </a:rPr>
            <a:t>Gn</a:t>
          </a:r>
          <a:r>
            <a:rPr lang="es-ES" sz="1600" b="1" kern="1200" dirty="0">
              <a:effectLst>
                <a:outerShdw blurRad="38100" dist="38100" dir="2700000" algn="tl">
                  <a:srgbClr val="000000">
                    <a:alpha val="43137"/>
                  </a:srgbClr>
                </a:outerShdw>
              </a:effectLst>
            </a:rPr>
            <a:t> 33:19)</a:t>
          </a:r>
        </a:p>
      </dsp:txBody>
      <dsp:txXfrm>
        <a:off x="15703" y="683328"/>
        <a:ext cx="8436319" cy="290265"/>
      </dsp:txXfrm>
    </dsp:sp>
    <dsp:sp modelId="{D8E3A47D-7AAD-492B-87DB-471556F70C0E}">
      <dsp:nvSpPr>
        <dsp:cNvPr id="0" name=""/>
        <dsp:cNvSpPr/>
      </dsp:nvSpPr>
      <dsp:spPr>
        <a:xfrm>
          <a:off x="0" y="1001109"/>
          <a:ext cx="8467725" cy="321671"/>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4. </a:t>
          </a:r>
          <a:r>
            <a:rPr lang="it-IT" sz="1600" b="1" kern="1200" dirty="0">
              <a:effectLst>
                <a:outerShdw blurRad="38100" dist="38100" dir="2700000" algn="tl">
                  <a:srgbClr val="000000">
                    <a:alpha val="43137"/>
                  </a:srgbClr>
                </a:outerShdw>
              </a:effectLst>
            </a:rPr>
            <a:t>Lì Giacobbe seppellì gli dei stranieri che la sua famiglia ancora aveva </a:t>
          </a:r>
          <a:r>
            <a:rPr lang="es-ES" sz="1600" b="1" kern="1200" dirty="0">
              <a:effectLst>
                <a:outerShdw blurRad="38100" dist="38100" dir="2700000" algn="tl">
                  <a:srgbClr val="000000">
                    <a:alpha val="43137"/>
                  </a:srgbClr>
                </a:outerShdw>
              </a:effectLst>
            </a:rPr>
            <a:t>(</a:t>
          </a:r>
          <a:r>
            <a:rPr lang="es-ES" sz="1600" b="1" kern="1200" dirty="0" err="1">
              <a:effectLst>
                <a:outerShdw blurRad="38100" dist="38100" dir="2700000" algn="tl">
                  <a:srgbClr val="000000">
                    <a:alpha val="43137"/>
                  </a:srgbClr>
                </a:outerShdw>
              </a:effectLst>
            </a:rPr>
            <a:t>Gn</a:t>
          </a:r>
          <a:r>
            <a:rPr lang="es-ES" sz="1600" b="1" kern="1200" dirty="0">
              <a:effectLst>
                <a:outerShdw blurRad="38100" dist="38100" dir="2700000" algn="tl">
                  <a:srgbClr val="000000">
                    <a:alpha val="43137"/>
                  </a:srgbClr>
                </a:outerShdw>
              </a:effectLst>
            </a:rPr>
            <a:t> 35:4)</a:t>
          </a:r>
        </a:p>
      </dsp:txBody>
      <dsp:txXfrm>
        <a:off x="15703" y="1016812"/>
        <a:ext cx="8436319" cy="290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27486"/>
          <a:ext cx="9621014" cy="4867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Temere Dio</a:t>
          </a:r>
          <a:endParaRPr lang="es-ES" sz="2000" kern="1200" dirty="0">
            <a:effectLst>
              <a:outerShdw blurRad="38100" dist="38100" dir="2700000" algn="tl">
                <a:srgbClr val="000000">
                  <a:alpha val="43137"/>
                </a:srgbClr>
              </a:outerShdw>
            </a:effectLst>
          </a:endParaRPr>
        </a:p>
      </dsp:txBody>
      <dsp:txXfrm>
        <a:off x="23760" y="51246"/>
        <a:ext cx="9573494" cy="439200"/>
      </dsp:txXfrm>
    </dsp:sp>
    <dsp:sp modelId="{854F4650-27AE-4C03-B454-E09E451F5BDE}">
      <dsp:nvSpPr>
        <dsp:cNvPr id="0" name=""/>
        <dsp:cNvSpPr/>
      </dsp:nvSpPr>
      <dsp:spPr>
        <a:xfrm>
          <a:off x="0" y="514206"/>
          <a:ext cx="9621014" cy="55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67" tIns="22860" rIns="128016" bIns="22860" numCol="1" spcCol="1270" anchor="t" anchorCtr="0">
          <a:noAutofit/>
        </a:bodyPr>
        <a:lstStyle/>
        <a:p>
          <a:pPr marL="171450" lvl="1" indent="-171450" algn="l" defTabSz="800100">
            <a:lnSpc>
              <a:spcPct val="90000"/>
            </a:lnSpc>
            <a:spcBef>
              <a:spcPct val="0"/>
            </a:spcBef>
            <a:spcAft>
              <a:spcPct val="20000"/>
            </a:spcAft>
            <a:buClr>
              <a:schemeClr val="accent5">
                <a:lumMod val="50000"/>
              </a:schemeClr>
            </a:buClr>
            <a:buFont typeface="Wingdings" panose="05000000000000000000" pitchFamily="2" charset="2"/>
            <a:buChar char="v"/>
          </a:pPr>
          <a:r>
            <a:rPr lang="it-IT" sz="1800" b="1" kern="1200" dirty="0">
              <a:effectLst/>
            </a:rPr>
            <a:t>Manifestare profondo rispetto verso Colui che è immensamente più grande di me e accettarlo come mio Re e Signore.</a:t>
          </a:r>
          <a:endParaRPr lang="es-ES" sz="1800" kern="1200" dirty="0">
            <a:effectLst/>
          </a:endParaRPr>
        </a:p>
      </dsp:txBody>
      <dsp:txXfrm>
        <a:off x="0" y="514206"/>
        <a:ext cx="9621014" cy="551655"/>
      </dsp:txXfrm>
    </dsp:sp>
    <dsp:sp modelId="{91EBD55B-773A-4BEF-B76C-4D8BBE65E8E9}">
      <dsp:nvSpPr>
        <dsp:cNvPr id="0" name=""/>
        <dsp:cNvSpPr/>
      </dsp:nvSpPr>
      <dsp:spPr>
        <a:xfrm>
          <a:off x="0" y="1065861"/>
          <a:ext cx="9621014" cy="486720"/>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Servire Dio con integrità</a:t>
          </a:r>
          <a:endParaRPr lang="es-ES" sz="2000" kern="1200" dirty="0">
            <a:effectLst>
              <a:outerShdw blurRad="38100" dist="38100" dir="2700000" algn="tl">
                <a:srgbClr val="000000">
                  <a:alpha val="43137"/>
                </a:srgbClr>
              </a:outerShdw>
            </a:effectLst>
          </a:endParaRPr>
        </a:p>
      </dsp:txBody>
      <dsp:txXfrm>
        <a:off x="23760" y="1089621"/>
        <a:ext cx="9573494" cy="439200"/>
      </dsp:txXfrm>
    </dsp:sp>
    <dsp:sp modelId="{7CF48978-E8B4-4BA6-95E8-43AAEF845A18}">
      <dsp:nvSpPr>
        <dsp:cNvPr id="0" name=""/>
        <dsp:cNvSpPr/>
      </dsp:nvSpPr>
      <dsp:spPr>
        <a:xfrm>
          <a:off x="0" y="1552581"/>
          <a:ext cx="9621014" cy="55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67" tIns="22860" rIns="128016" bIns="22860" numCol="1" spcCol="1270" anchor="t" anchorCtr="0">
          <a:noAutofit/>
        </a:bodyPr>
        <a:lstStyle/>
        <a:p>
          <a:pPr marL="171450" lvl="1" indent="-171450" algn="l" defTabSz="800100">
            <a:lnSpc>
              <a:spcPct val="90000"/>
            </a:lnSpc>
            <a:spcBef>
              <a:spcPct val="0"/>
            </a:spcBef>
            <a:spcAft>
              <a:spcPct val="20000"/>
            </a:spcAft>
            <a:buClr>
              <a:schemeClr val="accent4">
                <a:lumMod val="50000"/>
              </a:schemeClr>
            </a:buClr>
            <a:buFont typeface="Wingdings" panose="05000000000000000000" pitchFamily="2" charset="2"/>
            <a:buChar char="v"/>
          </a:pPr>
          <a:r>
            <a:rPr lang="es-ES" sz="1800" b="1" kern="1200" dirty="0">
              <a:effectLst/>
            </a:rPr>
            <a:t>Un servizio senza difetti(</a:t>
          </a:r>
          <a:r>
            <a:rPr lang="it-IT" sz="1800" b="1" kern="1200" dirty="0">
              <a:effectLst/>
            </a:rPr>
            <a:t>così viene definito l'animale che era idoneo al sacrificio solo se era “senza difetti” [integro]</a:t>
          </a:r>
          <a:r>
            <a:rPr lang="es-ES" sz="1800" b="1" kern="1200" dirty="0">
              <a:effectLst/>
            </a:rPr>
            <a:t>)</a:t>
          </a:r>
          <a:endParaRPr lang="es-ES" sz="1800" kern="1200" dirty="0">
            <a:effectLst/>
          </a:endParaRPr>
        </a:p>
      </dsp:txBody>
      <dsp:txXfrm>
        <a:off x="0" y="1552581"/>
        <a:ext cx="9621014" cy="551655"/>
      </dsp:txXfrm>
    </dsp:sp>
    <dsp:sp modelId="{DC838278-61D5-4F0B-A5CA-D07614038E8A}">
      <dsp:nvSpPr>
        <dsp:cNvPr id="0" name=""/>
        <dsp:cNvSpPr/>
      </dsp:nvSpPr>
      <dsp:spPr>
        <a:xfrm>
          <a:off x="0" y="2104237"/>
          <a:ext cx="9621014" cy="486720"/>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Servire Dio in verità</a:t>
          </a:r>
          <a:endParaRPr lang="es-ES" sz="2000" kern="1200" dirty="0">
            <a:effectLst>
              <a:outerShdw blurRad="38100" dist="38100" dir="2700000" algn="tl">
                <a:srgbClr val="000000">
                  <a:alpha val="43137"/>
                </a:srgbClr>
              </a:outerShdw>
            </a:effectLst>
          </a:endParaRPr>
        </a:p>
      </dsp:txBody>
      <dsp:txXfrm>
        <a:off x="23760" y="2127997"/>
        <a:ext cx="9573494" cy="439200"/>
      </dsp:txXfrm>
    </dsp:sp>
    <dsp:sp modelId="{F01C0CC6-238B-429D-AD18-2848C863196E}">
      <dsp:nvSpPr>
        <dsp:cNvPr id="0" name=""/>
        <dsp:cNvSpPr/>
      </dsp:nvSpPr>
      <dsp:spPr>
        <a:xfrm>
          <a:off x="0" y="2590957"/>
          <a:ext cx="9621014" cy="55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67" tIns="22860" rIns="128016" bIns="22860" numCol="1" spcCol="1270" anchor="t" anchorCtr="0">
          <a:noAutofit/>
        </a:bodyPr>
        <a:lstStyle/>
        <a:p>
          <a:pPr marL="171450" lvl="1" indent="-171450" algn="l" defTabSz="800100">
            <a:lnSpc>
              <a:spcPct val="90000"/>
            </a:lnSpc>
            <a:spcBef>
              <a:spcPct val="0"/>
            </a:spcBef>
            <a:spcAft>
              <a:spcPct val="20000"/>
            </a:spcAft>
            <a:buClr>
              <a:schemeClr val="accent6">
                <a:lumMod val="50000"/>
              </a:schemeClr>
            </a:buClr>
            <a:buFont typeface="Wingdings" panose="05000000000000000000" pitchFamily="2" charset="2"/>
            <a:buChar char="v"/>
          </a:pPr>
          <a:r>
            <a:rPr lang="es-ES" sz="1800" b="1" kern="1200" dirty="0">
              <a:effectLst/>
            </a:rPr>
            <a:t>Essere fedele, </a:t>
          </a:r>
          <a:r>
            <a:rPr lang="it-IT" sz="1800" b="1" kern="1200" dirty="0">
              <a:effectLst/>
            </a:rPr>
            <a:t>affidabile, leale, indiviso, coerente. Riflettere con la mia vita la gratitudine verso Dio per ciò che ha fatto in me.</a:t>
          </a:r>
          <a:r>
            <a:rPr lang="es-ES" sz="1800" b="1" kern="1200" dirty="0">
              <a:effectLst/>
            </a:rPr>
            <a:t> </a:t>
          </a:r>
          <a:endParaRPr lang="es-ES" sz="1800" kern="1200" dirty="0">
            <a:effectLst/>
          </a:endParaRPr>
        </a:p>
      </dsp:txBody>
      <dsp:txXfrm>
        <a:off x="0" y="2590957"/>
        <a:ext cx="9621014" cy="5516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pPr/>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pPr/>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diagramColors" Target="../diagrams/colors2.xml"/><Relationship Id="rId12"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3.jpeg"/><Relationship Id="rId5" Type="http://schemas.openxmlformats.org/officeDocument/2006/relationships/diagramLayout" Target="../diagrams/layout2.xml"/><Relationship Id="rId10" Type="http://schemas.openxmlformats.org/officeDocument/2006/relationships/image" Target="../media/image12.jpeg"/><Relationship Id="rId4" Type="http://schemas.openxmlformats.org/officeDocument/2006/relationships/diagramData" Target="../diagrams/data2.xml"/><Relationship Id="rId9" Type="http://schemas.openxmlformats.org/officeDocument/2006/relationships/image" Target="../media/image11.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123290" y="6337882"/>
            <a:ext cx="2866492"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27 DICEMBRE 2025</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rgbClr val="FFFF00"/>
                </a:solidFill>
                <a:latin typeface="Arial Black" pitchFamily="34" charset="0"/>
              </a:rPr>
              <a:t>4 TRIMESTRE 2025</a:t>
            </a:r>
            <a:endParaRPr lang="it-IT" sz="800" b="1" dirty="0">
              <a:solidFill>
                <a:srgbClr val="FFFF00"/>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019908" y="507752"/>
            <a:ext cx="11087830" cy="677102"/>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13 DELLA SCUOLA DEL SABATO</a:t>
            </a:r>
          </a:p>
        </p:txBody>
      </p:sp>
      <p:sp>
        <p:nvSpPr>
          <p:cNvPr id="6" name="Rettangolo arrotondato 5"/>
          <p:cNvSpPr/>
          <p:nvPr/>
        </p:nvSpPr>
        <p:spPr>
          <a:xfrm>
            <a:off x="2995905" y="5847644"/>
            <a:ext cx="8885920" cy="942622"/>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3093156" y="6090650"/>
            <a:ext cx="8764753" cy="700186"/>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pPr defTabSz="720000">
              <a:lnSpc>
                <a:spcPts val="4500"/>
              </a:lnSpc>
            </a:pPr>
            <a:r>
              <a:rPr lang="es-ES" sz="60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SCEGLI QUESTO GIORNO</a:t>
            </a:r>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 </a:t>
            </a:r>
            <a:endParaRPr lang="es-ES" sz="5400" dirty="0">
              <a:ln w="22225">
                <a:noFill/>
                <a:prstDash val="solid"/>
              </a:ln>
              <a:solidFill>
                <a:srgbClr val="FFFF00"/>
              </a:solidFill>
              <a:effectLst>
                <a:glow rad="101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cstate="email"/>
          <a:stretch>
            <a:fillRect/>
          </a:stretch>
        </p:blipFill>
        <p:spPr bwMode="auto">
          <a:xfrm>
            <a:off x="3316431" y="1155032"/>
            <a:ext cx="8418643" cy="480847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val="0"/>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157657" y="3586532"/>
            <a:ext cx="6105382" cy="283154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28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rPr>
              <a:t>“</a:t>
            </a:r>
            <a:r>
              <a:rPr lang="it-IT" sz="2800" b="1" dirty="0">
                <a:ln w="12700" cmpd="sng">
                  <a:noFill/>
                  <a:prstDash val="solid"/>
                </a:ln>
                <a:solidFill>
                  <a:srgbClr val="E97132">
                    <a:lumMod val="75000"/>
                  </a:srgbClr>
                </a:solidFill>
                <a:latin typeface="Comic Sans MS" panose="030F0702030302020204" pitchFamily="66" charset="0"/>
              </a:rPr>
              <a:t>E se vi sembra sbagliato servire il SIGNORE, scegliete oggi chi volete servire</a:t>
            </a:r>
            <a:r>
              <a:rPr kumimoji="0" lang="es-ES" sz="28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rPr>
              <a:t> […]</a:t>
            </a:r>
            <a:r>
              <a:rPr lang="it-IT" sz="2800" b="1" dirty="0">
                <a:ln w="12700" cmpd="sng">
                  <a:noFill/>
                  <a:prstDash val="solid"/>
                </a:ln>
                <a:solidFill>
                  <a:srgbClr val="E97132">
                    <a:lumMod val="75000"/>
                  </a:srgbClr>
                </a:solidFill>
                <a:latin typeface="Comic Sans MS" panose="030F0702030302020204" pitchFamily="66" charset="0"/>
              </a:rPr>
              <a:t> quanto a me e alla casa mia, serviremo il SIGNORE</a:t>
            </a:r>
            <a:r>
              <a:rPr kumimoji="0" lang="es-ES" sz="28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rPr>
              <a:t>(Giosuè 24:15)</a:t>
            </a:r>
          </a:p>
        </p:txBody>
      </p:sp>
    </p:spTree>
    <p:extLst>
      <p:ext uri="{BB962C8B-B14F-4D97-AF65-F5344CB8AC3E}">
        <p14:creationId xmlns:p14="http://schemas.microsoft.com/office/powerpoint/2010/main" val="39721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31000"/>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3122913713"/>
              </p:ext>
            </p:extLst>
          </p:nvPr>
        </p:nvGraphicFramePr>
        <p:xfrm>
          <a:off x="4755677" y="3713018"/>
          <a:ext cx="7290813"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102377"/>
            <a:ext cx="6915150" cy="1323439"/>
          </a:xfrm>
          <a:prstGeom prst="rect">
            <a:avLst/>
          </a:prstGeom>
          <a:noFill/>
        </p:spPr>
        <p:txBody>
          <a:bodyPr wrap="square" rtlCol="0">
            <a:spAutoFit/>
          </a:bodyPr>
          <a:lstStyle/>
          <a:p>
            <a:pPr>
              <a:spcBef>
                <a:spcPts val="600"/>
              </a:spcBef>
            </a:pPr>
            <a:r>
              <a:rPr lang="it-IT" sz="2000" b="1" dirty="0">
                <a:solidFill>
                  <a:schemeClr val="bg1"/>
                </a:solidFill>
                <a:effectLst>
                  <a:glow rad="127000">
                    <a:srgbClr val="95332E"/>
                  </a:glow>
                  <a:outerShdw blurRad="38100" dist="38100" dir="2700000" algn="tl">
                    <a:srgbClr val="000000">
                      <a:alpha val="43137"/>
                    </a:srgbClr>
                  </a:outerShdw>
                </a:effectLst>
              </a:rPr>
              <a:t>Giosuè sentiva che la sua fine era vicina. Aveva combattuto la buona battaglia. Aveva terminato la corsa. Aveva conservato la fede. Poteva aspettare con fiducia, come Paolo, la sua corona di giustizia (2 Ti 4:7,8).</a:t>
            </a:r>
            <a:endParaRPr lang="es-ES" sz="2000" b="1" dirty="0">
              <a:solidFill>
                <a:schemeClr val="bg1"/>
              </a:solidFill>
              <a:effectLst>
                <a:glow rad="127000">
                  <a:srgbClr val="95332E"/>
                </a:glow>
                <a:outerShdw blurRad="38100" dist="38100" dir="2700000" algn="tl">
                  <a:srgbClr val="000000">
                    <a:alpha val="43137"/>
                  </a:srgbClr>
                </a:outerShdw>
              </a:effectLst>
            </a:endParaRP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a:fillRect/>
          </a:stretch>
        </p:blipFill>
        <p:spPr>
          <a:xfrm>
            <a:off x="338916" y="3713018"/>
            <a:ext cx="4378999" cy="282077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9" y="2595367"/>
            <a:ext cx="6915149" cy="1015663"/>
          </a:xfrm>
          <a:prstGeom prst="rect">
            <a:avLst/>
          </a:prstGeom>
          <a:noFill/>
        </p:spPr>
        <p:txBody>
          <a:bodyPr wrap="square">
            <a:spAutoFit/>
          </a:bodyPr>
          <a:lstStyle/>
          <a:p>
            <a:pPr>
              <a:spcBef>
                <a:spcPts val="600"/>
              </a:spcBef>
            </a:pPr>
            <a:r>
              <a:rPr lang="it-IT" sz="2000" b="1" dirty="0">
                <a:solidFill>
                  <a:schemeClr val="bg1"/>
                </a:solidFill>
                <a:effectLst>
                  <a:glow rad="127000">
                    <a:srgbClr val="95332E"/>
                  </a:glow>
                  <a:outerShdw blurRad="38100" dist="38100" dir="2700000" algn="tl">
                    <a:srgbClr val="000000">
                      <a:alpha val="43137"/>
                    </a:srgbClr>
                  </a:outerShdw>
                </a:effectLst>
              </a:rPr>
              <a:t>Per questo motivo, riunì il popolo a </a:t>
            </a:r>
            <a:r>
              <a:rPr lang="it-IT" sz="2000" b="1" dirty="0" err="1">
                <a:solidFill>
                  <a:schemeClr val="bg1"/>
                </a:solidFill>
                <a:effectLst>
                  <a:glow rad="127000">
                    <a:srgbClr val="95332E"/>
                  </a:glow>
                  <a:outerShdw blurRad="38100" dist="38100" dir="2700000" algn="tl">
                    <a:srgbClr val="000000">
                      <a:alpha val="43137"/>
                    </a:srgbClr>
                  </a:outerShdw>
                </a:effectLst>
              </a:rPr>
              <a:t>Sichem</a:t>
            </a:r>
            <a:r>
              <a:rPr lang="it-IT" sz="2000" b="1" dirty="0">
                <a:solidFill>
                  <a:schemeClr val="bg1"/>
                </a:solidFill>
                <a:effectLst>
                  <a:glow rad="127000">
                    <a:srgbClr val="95332E"/>
                  </a:glow>
                  <a:outerShdw blurRad="38100" dist="38100" dir="2700000" algn="tl">
                    <a:srgbClr val="000000">
                      <a:alpha val="43137"/>
                    </a:srgbClr>
                  </a:outerShdw>
                </a:effectLst>
              </a:rPr>
              <a:t> per rinnovare il patto di fedeltà ed esortarlo a scegliere una vita al servizio di Dio.</a:t>
            </a:r>
            <a:endParaRPr lang="es-ES" sz="2000" b="1" dirty="0">
              <a:solidFill>
                <a:schemeClr val="bg1"/>
              </a:solidFill>
              <a:effectLst>
                <a:glow rad="127000">
                  <a:srgbClr val="95332E"/>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9" y="1502760"/>
            <a:ext cx="6915148" cy="1015663"/>
          </a:xfrm>
          <a:prstGeom prst="rect">
            <a:avLst/>
          </a:prstGeom>
          <a:noFill/>
        </p:spPr>
        <p:txBody>
          <a:bodyPr wrap="square">
            <a:spAutoFit/>
          </a:bodyPr>
          <a:lstStyle/>
          <a:p>
            <a:pPr>
              <a:spcBef>
                <a:spcPts val="600"/>
              </a:spcBef>
            </a:pPr>
            <a:r>
              <a:rPr lang="it-IT" sz="2000" b="1" dirty="0">
                <a:solidFill>
                  <a:schemeClr val="bg1"/>
                </a:solidFill>
                <a:effectLst>
                  <a:glow rad="127000">
                    <a:srgbClr val="95332E"/>
                  </a:glow>
                  <a:outerShdw blurRad="38100" dist="38100" dir="2700000" algn="tl">
                    <a:srgbClr val="000000">
                      <a:alpha val="43137"/>
                    </a:srgbClr>
                  </a:outerShdw>
                </a:effectLst>
              </a:rPr>
              <a:t>Ma, come Caleb, doveva ancora assicurarsi che altri prendessero il testimone e guidassero il popolo di Dio sulla retta via.</a:t>
            </a:r>
            <a:endParaRPr lang="es-ES" sz="2000" b="1" dirty="0">
              <a:solidFill>
                <a:schemeClr val="bg1"/>
              </a:solidFill>
              <a:effectLst>
                <a:glow rad="127000">
                  <a:srgbClr val="95332E"/>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r="-28000"/>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it-IT" sz="4400" b="1">
                <a:ln/>
                <a:solidFill>
                  <a:schemeClr val="accent1">
                    <a:lumMod val="50000"/>
                  </a:schemeClr>
                </a:solidFill>
              </a:rPr>
              <a:t>LA STORIA CHE DIO HA SCRITTO </a:t>
            </a:r>
            <a:endParaRPr lang="es-ES" sz="4400" b="1" dirty="0">
              <a:ln/>
              <a:solidFill>
                <a:schemeClr val="accent1">
                  <a:lumMod val="50000"/>
                </a:schemeClr>
              </a:solidFill>
            </a:endParaRPr>
          </a:p>
        </p:txBody>
      </p:sp>
      <p:sp>
        <p:nvSpPr>
          <p:cNvPr id="5" name="CuadroTexto 4">
            <a:extLst>
              <a:ext uri="{FF2B5EF4-FFF2-40B4-BE49-F238E27FC236}">
                <a16:creationId xmlns:a16="http://schemas.microsoft.com/office/drawing/2014/main" id="{4E69549F-F539-BC14-D64F-4AD14B99F660}"/>
              </a:ext>
            </a:extLst>
          </p:cNvPr>
          <p:cNvSpPr txBox="1"/>
          <p:nvPr/>
        </p:nvSpPr>
        <p:spPr>
          <a:xfrm>
            <a:off x="0" y="646464"/>
            <a:ext cx="9679021" cy="861774"/>
          </a:xfrm>
          <a:prstGeom prst="rect">
            <a:avLst/>
          </a:prstGeom>
          <a:noFill/>
        </p:spPr>
        <p:txBody>
          <a:bodyPr wrap="square">
            <a:spAutoFit/>
          </a:bodyPr>
          <a:lstStyle/>
          <a:p>
            <a:pPr algn="ctr"/>
            <a:r>
              <a:rPr lang="es-ES" b="1" dirty="0">
                <a:solidFill>
                  <a:schemeClr val="accent4">
                    <a:lumMod val="50000"/>
                  </a:schemeClr>
                </a:solidFill>
                <a:latin typeface="Comic Sans MS" panose="030F0702030302020204" pitchFamily="66" charset="0"/>
              </a:rPr>
              <a:t>“</a:t>
            </a:r>
            <a:r>
              <a:rPr lang="it-IT" b="1" dirty="0">
                <a:solidFill>
                  <a:schemeClr val="accent4">
                    <a:lumMod val="50000"/>
                  </a:schemeClr>
                </a:solidFill>
                <a:latin typeface="Comic Sans MS" panose="030F0702030302020204" pitchFamily="66" charset="0"/>
              </a:rPr>
              <a:t>E vi diedi una terra che non avevate lavorata, delle città che non avevate costruite; voi abitate in esse e mangiate il frutto delle vigne e degli uliveti che non avete piantati</a:t>
            </a:r>
            <a:r>
              <a:rPr lang="es-ES"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(Giosuè 24:13)</a:t>
            </a:r>
          </a:p>
        </p:txBody>
      </p:sp>
      <p:sp>
        <p:nvSpPr>
          <p:cNvPr id="6" name="CuadroTexto 5">
            <a:extLst>
              <a:ext uri="{FF2B5EF4-FFF2-40B4-BE49-F238E27FC236}">
                <a16:creationId xmlns:a16="http://schemas.microsoft.com/office/drawing/2014/main" id="{183CF3B3-EB09-F2FA-778F-B0B067FE70A2}"/>
              </a:ext>
            </a:extLst>
          </p:cNvPr>
          <p:cNvSpPr txBox="1"/>
          <p:nvPr/>
        </p:nvSpPr>
        <p:spPr>
          <a:xfrm>
            <a:off x="148450" y="1577103"/>
            <a:ext cx="11772899" cy="369332"/>
          </a:xfrm>
          <a:prstGeom prst="rect">
            <a:avLst/>
          </a:prstGeom>
          <a:noFill/>
        </p:spPr>
        <p:txBody>
          <a:bodyPr wrap="square" rtlCol="0">
            <a:spAutoFit/>
          </a:bodyPr>
          <a:lstStyle/>
          <a:p>
            <a:pPr>
              <a:spcBef>
                <a:spcPts val="600"/>
              </a:spcBef>
            </a:pPr>
            <a:r>
              <a:rPr lang="es-ES" b="1" dirty="0"/>
              <a:t>Il luogo scelto da Giosuè per il suo discorso finale fu un luogo storico: Sichem </a:t>
            </a:r>
            <a:r>
              <a:rPr lang="es-ES" sz="1600" b="1" dirty="0"/>
              <a:t>(Gs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395590564"/>
              </p:ext>
            </p:extLst>
          </p:nvPr>
        </p:nvGraphicFramePr>
        <p:xfrm>
          <a:off x="2207595" y="1935637"/>
          <a:ext cx="8467725"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01918" y="3457074"/>
            <a:ext cx="8664497" cy="1754326"/>
          </a:xfrm>
          <a:prstGeom prst="rect">
            <a:avLst/>
          </a:prstGeom>
          <a:noFill/>
        </p:spPr>
        <p:txBody>
          <a:bodyPr wrap="square" rtlCol="0">
            <a:spAutoFit/>
          </a:bodyPr>
          <a:lstStyle/>
          <a:p>
            <a:pPr>
              <a:spcBef>
                <a:spcPts val="600"/>
              </a:spcBef>
            </a:pPr>
            <a:r>
              <a:rPr lang="it-IT" b="1" dirty="0"/>
              <a:t>Giosuè iniziò parlando loro degli «dei stranieri» che Tera, il loro antenato, adorava (Giosuè 24:2). Da lì, ricordò loro in prima persona tutto ciò che Dio aveva fatto: Io ho preso; io ho portato; io ho aumentato; io ho mandato; io ho colpito; io li ho fatti uscire; io li ho introdotti; io li ho consegnati; io li ho distrutti; io non ho ascoltato </a:t>
            </a:r>
            <a:r>
              <a:rPr lang="it-IT" b="1" dirty="0" err="1"/>
              <a:t>Balaam</a:t>
            </a:r>
            <a:r>
              <a:rPr lang="it-IT" b="1" dirty="0"/>
              <a:t>; io li ho liberati; io li ho consegnati; io ho mandato i tafani; io vi ho dato la terra </a:t>
            </a:r>
            <a:r>
              <a:rPr lang="es-ES" b="1" dirty="0"/>
              <a:t>(Giosuè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val="0"/>
              </a:ext>
            </a:extLst>
          </a:blip>
          <a:srcRect/>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150445" y="5237945"/>
            <a:ext cx="8524875" cy="1477328"/>
          </a:xfrm>
          <a:prstGeom prst="rect">
            <a:avLst/>
          </a:prstGeom>
          <a:noFill/>
        </p:spPr>
        <p:txBody>
          <a:bodyPr wrap="square">
            <a:spAutoFit/>
          </a:bodyPr>
          <a:lstStyle/>
          <a:p>
            <a:pPr algn="ctr">
              <a:spcBef>
                <a:spcPts val="600"/>
              </a:spcBef>
            </a:pPr>
            <a:r>
              <a:rPr lang="it-IT" b="1" dirty="0"/>
              <a:t>In questo racconto, le generazioni si susseguono senza distinzioni. Sono tutte incluse. Coloro che ascoltavano Giosuè vennero «dall'altra parte del fiume»; scesero in Egitto; ne uscirono con grande potenza; attraversarono il mare; conquistarono la Transgiordania; possedettero </a:t>
            </a:r>
            <a:r>
              <a:rPr lang="it-IT" b="1" dirty="0" err="1"/>
              <a:t>Canaan</a:t>
            </a:r>
            <a:r>
              <a:rPr lang="it-IT" b="1" dirty="0"/>
              <a:t>. Ciò che Dio fece con i loro antenati, lo sta facendo e lo farà con noi oggi.</a:t>
            </a:r>
            <a:endParaRPr lang="es-ES" b="1" dirty="0"/>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87000" t="-43000" r="-217000" b="-2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L’APPELLO ALL’INTEGRIT</a:t>
            </a: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a:t>
            </a:r>
            <a:endPar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923330"/>
          </a:xfrm>
          <a:prstGeom prst="rect">
            <a:avLst/>
          </a:prstGeom>
          <a:noFill/>
        </p:spPr>
        <p:txBody>
          <a:bodyPr wrap="square">
            <a:spAutoFit/>
          </a:bodyPr>
          <a:lstStyle/>
          <a:p>
            <a:pPr algn="ctr"/>
            <a:r>
              <a:rPr lang="es-ES"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FDD7D1"/>
                </a:solidFill>
                <a:effectLst>
                  <a:outerShdw blurRad="38100" dist="38100" dir="2700000" algn="tl">
                    <a:srgbClr val="000000">
                      <a:alpha val="43137"/>
                    </a:srgbClr>
                  </a:outerShdw>
                </a:effectLst>
                <a:latin typeface="Comic Sans MS" panose="030F0702030302020204" pitchFamily="66" charset="0"/>
              </a:rPr>
              <a:t>E se vi sembra sbagliato servire il SIGNORE, scegliete oggi chi volete servire: o gli </a:t>
            </a:r>
            <a:r>
              <a:rPr lang="it-IT" b="1" dirty="0" err="1">
                <a:solidFill>
                  <a:srgbClr val="FDD7D1"/>
                </a:solidFill>
                <a:effectLst>
                  <a:outerShdw blurRad="38100" dist="38100" dir="2700000" algn="tl">
                    <a:srgbClr val="000000">
                      <a:alpha val="43137"/>
                    </a:srgbClr>
                  </a:outerShdw>
                </a:effectLst>
                <a:latin typeface="Comic Sans MS" panose="030F0702030302020204" pitchFamily="66" charset="0"/>
              </a:rPr>
              <a:t>dèi</a:t>
            </a:r>
            <a:r>
              <a:rPr lang="it-IT" b="1" dirty="0">
                <a:solidFill>
                  <a:srgbClr val="FDD7D1"/>
                </a:solidFill>
                <a:effectLst>
                  <a:outerShdw blurRad="38100" dist="38100" dir="2700000" algn="tl">
                    <a:srgbClr val="000000">
                      <a:alpha val="43137"/>
                    </a:srgbClr>
                  </a:outerShdw>
                </a:effectLst>
                <a:latin typeface="Comic Sans MS" panose="030F0702030302020204" pitchFamily="66" charset="0"/>
              </a:rPr>
              <a:t> che i vostri padri servirono di là dal fiume o gli </a:t>
            </a:r>
            <a:r>
              <a:rPr lang="it-IT" b="1" dirty="0" err="1">
                <a:solidFill>
                  <a:srgbClr val="FDD7D1"/>
                </a:solidFill>
                <a:effectLst>
                  <a:outerShdw blurRad="38100" dist="38100" dir="2700000" algn="tl">
                    <a:srgbClr val="000000">
                      <a:alpha val="43137"/>
                    </a:srgbClr>
                  </a:outerShdw>
                </a:effectLst>
                <a:latin typeface="Comic Sans MS" panose="030F0702030302020204" pitchFamily="66" charset="0"/>
              </a:rPr>
              <a:t>dèi</a:t>
            </a:r>
            <a:r>
              <a:rPr lang="it-IT" b="1" dirty="0">
                <a:solidFill>
                  <a:srgbClr val="FDD7D1"/>
                </a:solidFill>
                <a:effectLst>
                  <a:outerShdw blurRad="38100" dist="38100" dir="2700000" algn="tl">
                    <a:srgbClr val="000000">
                      <a:alpha val="43137"/>
                    </a:srgbClr>
                  </a:outerShdw>
                </a:effectLst>
                <a:latin typeface="Comic Sans MS" panose="030F0702030302020204" pitchFamily="66" charset="0"/>
              </a:rPr>
              <a:t> degli Amorei, nel paese dei quali abitate; quanto a me e alla casa mia, serviremo il SIGNORE</a:t>
            </a:r>
            <a:r>
              <a:rPr lang="es-ES"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FDD7D1"/>
                </a:solidFill>
                <a:effectLst>
                  <a:outerShdw blurRad="38100" dist="38100" dir="2700000" algn="tl">
                    <a:srgbClr val="000000">
                      <a:alpha val="43137"/>
                    </a:srgbClr>
                  </a:outerShdw>
                </a:effectLst>
                <a:latin typeface="Comic Sans MS" panose="030F0702030302020204" pitchFamily="66" charset="0"/>
              </a:rPr>
              <a:t>Giosuè</a:t>
            </a:r>
            <a:r>
              <a:rPr lang="es-ES" sz="1400" b="1" dirty="0">
                <a:solidFill>
                  <a:srgbClr val="FDD7D1"/>
                </a:solidFill>
                <a:effectLst>
                  <a:outerShdw blurRad="38100" dist="38100" dir="2700000" algn="tl">
                    <a:srgbClr val="000000">
                      <a:alpha val="43137"/>
                    </a:srgbClr>
                  </a:outerShdw>
                </a:effectLst>
                <a:latin typeface="Comic Sans MS" panose="030F0702030302020204" pitchFamily="66" charset="0"/>
              </a:rPr>
              <a:t>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054486" y="1825462"/>
            <a:ext cx="9137513" cy="1209870"/>
          </a:xfrm>
          <a:prstGeom prst="rect">
            <a:avLst/>
          </a:prstGeom>
          <a:noFill/>
        </p:spPr>
        <p:txBody>
          <a:bodyPr wrap="square" rtlCol="0">
            <a:spAutoFit/>
          </a:bodyPr>
          <a:lstStyle/>
          <a:p>
            <a:pPr>
              <a:spcBef>
                <a:spcPts val="600"/>
              </a:spcBef>
            </a:pPr>
            <a:r>
              <a:rPr lang="it-IT" b="1" dirty="0"/>
              <a:t>Proprio come Giacobbe invitò la sua famiglia a seppellire i propri dei prima di rinnovare il patto con Dio a Betel, Giosuè invitò il popolo ad abbandonare i propri dei prima di rinnovare il patto con Dio (Giosuè </a:t>
            </a:r>
            <a:r>
              <a:rPr lang="es-ES" b="1" dirty="0"/>
              <a:t>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2394261125"/>
              </p:ext>
            </p:extLst>
          </p:nvPr>
        </p:nvGraphicFramePr>
        <p:xfrm>
          <a:off x="0" y="3684414"/>
          <a:ext cx="9621014"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1576" y="1557807"/>
            <a:ext cx="2842909"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stretch>
            <a:fillRect/>
          </a:stretch>
        </p:blipFill>
        <p:spPr>
          <a:xfrm>
            <a:off x="9621014" y="3404507"/>
            <a:ext cx="2359410" cy="3232222"/>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054486" y="2899863"/>
            <a:ext cx="9137512" cy="723275"/>
          </a:xfrm>
          <a:prstGeom prst="rect">
            <a:avLst/>
          </a:prstGeom>
          <a:noFill/>
        </p:spPr>
        <p:txBody>
          <a:bodyPr wrap="square">
            <a:spAutoFit/>
          </a:bodyPr>
          <a:lstStyle/>
          <a:p>
            <a:pPr>
              <a:spcBef>
                <a:spcPts val="600"/>
              </a:spcBef>
            </a:pPr>
            <a:r>
              <a:rPr lang="it-IT" b="1" dirty="0"/>
              <a:t>Dovevano temere Dio e servirlo «con integrità e verità» (Giosuè 24:14a). </a:t>
            </a:r>
          </a:p>
          <a:p>
            <a:pPr>
              <a:spcBef>
                <a:spcPts val="600"/>
              </a:spcBef>
            </a:pPr>
            <a:r>
              <a:rPr lang="it-IT" b="1" dirty="0"/>
              <a:t>Cosa implica questo?</a:t>
            </a:r>
            <a:endParaRPr lang="es-ES" b="1" dirty="0"/>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7000" b="-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935804" y="0"/>
            <a:ext cx="10256196"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s-ES" sz="4400" b="1" spc="300" dirty="0">
                <a:ln w="13462">
                  <a:solidFill>
                    <a:schemeClr val="bg1"/>
                  </a:solidFill>
                  <a:prstDash val="solid"/>
                </a:ln>
                <a:solidFill>
                  <a:srgbClr val="752C24"/>
                </a:solidFill>
                <a:effectLst>
                  <a:outerShdw dist="38100" dir="2700000" algn="bl" rotWithShape="0">
                    <a:schemeClr val="accent5">
                      <a:lumMod val="75000"/>
                    </a:schemeClr>
                  </a:outerShdw>
                </a:effectLst>
              </a:rPr>
              <a:t>LA SCELTA DEL POPOLO</a:t>
            </a: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861774"/>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50000"/>
                  </a:schemeClr>
                </a:solidFill>
                <a:latin typeface="Comic Sans MS" panose="030F0702030302020204" pitchFamily="66" charset="0"/>
              </a:rPr>
              <a:t>“</a:t>
            </a:r>
            <a:r>
              <a:rPr lang="it-IT" b="1" dirty="0">
                <a:solidFill>
                  <a:schemeClr val="accent6">
                    <a:lumMod val="50000"/>
                  </a:schemeClr>
                </a:solidFill>
                <a:latin typeface="Comic Sans MS" panose="030F0702030302020204" pitchFamily="66" charset="0"/>
              </a:rPr>
              <a:t>Allora il popolo rispose e disse: Lungi da noi l'abbandonare il SIGNORE per servire altri dei!</a:t>
            </a:r>
            <a:r>
              <a:rPr lang="es-ES" b="1" dirty="0">
                <a:solidFill>
                  <a:schemeClr val="accent6">
                    <a:lumMod val="50000"/>
                  </a:schemeClr>
                </a:solidFill>
                <a:latin typeface="Comic Sans MS" panose="030F0702030302020204" pitchFamily="66" charset="0"/>
              </a:rPr>
              <a:t>”  </a:t>
            </a:r>
          </a:p>
          <a:p>
            <a:pPr algn="ctr"/>
            <a:r>
              <a:rPr lang="es-ES" sz="1400" b="1" dirty="0">
                <a:solidFill>
                  <a:schemeClr val="accent6">
                    <a:lumMod val="50000"/>
                  </a:schemeClr>
                </a:solidFill>
                <a:latin typeface="Comic Sans MS" panose="030F0702030302020204" pitchFamily="66" charset="0"/>
              </a:rPr>
              <a:t>(Giosuè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610225" y="1584214"/>
            <a:ext cx="6581775" cy="1477328"/>
          </a:xfrm>
          <a:prstGeom prst="rect">
            <a:avLst/>
          </a:prstGeom>
          <a:noFill/>
        </p:spPr>
        <p:txBody>
          <a:bodyPr wrap="square" rtlCol="0">
            <a:spAutoFit/>
          </a:bodyPr>
          <a:lstStyle/>
          <a:p>
            <a:pPr>
              <a:spcBef>
                <a:spcPts val="600"/>
              </a:spcBef>
            </a:pPr>
            <a:r>
              <a:rPr lang="it-IT" b="1" dirty="0"/>
              <a:t>Qual è stata la risposta all'appello di Giosuè? (Giosuè 24:16). Il popolo al completo disse no ai propri dei e accettò di avere un solo Dio: «il nostro Dio», lo stesso che aveva guidato sia i loro padri che loro stessi fino a quel momento (Giosuè 24:17,18).</a:t>
            </a:r>
            <a:endParaRPr lang="es-ES" b="1" dirty="0"/>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6820718" y="3478553"/>
            <a:ext cx="5303187" cy="3226653"/>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170537" y="827808"/>
            <a:ext cx="5247769" cy="2880343"/>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0" y="3855102"/>
            <a:ext cx="6650182" cy="1200329"/>
          </a:xfrm>
          <a:prstGeom prst="rect">
            <a:avLst/>
          </a:prstGeom>
          <a:noFill/>
        </p:spPr>
        <p:txBody>
          <a:bodyPr wrap="square">
            <a:spAutoFit/>
          </a:bodyPr>
          <a:lstStyle/>
          <a:p>
            <a:pPr>
              <a:spcBef>
                <a:spcPts val="600"/>
              </a:spcBef>
            </a:pPr>
            <a:r>
              <a:rPr lang="it-IT" b="1"/>
              <a:t>Invece di congratularsi con il popolo per la sua decisione, Giosuè diede una risposta inaspettata: «Voi non siete in grado di servire il Signore» (Giosuè 24:19). Che delusione!</a:t>
            </a:r>
            <a:endParaRPr lang="es-ES" b="1" dirty="0"/>
          </a:p>
        </p:txBody>
      </p:sp>
      <p:sp>
        <p:nvSpPr>
          <p:cNvPr id="7" name="CuadroTexto 6">
            <a:extLst>
              <a:ext uri="{FF2B5EF4-FFF2-40B4-BE49-F238E27FC236}">
                <a16:creationId xmlns:a16="http://schemas.microsoft.com/office/drawing/2014/main" id="{5A808A0F-A66A-E63B-9D59-69B512E42D95}"/>
              </a:ext>
            </a:extLst>
          </p:cNvPr>
          <p:cNvSpPr txBox="1"/>
          <p:nvPr/>
        </p:nvSpPr>
        <p:spPr>
          <a:xfrm>
            <a:off x="0" y="5886428"/>
            <a:ext cx="6313251" cy="923330"/>
          </a:xfrm>
          <a:prstGeom prst="rect">
            <a:avLst/>
          </a:prstGeom>
          <a:noFill/>
        </p:spPr>
        <p:txBody>
          <a:bodyPr wrap="square">
            <a:spAutoFit/>
          </a:bodyPr>
          <a:lstStyle/>
          <a:p>
            <a:pPr>
              <a:spcBef>
                <a:spcPts val="600"/>
              </a:spcBef>
            </a:pPr>
            <a:r>
              <a:rPr lang="it-IT" b="1" dirty="0"/>
              <a:t>Questa dura risposta raggiunse il suo scopo. La nuova generazione era determinata a non commettere gli stessi errori (Giosuè 24:21).</a:t>
            </a:r>
            <a:endParaRPr lang="es-ES" b="1" dirty="0"/>
          </a:p>
        </p:txBody>
      </p:sp>
      <p:sp>
        <p:nvSpPr>
          <p:cNvPr id="11" name="CuadroTexto 10">
            <a:extLst>
              <a:ext uri="{FF2B5EF4-FFF2-40B4-BE49-F238E27FC236}">
                <a16:creationId xmlns:a16="http://schemas.microsoft.com/office/drawing/2014/main" id="{63885664-13F6-7FAA-E898-113364F04451}"/>
              </a:ext>
            </a:extLst>
          </p:cNvPr>
          <p:cNvSpPr txBox="1"/>
          <p:nvPr/>
        </p:nvSpPr>
        <p:spPr>
          <a:xfrm>
            <a:off x="0" y="4870765"/>
            <a:ext cx="6313251" cy="1200329"/>
          </a:xfrm>
          <a:prstGeom prst="rect">
            <a:avLst/>
          </a:prstGeom>
          <a:noFill/>
        </p:spPr>
        <p:txBody>
          <a:bodyPr wrap="square">
            <a:spAutoFit/>
          </a:bodyPr>
          <a:lstStyle/>
          <a:p>
            <a:pPr>
              <a:spcBef>
                <a:spcPts val="600"/>
              </a:spcBef>
            </a:pPr>
            <a:r>
              <a:rPr lang="it-IT" b="1" dirty="0"/>
              <a:t>Giosuè aveva sentito i suoi genitori fare la stessa promessa (Esodo 19:8) e aveva visto come l'avevano ripetutamente infranta per quarant'anni.</a:t>
            </a:r>
            <a:endParaRPr lang="es-ES" b="1" dirty="0"/>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026" name="Picture 2" descr="C:\DATOS PC CLAUDIO\IGLESIA\Escuela Sabatica - ppt lecciones\2025\4 TRIMESTRE\leccion 13\Immagine3.jpg"/>
          <p:cNvPicPr>
            <a:picLocks noChangeAspect="1" noChangeArrowheads="1"/>
          </p:cNvPicPr>
          <p:nvPr/>
        </p:nvPicPr>
        <p:blipFill>
          <a:blip r:embed="rId3" cstate="email"/>
          <a:srcRect/>
          <a:stretch>
            <a:fillRect/>
          </a:stretch>
        </p:blipFill>
        <p:spPr bwMode="auto">
          <a:xfrm>
            <a:off x="0" y="-2"/>
            <a:ext cx="12192002" cy="1174045"/>
          </a:xfrm>
          <a:prstGeom prst="rect">
            <a:avLst/>
          </a:prstGeom>
          <a:noFill/>
        </p:spPr>
      </p:pic>
      <p:sp>
        <p:nvSpPr>
          <p:cNvPr id="3" name="CuadroTexto 2">
            <a:extLst>
              <a:ext uri="{FF2B5EF4-FFF2-40B4-BE49-F238E27FC236}">
                <a16:creationId xmlns:a16="http://schemas.microsoft.com/office/drawing/2014/main" id="{1BED3742-56EF-8569-A26E-290E9443C66E}"/>
              </a:ext>
            </a:extLst>
          </p:cNvPr>
          <p:cNvSpPr txBox="1"/>
          <p:nvPr/>
        </p:nvSpPr>
        <p:spPr>
          <a:xfrm>
            <a:off x="0" y="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es-ES" sz="4400" b="1" spc="600" dirty="0">
                <a:ln w="6600">
                  <a:noFill/>
                  <a:prstDash val="solid"/>
                </a:ln>
                <a:solidFill>
                  <a:schemeClr val="accent3">
                    <a:lumMod val="75000"/>
                  </a:schemeClr>
                </a:solidFill>
                <a:effectLst>
                  <a:outerShdw dist="38100" dir="2700000" algn="tl" rotWithShape="0">
                    <a:schemeClr val="tx1"/>
                  </a:outerShdw>
                </a:effectLst>
              </a:rPr>
              <a:t>IL RINNOVAMENTO DEL PATTO </a:t>
            </a:r>
          </a:p>
        </p:txBody>
      </p:sp>
      <p:sp>
        <p:nvSpPr>
          <p:cNvPr id="5" name="CuadroTexto 4">
            <a:extLst>
              <a:ext uri="{FF2B5EF4-FFF2-40B4-BE49-F238E27FC236}">
                <a16:creationId xmlns:a16="http://schemas.microsoft.com/office/drawing/2014/main" id="{88C1FE5A-4290-A5D7-5EE4-1E75318C76E1}"/>
              </a:ext>
            </a:extLst>
          </p:cNvPr>
          <p:cNvSpPr txBox="1"/>
          <p:nvPr/>
        </p:nvSpPr>
        <p:spPr>
          <a:xfrm>
            <a:off x="-110836" y="596702"/>
            <a:ext cx="12482945" cy="584775"/>
          </a:xfrm>
          <a:prstGeom prst="rect">
            <a:avLst/>
          </a:prstGeom>
          <a:noFill/>
        </p:spPr>
        <p:txBody>
          <a:bodyPr wrap="square">
            <a:spAutoFit/>
          </a:bodyPr>
          <a:lstStyle/>
          <a:p>
            <a:pPr algn="ctr"/>
            <a:r>
              <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it-IT"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Così Giosuè stabilì in quel giorno un patto con il popolo, e gli diede delle leggi e delle prescrizioni a </a:t>
            </a:r>
            <a:r>
              <a:rPr lang="it-IT"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Sichem</a:t>
            </a:r>
            <a:r>
              <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p>
          <a:p>
            <a:pPr algn="ctr"/>
            <a:r>
              <a:rPr lang="es-ES"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(Giosuè 24:25)</a:t>
            </a:r>
            <a:endPar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231388"/>
            <a:ext cx="9882337" cy="646331"/>
          </a:xfrm>
          <a:prstGeom prst="rect">
            <a:avLst/>
          </a:prstGeom>
          <a:noFill/>
        </p:spPr>
        <p:txBody>
          <a:bodyPr wrap="square" rtlCol="0">
            <a:spAutoFit/>
          </a:bodyPr>
          <a:lstStyle/>
          <a:p>
            <a:pPr>
              <a:spcBef>
                <a:spcPts val="600"/>
              </a:spcBef>
            </a:pPr>
            <a:r>
              <a:rPr lang="it-IT" b="1" dirty="0"/>
              <a:t>Per concludere il suo discorso, Giosuè chiese loro di eliminare gli dei che erano «tra loro» e di rivolgere il loro cuore a Dio (Giosuè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7079" y="127882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89095"/>
            <a:ext cx="6658104" cy="923330"/>
          </a:xfrm>
          <a:prstGeom prst="rect">
            <a:avLst/>
          </a:prstGeom>
          <a:noFill/>
        </p:spPr>
        <p:txBody>
          <a:bodyPr wrap="square">
            <a:spAutoFit/>
          </a:bodyPr>
          <a:lstStyle/>
          <a:p>
            <a:pPr>
              <a:spcBef>
                <a:spcPts val="600"/>
              </a:spcBef>
            </a:pPr>
            <a:r>
              <a:rPr lang="it-IT" b="1" dirty="0"/>
              <a:t>Mise per iscritto il patto e eresse un monumento commemorativo: una pietra che servisse da testimonianza dell'impegno che avevano preso (Giosuè 24:26,27).</a:t>
            </a:r>
            <a:endParaRPr lang="es-ES" b="1" dirty="0"/>
          </a:p>
        </p:txBody>
      </p:sp>
      <p:sp>
        <p:nvSpPr>
          <p:cNvPr id="16" name="CuadroTexto 15">
            <a:extLst>
              <a:ext uri="{FF2B5EF4-FFF2-40B4-BE49-F238E27FC236}">
                <a16:creationId xmlns:a16="http://schemas.microsoft.com/office/drawing/2014/main" id="{49C2B083-2995-DF5C-B723-D59542E9732F}"/>
              </a:ext>
            </a:extLst>
          </p:cNvPr>
          <p:cNvSpPr txBox="1"/>
          <p:nvPr/>
        </p:nvSpPr>
        <p:spPr>
          <a:xfrm>
            <a:off x="5344168" y="2787513"/>
            <a:ext cx="3370060" cy="2723823"/>
          </a:xfrm>
          <a:prstGeom prst="rect">
            <a:avLst/>
          </a:prstGeom>
          <a:noFill/>
        </p:spPr>
        <p:txBody>
          <a:bodyPr wrap="square">
            <a:spAutoFit/>
          </a:bodyPr>
          <a:lstStyle/>
          <a:p>
            <a:pPr algn="ctr">
              <a:spcBef>
                <a:spcPts val="600"/>
              </a:spcBef>
            </a:pPr>
            <a:r>
              <a:rPr lang="it-IT" sz="1900" b="1" dirty="0"/>
              <a:t>Sebbene il patto con Dio si basi su una relazione viva con Lui e non possa essere espresso pienamente con semplici regole, Giosuè capì che era necessario lasciare dei chiari promemoria che li aiutassero a mantenere il patto.</a:t>
            </a:r>
            <a:endParaRPr lang="es-ES" sz="1900" b="1" dirty="0"/>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38846" y="1918527"/>
            <a:ext cx="9882338" cy="923330"/>
          </a:xfrm>
          <a:prstGeom prst="rect">
            <a:avLst/>
          </a:prstGeom>
          <a:noFill/>
        </p:spPr>
        <p:txBody>
          <a:bodyPr wrap="square">
            <a:spAutoFit/>
          </a:bodyPr>
          <a:lstStyle/>
          <a:p>
            <a:pPr>
              <a:spcBef>
                <a:spcPts val="600"/>
              </a:spcBef>
            </a:pPr>
            <a:r>
              <a:rPr lang="it-IT" b="1" dirty="0"/>
              <a:t>Per la terza volta, il popolo si impegnò a servire Dio (Giosuè 24:</a:t>
            </a:r>
            <a:r>
              <a:rPr lang="it-IT" b="1" dirty="0" err="1"/>
              <a:t>24</a:t>
            </a:r>
            <a:r>
              <a:rPr lang="it-IT" b="1" dirty="0"/>
              <a:t>). Il patto fu ratificato e, come Mosè, Giosuè «diede loro statuti e leggi» (Giosuè 24:25).</a:t>
            </a:r>
            <a:endParaRPr lang="es-ES" b="1" dirty="0"/>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es-ES"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LA CONTINUAZIONE DELLA STORIA </a:t>
            </a:r>
          </a:p>
        </p:txBody>
      </p:sp>
      <p:sp>
        <p:nvSpPr>
          <p:cNvPr id="5" name="CuadroTexto 4">
            <a:extLst>
              <a:ext uri="{FF2B5EF4-FFF2-40B4-BE49-F238E27FC236}">
                <a16:creationId xmlns:a16="http://schemas.microsoft.com/office/drawing/2014/main" id="{7B4A1A73-8EE7-1A40-CBCA-6DAC81F1E139}"/>
              </a:ext>
            </a:extLst>
          </p:cNvPr>
          <p:cNvSpPr txBox="1"/>
          <p:nvPr/>
        </p:nvSpPr>
        <p:spPr>
          <a:xfrm>
            <a:off x="-1" y="618147"/>
            <a:ext cx="12192001"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a:t>
            </a:r>
            <a:r>
              <a:rPr lang="it-IT" b="1" dirty="0">
                <a:solidFill>
                  <a:srgbClr val="7030A0"/>
                </a:solidFill>
                <a:latin typeface="Comic Sans MS" panose="030F0702030302020204" pitchFamily="66" charset="0"/>
              </a:rPr>
              <a:t>Israele servì il SIGNORE durante tutta la vita di Giosuè e durante tutta la vita degli anziani che sopravvissero a Giosuè, i quali avevano conoscenza di tutte le opere che il SIGNORE aveva fatte per Israele</a:t>
            </a:r>
            <a:r>
              <a:rPr lang="es-ES"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a:t>
            </a:r>
            <a:r>
              <a:rPr lang="es-ES" sz="1400" b="1" dirty="0" err="1">
                <a:solidFill>
                  <a:srgbClr val="7030A0"/>
                </a:solidFill>
                <a:latin typeface="Comic Sans MS" panose="030F0702030302020204" pitchFamily="66" charset="0"/>
              </a:rPr>
              <a:t>Giosuè</a:t>
            </a:r>
            <a:r>
              <a:rPr lang="es-ES" sz="1400" b="1" dirty="0">
                <a:solidFill>
                  <a:srgbClr val="7030A0"/>
                </a:solidFill>
                <a:latin typeface="Comic Sans MS" panose="030F0702030302020204" pitchFamily="66" charset="0"/>
              </a:rPr>
              <a:t>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208030" y="1627363"/>
            <a:ext cx="4581582" cy="1477328"/>
          </a:xfrm>
          <a:prstGeom prst="rect">
            <a:avLst/>
          </a:prstGeom>
          <a:noFill/>
        </p:spPr>
        <p:txBody>
          <a:bodyPr wrap="square" rtlCol="0">
            <a:spAutoFit/>
          </a:bodyPr>
          <a:lstStyle/>
          <a:p>
            <a:pPr>
              <a:spcBef>
                <a:spcPts val="600"/>
              </a:spcBef>
            </a:pPr>
            <a:r>
              <a:rPr lang="it-IT" b="1" dirty="0"/>
              <a:t>Il libro di Giosuè si conclude con tre sepolture. Una di esse, profetizzata centinaia di anni prima, era la sepoltura di Giuseppe nella terra di Giacobbe                  (</a:t>
            </a:r>
            <a:r>
              <a:rPr lang="it-IT" b="1" dirty="0" err="1"/>
              <a:t>Ge</a:t>
            </a:r>
            <a:r>
              <a:rPr lang="it-IT" b="1" dirty="0"/>
              <a:t> 50:24-26; </a:t>
            </a:r>
            <a:r>
              <a:rPr lang="it-IT" b="1" dirty="0" err="1"/>
              <a:t>Gv</a:t>
            </a:r>
            <a:r>
              <a:rPr lang="it-IT" b="1" dirty="0"/>
              <a:t> 24,32).</a:t>
            </a:r>
            <a:endParaRPr lang="es-ES" b="1" dirty="0"/>
          </a:p>
        </p:txBody>
      </p:sp>
      <p:pic>
        <p:nvPicPr>
          <p:cNvPr id="4" name="Imagen 3" descr="Dibujo de una niña&#10;&#10;El contenido generado por IA puede ser incorrecto.">
            <a:extLst>
              <a:ext uri="{FF2B5EF4-FFF2-40B4-BE49-F238E27FC236}">
                <a16:creationId xmlns:a16="http://schemas.microsoft.com/office/drawing/2014/main" id="{0631A66D-77BB-788F-5CA4-7BCA8DA325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13290" y="1537050"/>
            <a:ext cx="2124620" cy="1593465"/>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4800515" y="1591045"/>
            <a:ext cx="2251450" cy="1554060"/>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descr="Dibujo animado de una persona&#10;&#10;El contenido generado por IA puede ser incorrecto.">
            <a:extLst>
              <a:ext uri="{FF2B5EF4-FFF2-40B4-BE49-F238E27FC236}">
                <a16:creationId xmlns:a16="http://schemas.microsoft.com/office/drawing/2014/main" id="{B4F8F4B4-476E-00B6-91F3-E7884DB34EF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794214" y="1537050"/>
            <a:ext cx="2124621" cy="1593466"/>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clrChange>
              <a:clrFrom>
                <a:srgbClr val="FFFFFF"/>
              </a:clrFrom>
              <a:clrTo>
                <a:srgbClr val="FFFFFF">
                  <a:alpha val="0"/>
                </a:srgbClr>
              </a:clrTo>
            </a:clrChange>
          </a:blip>
          <a:stretch>
            <a:fillRect/>
          </a:stretch>
        </p:blipFill>
        <p:spPr>
          <a:xfrm>
            <a:off x="8250078" y="4112356"/>
            <a:ext cx="3838059"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655246" y="5043187"/>
            <a:ext cx="5513549" cy="1754326"/>
          </a:xfrm>
          <a:prstGeom prst="rect">
            <a:avLst/>
          </a:prstGeom>
          <a:noFill/>
        </p:spPr>
        <p:txBody>
          <a:bodyPr wrap="square">
            <a:spAutoFit/>
          </a:bodyPr>
          <a:lstStyle/>
          <a:p>
            <a:pPr algn="ctr">
              <a:spcBef>
                <a:spcPts val="600"/>
              </a:spcBef>
            </a:pPr>
            <a:r>
              <a:rPr lang="it-IT" b="1" dirty="0"/>
              <a:t>Ogni generazione deve stringere il proprio patto con Dio. La fede dei propri genitori può aiutare a prendere la decisione giusta. Ma la decisione spetta a loro. Prendiamo oggi la nostra decisione: «Io e la mia famiglia serviremo il Signore» (Gs </a:t>
            </a:r>
            <a:r>
              <a:rPr lang="es-ES" b="1" dirty="0"/>
              <a:t>24:15).</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8" y="3244199"/>
            <a:ext cx="11994871" cy="923330"/>
          </a:xfrm>
          <a:prstGeom prst="rect">
            <a:avLst/>
          </a:prstGeom>
          <a:noFill/>
        </p:spPr>
        <p:txBody>
          <a:bodyPr wrap="square">
            <a:spAutoFit/>
          </a:bodyPr>
          <a:lstStyle/>
          <a:p>
            <a:pPr>
              <a:spcBef>
                <a:spcPts val="600"/>
              </a:spcBef>
            </a:pPr>
            <a:r>
              <a:rPr lang="it-IT" b="1" dirty="0"/>
              <a:t>La generazione ribelle che era uscita dall'Egitto fu sepolta nel deserto. Ma la nuova generazione sarebbe stata sepolta «nella sua eredità», insieme a coloro che erano rimasti fedeli in una generazione infedele: Giosuè ed </a:t>
            </a:r>
            <a:r>
              <a:rPr lang="it-IT" b="1" dirty="0" err="1"/>
              <a:t>Eleazar</a:t>
            </a:r>
            <a:r>
              <a:rPr lang="it-IT" b="1" dirty="0"/>
              <a:t> (</a:t>
            </a:r>
            <a:r>
              <a:rPr lang="it-IT" b="1" dirty="0" err="1"/>
              <a:t>Gv</a:t>
            </a:r>
            <a:r>
              <a:rPr lang="it-IT" b="1" dirty="0"/>
              <a:t> </a:t>
            </a:r>
            <a:r>
              <a:rPr lang="es-ES" b="1" dirty="0"/>
              <a:t>24:29,30,33).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632668" y="4203417"/>
            <a:ext cx="6762958" cy="646331"/>
          </a:xfrm>
          <a:prstGeom prst="rect">
            <a:avLst/>
          </a:prstGeom>
          <a:noFill/>
        </p:spPr>
        <p:txBody>
          <a:bodyPr wrap="square">
            <a:spAutoFit/>
          </a:bodyPr>
          <a:lstStyle/>
          <a:p>
            <a:pPr>
              <a:spcBef>
                <a:spcPts val="600"/>
              </a:spcBef>
            </a:pPr>
            <a:r>
              <a:rPr lang="it-IT" b="1" dirty="0"/>
              <a:t>Questa nuova generazione rimase fedele (Gs 24:31). Ma cosa dire della generazione successiva? (Gs 2:10,11).</a:t>
            </a:r>
            <a:endParaRPr lang="es-ES" b="1" dirty="0"/>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a:fillRect/>
          </a:stretch>
        </p:blipFill>
        <p:spPr>
          <a:xfrm>
            <a:off x="161794" y="4237406"/>
            <a:ext cx="2389803"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1772357" y="226943"/>
            <a:ext cx="10245472" cy="5016758"/>
          </a:xfrm>
          <a:prstGeom prst="rect">
            <a:avLst/>
          </a:prstGeom>
          <a:noFill/>
        </p:spPr>
        <p:txBody>
          <a:bodyPr wrap="square">
            <a:spAutoFit/>
          </a:bodyPr>
          <a:lstStyle/>
          <a:p>
            <a:pPr algn="ctr">
              <a:spcBef>
                <a:spcPts val="600"/>
              </a:spcBef>
            </a:pPr>
            <a:r>
              <a:rPr lang="es-ES" sz="3200" b="1" dirty="0">
                <a:latin typeface="Comic Sans MS" pitchFamily="66" charset="0"/>
              </a:rPr>
              <a:t>“</a:t>
            </a:r>
            <a:r>
              <a:rPr lang="it-IT" sz="3200" b="1" dirty="0">
                <a:latin typeface="Comic Sans MS" pitchFamily="66" charset="0"/>
              </a:rPr>
              <a:t>Il nostro Generale, che non ha mai perso una battaglia, si aspetta un servizio fedele e volontario da tutti coloro che si sono arruolati sotto la sua bandiera. Nel conflitto finale che si sta attualmente combattendo tra le forze del bene e le schiere del male, egli si aspetta che tutti, laici e ministri, facciano la loro parte. Tutti coloro che si sono arruolati come suoi soldati devono prestargli fedele servizio, con un acuto senso della loro responsabilità individuale.</a:t>
            </a:r>
            <a:r>
              <a:rPr lang="es-ES" sz="3200" b="1" dirty="0">
                <a:latin typeface="Comic Sans MS" pitchFamily="66" charset="0"/>
              </a:rPr>
              <a:t>”</a:t>
            </a:r>
          </a:p>
        </p:txBody>
      </p:sp>
      <p:sp>
        <p:nvSpPr>
          <p:cNvPr id="4" name="CuadroTexto 3">
            <a:extLst>
              <a:ext uri="{FF2B5EF4-FFF2-40B4-BE49-F238E27FC236}">
                <a16:creationId xmlns:a16="http://schemas.microsoft.com/office/drawing/2014/main" id="{01B76F75-3111-93EE-FB74-5E2DC4989168}"/>
              </a:ext>
            </a:extLst>
          </p:cNvPr>
          <p:cNvSpPr txBox="1"/>
          <p:nvPr/>
        </p:nvSpPr>
        <p:spPr>
          <a:xfrm>
            <a:off x="5577231" y="5612249"/>
            <a:ext cx="6220678" cy="338554"/>
          </a:xfrm>
          <a:prstGeom prst="rect">
            <a:avLst/>
          </a:prstGeom>
          <a:noFill/>
        </p:spPr>
        <p:txBody>
          <a:bodyPr wrap="none" rtlCol="0">
            <a:spAutoFit/>
          </a:bodyPr>
          <a:lstStyle/>
          <a:p>
            <a:pPr algn="r"/>
            <a:r>
              <a:rPr lang="es-ES" sz="1600" b="1" dirty="0"/>
              <a:t>(E.G. White, </a:t>
            </a:r>
            <a:r>
              <a:rPr lang="es-ES" sz="1600" b="1" i="1" dirty="0" err="1"/>
              <a:t>Testimonianze</a:t>
            </a:r>
            <a:r>
              <a:rPr lang="es-ES" sz="1600" b="1" i="1" dirty="0"/>
              <a:t> per la </a:t>
            </a:r>
            <a:r>
              <a:rPr lang="es-ES" sz="1600" b="1" i="1" dirty="0" err="1"/>
              <a:t>chiesa</a:t>
            </a:r>
            <a:r>
              <a:rPr lang="es-ES" sz="1600" b="1" dirty="0"/>
              <a:t>, vol. 9, libera </a:t>
            </a:r>
            <a:r>
              <a:rPr lang="es-ES" sz="1600" b="1" dirty="0" err="1"/>
              <a:t>traduzione</a:t>
            </a:r>
            <a:r>
              <a:rPr lang="es-ES" sz="1600" b="1" dirty="0"/>
              <a:t>)</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824</TotalTime>
  <Words>1319</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9</vt:i4>
      </vt:variant>
    </vt:vector>
  </HeadingPairs>
  <TitlesOfParts>
    <vt:vector size="19" baseType="lpstr">
      <vt:lpstr>Wingdings</vt:lpstr>
      <vt:lpstr>Comic Sans MS</vt:lpstr>
      <vt:lpstr>Times New Roman</vt:lpstr>
      <vt:lpstr>Arial Black</vt:lpstr>
      <vt:lpstr>Aptos Display</vt:lpstr>
      <vt:lpstr>Calibri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87</cp:revision>
  <dcterms:created xsi:type="dcterms:W3CDTF">2025-12-04T08:44:01Z</dcterms:created>
  <dcterms:modified xsi:type="dcterms:W3CDTF">2025-12-17T20:10:11Z</dcterms:modified>
</cp:coreProperties>
</file>