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32" r:id="rId3"/>
    <p:sldId id="32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32" d="100"/>
          <a:sy n="32" d="100"/>
        </p:scale>
        <p:origin x="72" y="1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07/relationships/hdphoto" Target="../media/hdphoto2.wdp"/><Relationship Id="rId1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07/relationships/hdphoto" Target="../media/hdphoto2.wdp"/><Relationship Id="rId1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2800" b="1" dirty="0">
              <a:solidFill>
                <a:schemeClr val="accent2">
                  <a:lumMod val="50000"/>
                </a:schemeClr>
              </a:solidFill>
            </a:rPr>
            <a:t>RICONCILIAZIONE E SPERANZA ATTRAVERSO IL VANGELO</a:t>
          </a:r>
          <a:endParaRPr lang="es-ES" sz="280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Gli effetti della riconciliazione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Da malfattori a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santi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s-ES" sz="20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(Cl 1:21,22)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Fondati e fermi</a:t>
          </a:r>
          <a:br>
            <a:rPr lang="es-ES" sz="20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(Cl 1:23)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La speranza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Portare speranza</a:t>
          </a:r>
          <a:br>
            <a:rPr lang="es-ES" sz="20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(Cl1:24,25)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Il mistero di Dio</a:t>
          </a:r>
          <a:br>
            <a:rPr lang="es-ES" sz="20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(Cl 1:26,27)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La potenza del 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Vangelo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Annunciare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il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Vangelo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s-ES" sz="20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(Cl 1:28,29)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98230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39815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Morì sulla croce per pagare il prezzo dei nostri peccati (Ro 5:8)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fede, col pentimento e il battesimo, siamo liberati dai nostri peccati e siamo senza macchia e irreprensibili davanti a Dio [giustificazione] (Ro 5:10; Co 1:22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opera dello Spirito Santo la nostra vita è trasformata gradualmente e siamo santi davanti a Dio [santificazione] (Ro  8:1; 2 Co 5:17) 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/>
          <a:srcRect/>
          <a:stretch>
            <a:fillRect l="-45714" t="-14044" r="-49892" b="-7458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ScaleY="123512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/>
          <a:srcRect/>
          <a:stretch>
            <a:fillRect l="-29939" t="-13288" r="-13158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Permanere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Essere costanti come lo fu Pietro quando, dopo essere stato rilasciato dal carcere</a:t>
          </a:r>
          <a:r>
            <a:rPr lang="es-ES" sz="1800" b="1" dirty="0">
              <a:solidFill>
                <a:schemeClr val="tx1"/>
              </a:solidFill>
            </a:rPr>
            <a:t>, </a:t>
          </a:r>
          <a:r>
            <a:rPr lang="it-IT" sz="1800" b="1" dirty="0">
              <a:solidFill>
                <a:schemeClr val="tx1"/>
              </a:solidFill>
            </a:rPr>
            <a:t>bussò alla porta finché non gli aprirono </a:t>
          </a:r>
          <a:r>
            <a:rPr lang="es-ES" sz="1800" b="1" dirty="0">
              <a:solidFill>
                <a:schemeClr val="tx1"/>
              </a:solidFill>
            </a:rPr>
            <a:t>(At 12:11-16</a:t>
          </a:r>
          <a:r>
            <a:rPr lang="es-ES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Essere fondati nella fede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La nostra fede deve essere solida, </a:t>
          </a:r>
          <a:r>
            <a:rPr lang="es-ES" sz="2000" b="1" dirty="0" err="1">
              <a:solidFill>
                <a:schemeClr val="tx1"/>
              </a:solidFill>
            </a:rPr>
            <a:t>fondata</a:t>
          </a:r>
          <a:r>
            <a:rPr lang="es-ES" sz="2000" b="1" dirty="0">
              <a:solidFill>
                <a:schemeClr val="tx1"/>
              </a:solidFill>
            </a:rPr>
            <a:t> </a:t>
          </a:r>
          <a:r>
            <a:rPr lang="es-ES" sz="2000" b="1" dirty="0" err="1">
              <a:solidFill>
                <a:schemeClr val="tx1"/>
              </a:solidFill>
            </a:rPr>
            <a:t>sulle</a:t>
          </a:r>
          <a:r>
            <a:rPr lang="es-ES" sz="2000" b="1" dirty="0">
              <a:solidFill>
                <a:schemeClr val="tx1"/>
              </a:solidFill>
            </a:rPr>
            <a:t> verità che abbiamo imparato nella Bibbia</a:t>
          </a:r>
          <a:endParaRPr lang="es-ES" sz="200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Essere fermi nella fede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Dobbiamo </a:t>
          </a:r>
          <a:r>
            <a:rPr lang="es-ES" sz="2000" b="1" dirty="0" err="1">
              <a:solidFill>
                <a:schemeClr val="tx1"/>
              </a:solidFill>
            </a:rPr>
            <a:t>essere</a:t>
          </a:r>
          <a:r>
            <a:rPr lang="es-ES" sz="2000" b="1" dirty="0">
              <a:solidFill>
                <a:schemeClr val="tx1"/>
              </a:solidFill>
            </a:rPr>
            <a:t> </a:t>
          </a:r>
          <a:r>
            <a:rPr lang="es-ES" sz="2000" b="1" dirty="0" err="1">
              <a:solidFill>
                <a:schemeClr val="tx1"/>
              </a:solidFill>
            </a:rPr>
            <a:t>inamovibili</a:t>
          </a:r>
          <a:r>
            <a:rPr lang="es-ES" sz="2000" b="1" dirty="0">
              <a:solidFill>
                <a:schemeClr val="tx1"/>
              </a:solidFill>
            </a:rPr>
            <a:t>, </a:t>
          </a:r>
          <a:r>
            <a:rPr lang="it-IT" sz="2000" b="1" dirty="0">
              <a:solidFill>
                <a:schemeClr val="tx1"/>
              </a:solidFill>
            </a:rPr>
            <a:t>senza mai smettere di credere nella speranza del V</a:t>
          </a:r>
          <a:r>
            <a:rPr lang="es-ES" sz="2000" b="1" dirty="0" err="1">
              <a:solidFill>
                <a:schemeClr val="tx1"/>
              </a:solidFill>
            </a:rPr>
            <a:t>angelo</a:t>
          </a:r>
          <a:endParaRPr lang="es-ES" sz="200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8292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/>
          <a:srcRect/>
          <a:stretch>
            <a:fillRect l="-64030" t="-47267" r="-78515" b="-707"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/>
          <a:srcRect/>
          <a:stretch>
            <a:fillRect l="-53000" r="-53000"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82934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Fu concepito prima della fondazione del mondo </a:t>
          </a:r>
          <a:r>
            <a:rPr lang="es-ES" sz="2000" b="1" dirty="0"/>
            <a:t>(1 P 1:20)</a:t>
          </a:r>
          <a:endParaRPr lang="es-ES" sz="200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Fu parzialmente comunicato agli angeli </a:t>
          </a:r>
          <a:r>
            <a:rPr lang="es-ES" sz="2000" b="1" dirty="0"/>
            <a:t>(1 P 1:12)</a:t>
          </a:r>
          <a:endParaRPr lang="es-ES" sz="200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Fu data una prima rivelazione ad Adamo ed Eva (Ge 3:15)</a:t>
          </a:r>
          <a:endParaRPr lang="es-ES" sz="180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Si è rivelato ai profeti       (1 P 1:10,11)</a:t>
          </a:r>
          <a:endParaRPr lang="es-ES" sz="200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Gesù lo rivelò prima ai giudei (Mt 15:24)</a:t>
          </a:r>
          <a:endParaRPr lang="es-ES" sz="200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Poi fu rivelato a tutti gli uomini (Cl 1:27)</a:t>
          </a:r>
          <a:endParaRPr lang="es-ES" sz="180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 custScaleX="88919" custLinFactNeighborX="-4940" custLinFactNeighborY="-1120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t="-3000" b="-3000"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s-ES" sz="2000" b="1" dirty="0" err="1"/>
            <a:t>Presentava</a:t>
          </a:r>
          <a:r>
            <a:rPr lang="es-ES" sz="2000" b="1" dirty="0"/>
            <a:t> loro la dottrina e le pratiche cristiane (2 Te 2:15)</a:t>
          </a:r>
          <a:endParaRPr lang="es-ES" sz="200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s-ES" sz="2000" b="1" dirty="0" err="1"/>
            <a:t>Avvertiva</a:t>
          </a:r>
          <a:r>
            <a:rPr lang="es-ES" sz="2000" b="1" dirty="0"/>
            <a:t> delle conseguenze di </a:t>
          </a:r>
          <a:r>
            <a:rPr lang="es-ES" sz="2000" b="1" dirty="0" err="1"/>
            <a:t>rifiutare</a:t>
          </a:r>
          <a:r>
            <a:rPr lang="es-ES" sz="2000" b="1" dirty="0"/>
            <a:t> </a:t>
          </a:r>
          <a:r>
            <a:rPr lang="es-ES" sz="2000" b="1" dirty="0" err="1"/>
            <a:t>il</a:t>
          </a:r>
          <a:r>
            <a:rPr lang="es-ES" sz="2000" b="1" dirty="0"/>
            <a:t> </a:t>
          </a:r>
          <a:r>
            <a:rPr lang="es-ES" sz="2000" b="1" dirty="0" err="1"/>
            <a:t>Vangelo</a:t>
          </a:r>
          <a:r>
            <a:rPr lang="es-ES" sz="2000" b="1" dirty="0"/>
            <a:t> </a:t>
          </a:r>
          <a:r>
            <a:rPr lang="es-ES" sz="1800" b="1" dirty="0"/>
            <a:t>(Eb 10:25-29)</a:t>
          </a:r>
          <a:endParaRPr lang="es-ES" sz="180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s-ES" sz="2000" b="1"/>
            <a:t>Avvisava</a:t>
          </a:r>
          <a:r>
            <a:rPr lang="es-ES" sz="2000" b="1" dirty="0"/>
            <a:t> del pericolo dei falsi maestri (At  20:29,30)</a:t>
          </a:r>
          <a:endParaRPr lang="es-ES" sz="200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635292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21987" y="878068"/>
          <a:ext cx="3959025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959025" y="274020"/>
              </a:lnTo>
              <a:lnTo>
                <a:pt x="3959025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81029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44330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21987" y="878068"/>
          <a:ext cx="559042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59042" y="274020"/>
              </a:lnTo>
              <a:lnTo>
                <a:pt x="559042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47460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910762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47460" y="878068"/>
          <a:ext cx="3774526" cy="402101"/>
        </a:xfrm>
        <a:custGeom>
          <a:avLst/>
          <a:gdLst/>
          <a:ahLst/>
          <a:cxnLst/>
          <a:rect l="0" t="0" r="0" b="0"/>
          <a:pathLst>
            <a:path>
              <a:moveTo>
                <a:pt x="3774526" y="0"/>
              </a:moveTo>
              <a:lnTo>
                <a:pt x="3774526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53527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07148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accent2">
                  <a:lumMod val="50000"/>
                </a:schemeClr>
              </a:solidFill>
            </a:rPr>
            <a:t>RICONCILIAZIONE E SPERANZA ATTRAVERSO IL VANGELO</a:t>
          </a:r>
          <a:endParaRPr lang="es-ES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32862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577111" y="1280170"/>
          <a:ext cx="2740699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730731" y="1426109"/>
          <a:ext cx="2740699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Gli effetti della riconciliazione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56445" y="1451823"/>
        <a:ext cx="2689271" cy="826513"/>
      </dsp:txXfrm>
    </dsp:sp>
    <dsp:sp modelId="{702217B5-9891-4E57-986B-E40E5930A3B1}">
      <dsp:nvSpPr>
        <dsp:cNvPr id="0" name=""/>
        <dsp:cNvSpPr/>
      </dsp:nvSpPr>
      <dsp:spPr>
        <a:xfrm>
          <a:off x="2768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8130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Da malfattori a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santi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s-ES" sz="20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(Cl 1:21,22)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21932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101081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54702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Fondati e fermi</a:t>
          </a:r>
          <a:br>
            <a:rPr lang="es-ES" sz="20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(Cl 1:23)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295330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75518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29139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La speranza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254853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61252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514873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Portare speranza</a:t>
          </a:r>
          <a:br>
            <a:rPr lang="es-ES" sz="20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(Cl1:24,25)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555501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34650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88270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Il mistero di Dio</a:t>
          </a:r>
          <a:br>
            <a:rPr lang="es-ES" sz="20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(Cl 1:26,27)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628898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475501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62912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La potenza del 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Vangelo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654836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714481" y="2560213"/>
          <a:ext cx="1933062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68102" y="2706153"/>
          <a:ext cx="1933062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Annunciare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il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Vangelo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s-ES" sz="20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(Cl 1:28,29)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08730" y="2746781"/>
        <a:ext cx="1851806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616673" y="2665"/>
          <a:ext cx="3765079" cy="131471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Morì sulla croce per pagare il prezzo dei nostri peccati (Ro 5:8)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6673" y="2665"/>
        <a:ext cx="3765079" cy="1314715"/>
      </dsp:txXfrm>
    </dsp:sp>
    <dsp:sp modelId="{C109F6EB-5007-4416-A0BB-A8537E14AA87}">
      <dsp:nvSpPr>
        <dsp:cNvPr id="0" name=""/>
        <dsp:cNvSpPr/>
      </dsp:nvSpPr>
      <dsp:spPr>
        <a:xfrm>
          <a:off x="796605" y="772"/>
          <a:ext cx="2218705" cy="131471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45714" t="-14044" r="-49892" b="-74586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05141" y="1534282"/>
          <a:ext cx="3563373" cy="162383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fede, col pentimento e il battesimo, siamo liberati dai nostri peccati e siamo senza macchia e irreprensibili davanti a Dio [giustificazione] (Ro 5:10; Co 1:22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141" y="1534282"/>
        <a:ext cx="3563373" cy="1623831"/>
      </dsp:txXfrm>
    </dsp:sp>
    <dsp:sp modelId="{6C7FBD44-A5F9-4455-A01E-1F65E2D55A80}">
      <dsp:nvSpPr>
        <dsp:cNvPr id="0" name=""/>
        <dsp:cNvSpPr/>
      </dsp:nvSpPr>
      <dsp:spPr>
        <a:xfrm>
          <a:off x="3939888" y="1688866"/>
          <a:ext cx="1301568" cy="1314715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29939" t="-13288" r="-13158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607749" y="3375068"/>
          <a:ext cx="3765079" cy="131471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opera dello Spirito Santo la nostra vita è trasformata gradualmente e siamo santi davanti a Dio [santificazione] (Ro  8:1; 2 Co 5:17) 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7749" y="3375068"/>
        <a:ext cx="3765079" cy="1314715"/>
      </dsp:txXfrm>
    </dsp:sp>
    <dsp:sp modelId="{23C4F2D5-6CC6-4ABD-B543-1004840CE357}">
      <dsp:nvSpPr>
        <dsp:cNvPr id="0" name=""/>
        <dsp:cNvSpPr/>
      </dsp:nvSpPr>
      <dsp:spPr>
        <a:xfrm>
          <a:off x="805885" y="3375068"/>
          <a:ext cx="2218705" cy="131471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50879" y="139101"/>
          <a:ext cx="3695142" cy="48184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Permanere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92" y="153214"/>
        <a:ext cx="3666916" cy="453617"/>
      </dsp:txXfrm>
    </dsp:sp>
    <dsp:sp modelId="{99D36536-A3B4-4D49-83BE-457AE2F5B7A2}">
      <dsp:nvSpPr>
        <dsp:cNvPr id="0" name=""/>
        <dsp:cNvSpPr/>
      </dsp:nvSpPr>
      <dsp:spPr>
        <a:xfrm>
          <a:off x="7626" y="862311"/>
          <a:ext cx="1337780" cy="276290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260999" y="732263"/>
          <a:ext cx="2673243" cy="302299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Essere costanti come lo fu Pietro quando, dopo essere stato rilasciato dal carcere</a:t>
          </a:r>
          <a:r>
            <a:rPr lang="es-ES" sz="1800" b="1" kern="1200" dirty="0">
              <a:solidFill>
                <a:schemeClr val="tx1"/>
              </a:solidFill>
            </a:rPr>
            <a:t>, </a:t>
          </a:r>
          <a:r>
            <a:rPr lang="it-IT" sz="1800" b="1" kern="1200" dirty="0">
              <a:solidFill>
                <a:schemeClr val="tx1"/>
              </a:solidFill>
            </a:rPr>
            <a:t>bussò alla porta finché non gli aprirono </a:t>
          </a:r>
          <a:r>
            <a:rPr lang="es-ES" sz="1800" b="1" kern="1200" dirty="0">
              <a:solidFill>
                <a:schemeClr val="tx1"/>
              </a:solidFill>
            </a:rPr>
            <a:t>(At 12:11-16</a:t>
          </a:r>
          <a:r>
            <a:rPr lang="es-ES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91519" y="862783"/>
        <a:ext cx="2412203" cy="2761959"/>
      </dsp:txXfrm>
    </dsp:sp>
    <dsp:sp modelId="{38F04ACA-9C01-45E8-8BFC-5DCFD3FAEB20}">
      <dsp:nvSpPr>
        <dsp:cNvPr id="0" name=""/>
        <dsp:cNvSpPr/>
      </dsp:nvSpPr>
      <dsp:spPr>
        <a:xfrm>
          <a:off x="4135279" y="139101"/>
          <a:ext cx="3695142" cy="481843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Essere fondati nella fede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9392" y="153214"/>
        <a:ext cx="3666916" cy="453617"/>
      </dsp:txXfrm>
    </dsp:sp>
    <dsp:sp modelId="{F20D61F0-7A4B-4A87-8119-BA789B8B2306}">
      <dsp:nvSpPr>
        <dsp:cNvPr id="0" name=""/>
        <dsp:cNvSpPr/>
      </dsp:nvSpPr>
      <dsp:spPr>
        <a:xfrm>
          <a:off x="4093981" y="862311"/>
          <a:ext cx="1337780" cy="2762902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64030" t="-47267" r="-78515" b="-70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507428" y="732263"/>
          <a:ext cx="2351196" cy="302299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La nostra fede deve essere solida, </a:t>
          </a:r>
          <a:r>
            <a:rPr lang="es-ES" sz="2000" b="1" kern="1200" dirty="0" err="1">
              <a:solidFill>
                <a:schemeClr val="tx1"/>
              </a:solidFill>
            </a:rPr>
            <a:t>fondata</a:t>
          </a:r>
          <a:r>
            <a:rPr lang="es-ES" sz="2000" b="1" kern="1200" dirty="0">
              <a:solidFill>
                <a:schemeClr val="tx1"/>
              </a:solidFill>
            </a:rPr>
            <a:t> </a:t>
          </a:r>
          <a:r>
            <a:rPr lang="es-ES" sz="2000" b="1" kern="1200" dirty="0" err="1">
              <a:solidFill>
                <a:schemeClr val="tx1"/>
              </a:solidFill>
            </a:rPr>
            <a:t>sulle</a:t>
          </a:r>
          <a:r>
            <a:rPr lang="es-ES" sz="2000" b="1" kern="1200" dirty="0">
              <a:solidFill>
                <a:schemeClr val="tx1"/>
              </a:solidFill>
            </a:rPr>
            <a:t> verità che abbiamo imparato nella Bibbia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622225" y="847060"/>
        <a:ext cx="2121602" cy="2793405"/>
      </dsp:txXfrm>
    </dsp:sp>
    <dsp:sp modelId="{C473FD13-5BAF-4B9B-BF2E-9AAD8331BEC3}">
      <dsp:nvSpPr>
        <dsp:cNvPr id="0" name=""/>
        <dsp:cNvSpPr/>
      </dsp:nvSpPr>
      <dsp:spPr>
        <a:xfrm>
          <a:off x="8160157" y="139101"/>
          <a:ext cx="3695142" cy="481843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Essere fermi nella fede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74270" y="153214"/>
        <a:ext cx="3666916" cy="453617"/>
      </dsp:txXfrm>
    </dsp:sp>
    <dsp:sp modelId="{B9BC0BC2-73FB-4F25-88C4-5E109F8D6048}">
      <dsp:nvSpPr>
        <dsp:cNvPr id="0" name=""/>
        <dsp:cNvSpPr/>
      </dsp:nvSpPr>
      <dsp:spPr>
        <a:xfrm>
          <a:off x="8007358" y="862311"/>
          <a:ext cx="1337780" cy="276290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rcRect/>
          <a:stretch>
            <a:fillRect l="-53000" r="-5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232717" y="732263"/>
          <a:ext cx="2673533" cy="302299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Dobbiamo </a:t>
          </a:r>
          <a:r>
            <a:rPr lang="es-ES" sz="2000" b="1" kern="1200" dirty="0" err="1">
              <a:solidFill>
                <a:schemeClr val="tx1"/>
              </a:solidFill>
            </a:rPr>
            <a:t>essere</a:t>
          </a:r>
          <a:r>
            <a:rPr lang="es-ES" sz="2000" b="1" kern="1200" dirty="0">
              <a:solidFill>
                <a:schemeClr val="tx1"/>
              </a:solidFill>
            </a:rPr>
            <a:t> </a:t>
          </a:r>
          <a:r>
            <a:rPr lang="es-ES" sz="2000" b="1" kern="1200" dirty="0" err="1">
              <a:solidFill>
                <a:schemeClr val="tx1"/>
              </a:solidFill>
            </a:rPr>
            <a:t>inamovibili</a:t>
          </a:r>
          <a:r>
            <a:rPr lang="es-ES" sz="2000" b="1" kern="1200" dirty="0">
              <a:solidFill>
                <a:schemeClr val="tx1"/>
              </a:solidFill>
            </a:rPr>
            <a:t>, </a:t>
          </a:r>
          <a:r>
            <a:rPr lang="it-IT" sz="2000" b="1" kern="1200" dirty="0">
              <a:solidFill>
                <a:schemeClr val="tx1"/>
              </a:solidFill>
            </a:rPr>
            <a:t>senza mai smettere di credere nella speranza del V</a:t>
          </a:r>
          <a:r>
            <a:rPr lang="es-ES" sz="2000" b="1" kern="1200" dirty="0" err="1">
              <a:solidFill>
                <a:schemeClr val="tx1"/>
              </a:solidFill>
            </a:rPr>
            <a:t>angelo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9363252" y="862798"/>
        <a:ext cx="2412463" cy="2761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947102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Fu concepito prima della fondazione del mondo </a:t>
          </a:r>
          <a:r>
            <a:rPr lang="es-ES" sz="2000" b="1" kern="1200" dirty="0"/>
            <a:t>(1 P 1:20)</a:t>
          </a:r>
          <a:endParaRPr lang="es-ES" sz="2000" kern="1200" dirty="0"/>
        </a:p>
      </dsp:txBody>
      <dsp:txXfrm>
        <a:off x="947102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806680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582873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Fu parzialmente comunicato agli angeli </a:t>
          </a:r>
          <a:r>
            <a:rPr lang="es-ES" sz="2000" b="1" kern="1200" dirty="0"/>
            <a:t>(1 P 1:12)</a:t>
          </a:r>
          <a:endParaRPr lang="es-ES" sz="2000" kern="1200" dirty="0"/>
        </a:p>
      </dsp:txBody>
      <dsp:txXfrm>
        <a:off x="4582873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442540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236132" y="241679"/>
          <a:ext cx="2983437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Fu data una prima rivelazione ad Adamo ed Eva (Ge 3:15)</a:t>
          </a:r>
          <a:endParaRPr lang="es-ES" sz="1800" kern="1200" dirty="0"/>
        </a:p>
      </dsp:txBody>
      <dsp:txXfrm>
        <a:off x="8236132" y="241679"/>
        <a:ext cx="2983437" cy="1048509"/>
      </dsp:txXfrm>
    </dsp:sp>
    <dsp:sp modelId="{99FF1246-F785-43B0-88F4-BA95F6998F80}">
      <dsp:nvSpPr>
        <dsp:cNvPr id="0" name=""/>
        <dsp:cNvSpPr/>
      </dsp:nvSpPr>
      <dsp:spPr>
        <a:xfrm>
          <a:off x="8076182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Si è rivelato ai profeti       (1 P 1:10,11)</a:t>
          </a:r>
          <a:endParaRPr lang="es-ES" sz="2000" kern="120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Gesù lo rivelò prima ai giudei (Mt 15:24)</a:t>
          </a:r>
          <a:endParaRPr lang="es-ES" sz="2000" kern="120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3000" b="-3000"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Poi fu rivelato a tutti gli uomini (Cl 1:27)</a:t>
          </a:r>
          <a:endParaRPr lang="es-ES" sz="1800" kern="120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Presentava</a:t>
          </a:r>
          <a:r>
            <a:rPr lang="es-ES" sz="2000" b="1" kern="1200" dirty="0"/>
            <a:t> loro la dottrina e le pratiche cristiane (2 Te 2:15)</a:t>
          </a:r>
          <a:endParaRPr lang="es-ES" sz="2000" kern="120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Avvertiva</a:t>
          </a:r>
          <a:r>
            <a:rPr lang="es-ES" sz="2000" b="1" kern="1200" dirty="0"/>
            <a:t> delle conseguenze di </a:t>
          </a:r>
          <a:r>
            <a:rPr lang="es-ES" sz="2000" b="1" kern="1200" dirty="0" err="1"/>
            <a:t>rifiutare</a:t>
          </a:r>
          <a:r>
            <a:rPr lang="es-ES" sz="2000" b="1" kern="1200" dirty="0"/>
            <a:t> </a:t>
          </a:r>
          <a:r>
            <a:rPr lang="es-ES" sz="2000" b="1" kern="1200" dirty="0" err="1"/>
            <a:t>il</a:t>
          </a:r>
          <a:r>
            <a:rPr lang="es-ES" sz="2000" b="1" kern="1200" dirty="0"/>
            <a:t> </a:t>
          </a:r>
          <a:r>
            <a:rPr lang="es-ES" sz="2000" b="1" kern="1200" dirty="0" err="1"/>
            <a:t>Vangelo</a:t>
          </a:r>
          <a:r>
            <a:rPr lang="es-ES" sz="2000" b="1" kern="1200" dirty="0"/>
            <a:t> </a:t>
          </a:r>
          <a:r>
            <a:rPr lang="es-ES" sz="1800" b="1" kern="1200" dirty="0"/>
            <a:t>(Eb 10:25-29)</a:t>
          </a:r>
          <a:endParaRPr lang="es-ES" sz="1800" kern="120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Avvisava</a:t>
          </a:r>
          <a:r>
            <a:rPr lang="es-ES" sz="2000" b="1" kern="1200" dirty="0"/>
            <a:t> del pericolo dei falsi maestri (At  20:29,30)</a:t>
          </a:r>
          <a:endParaRPr lang="es-ES" sz="2000" kern="120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9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787891"/>
            <a:ext cx="10254343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RICONCILIAZIONE E SPERANZA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3029" y="1088572"/>
            <a:ext cx="8224316" cy="470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28 FEBBRAIO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 POTENZA DEL VANGELO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9000" t="-12000" r="-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ANNUNCIARE IL VANGELO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 noi annunziamo, ammonendo e ammaestrando ogni uomo in ogni sapienza, per presentare ogni uomo perfetto in Cristo Gesù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come predicava il Vangelo? Il centro della sua predicazione era Cristo crocifisso (1 Co 1:23). Una volta che le persone avevano accettato Gesù, le esortava in modo autorevole e insegnava loro a diventare perfette (Cl 1:28,29). Come faceva</a:t>
            </a:r>
            <a:r>
              <a:rPr lang="es-ES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356671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Un momento... renderli perfetti? Inoltre, non solo alcuni... ma "tutti gli uomini" </a:t>
            </a:r>
            <a:r>
              <a:rPr lang="es-ES" b="1" dirty="0"/>
              <a:t>(Cl 1:28b)!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1723" y="5073275"/>
            <a:ext cx="86402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La parola greca tradotta come “perfetto” (</a:t>
            </a:r>
            <a:r>
              <a:rPr lang="es-ES" b="1" i="1" dirty="0"/>
              <a:t>teleios</a:t>
            </a:r>
            <a:r>
              <a:rPr lang="es-ES" b="1" dirty="0"/>
              <a:t>) significa “maturo”, “completo”, “pienamente sviluppato”. </a:t>
            </a:r>
            <a:r>
              <a:rPr lang="it-IT" b="1" dirty="0"/>
              <a:t>A mano a mano che il cristiano cresce e si sviluppa spiritualmente, percepisce meglio la profondità della Legge di Dio e mette la sua vita in accordo con le sue esigenze. Il nostro obiettivo è dunque di essere perfetti in Cristo Gesù.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102427" y="1885207"/>
            <a:ext cx="100663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b="1" dirty="0">
                <a:latin typeface="Comic Sans MS" pitchFamily="66" charset="0"/>
              </a:rPr>
              <a:t>“</a:t>
            </a:r>
            <a:r>
              <a:rPr lang="it-IT" sz="2800" b="1" dirty="0">
                <a:latin typeface="Comic Sans MS" pitchFamily="66" charset="0"/>
              </a:rPr>
              <a:t>Contemplando il Redentore crocifisso, comprendiamo meglio la grandezza e il significato del sacrificio fatto dal Re del cielo. Davanti a noi viene glorificato il piano della salvezza e il ricordo del Calvario risveglia nei nostri cuori emozioni sacre e intense. Parole di lode a Dio e all’Agnello sgorgano dai nostri cuori e vengono pronunciate dalle nostre labbra; l’orgoglio e l’egoismo non possono attecchire nell’animo che conserva vive in sé le scene del Calvario</a:t>
            </a:r>
            <a:r>
              <a:rPr lang="es-ES" sz="28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6798722" y="5808445"/>
            <a:ext cx="425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/>
              <a:t>La </a:t>
            </a:r>
            <a:r>
              <a:rPr lang="es-ES" sz="1600" b="1" i="1" dirty="0" err="1"/>
              <a:t>Speranza</a:t>
            </a:r>
            <a:r>
              <a:rPr lang="es-ES" sz="1600" b="1" i="1" dirty="0"/>
              <a:t> </a:t>
            </a:r>
            <a:r>
              <a:rPr lang="es-ES" sz="1600" b="1" i="1" dirty="0" err="1"/>
              <a:t>dell’uomo</a:t>
            </a:r>
            <a:r>
              <a:rPr lang="es-ES" sz="1600" b="1" dirty="0"/>
              <a:t>, p. 508)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6\1 TRIMESTRE\leccion 9\Immagin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49" y="4077"/>
            <a:ext cx="12204700" cy="6870700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167391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32713" y="1936106"/>
            <a:ext cx="6370026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Colui che non ha conosciuto peccato, egli lo ha fatto diventare peccato per noi, affinché noi diventassimo giustizia di Dio in lui.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33338" y="628273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Corinzi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3955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163493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Dopo aver indicato che la croce di Cristo ha riconciliato il Cielo e la Terra (Cl 1:20), Paolo passa a spiegare gli effetti pratici di questa riconciliazione per la nostra vita.</a:t>
            </a:r>
            <a:endParaRPr lang="es-E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8" y="1209630"/>
            <a:ext cx="7591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ci ha cambiato? In che modo Dio aveva previsto tutto questo? Che cosa possiamo fare perché anche altri partecipino alla riconciliazione e ricevano speranza?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GLI EFFETTI DELLA RICONCILIAZIONE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64633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s-ES" sz="36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 MALFATTORI A SANTI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Anche voi, che un tempo eravate estranei e nemici a causa dei vostri pensieri e delle vostre opere malvagie, ora egli vi ha riconciliati nel corpo della sua carne, per mezzo della sua morte, per farvi comparire davanti a sé santi, senza difetto e irreprensibili</a:t>
            </a:r>
            <a:r>
              <a:rPr lang="es-E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Colossesi</a:t>
            </a:r>
            <a:r>
              <a:rPr lang="es-ES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1:21,22)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questione è semplice. Vivevamo facendo il male e, quindi, eravamo condannati alla morte eterna </a:t>
            </a:r>
            <a:r>
              <a:rPr lang="es-ES" b="1" dirty="0"/>
              <a:t>(Ro 6:23; </a:t>
            </a:r>
            <a:r>
              <a:rPr lang="es-ES" b="1" dirty="0" err="1"/>
              <a:t>Ap</a:t>
            </a:r>
            <a:r>
              <a:rPr lang="es-ES" b="1" dirty="0"/>
              <a:t> 21:8).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686356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/>
            <a:srcRect/>
            <a:stretch>
              <a:fillRect l="-3275" t="-14638" r="-1310" b="-41016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l="-25015" t="-33540" r="-9875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14011" y="4809378"/>
            <a:ext cx="16254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Ma Dio aveva un grande piano preparato per noi</a:t>
            </a:r>
            <a:r>
              <a:rPr lang="es-ES" b="1" dirty="0"/>
              <a:t>: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4" y="2924719"/>
            <a:ext cx="3503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Da noi stessi eravamo incapaci di cambiare questa situazione, o di acquistarci la nostra salvezza </a:t>
            </a:r>
            <a:r>
              <a:rPr lang="es-ES" b="1" dirty="0"/>
              <a:t>(</a:t>
            </a:r>
            <a:r>
              <a:rPr lang="es-ES" b="1" dirty="0" err="1"/>
              <a:t>Sl</a:t>
            </a:r>
            <a:r>
              <a:rPr lang="es-ES" b="1" dirty="0"/>
              <a:t> 49:7,8).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FONDATI E FERMI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appunto perseverate nella fede, fondati e saldi e senza lasciarvi smuovere dalla speranza del vangelo che avete ascoltato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Siamo già stati giustificati, siamo stati santificati, ma il cammino non è ancora finito. ​Corriamo il rischio di deviare e di non raggiungere l'obiettivo. ​Per questo, Paolo ci consiglia tre cose </a:t>
            </a:r>
            <a:r>
              <a:rPr lang="es-ES" b="1" dirty="0"/>
              <a:t>(Cl 1:23a):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34442"/>
              </p:ext>
            </p:extLst>
          </p:nvPr>
        </p:nvGraphicFramePr>
        <p:xfrm>
          <a:off x="285748" y="2905124"/>
          <a:ext cx="11906251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 SPERANZA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PORTARE SPERANZA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cui sono stato fatto ministro, secondo l'incarico che Dio mi ha affidato per voi, per presentare compiutamente la parola di Dio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366643"/>
            <a:ext cx="864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abbiamo visto, il piano di Dio per la nostra salvezza si basa sulla morte di Gesù e include la nostra giustificazione e santificazione. ​Ma mancava qualcosa di importante: in qualche modo, dobbiamo conoscere questo piano per poterlo accettare. ​Abbiamo bisogno che qualcuno ce lo annunci.</a:t>
            </a:r>
            <a:endParaRPr lang="es-ES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0" y="2930510"/>
            <a:ext cx="4635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È qui che entra in gioco “l’amministrazione di Dio” [il modo in cui Dio ordina le circostanze, i pensieri, le persone, ecc.], di cui Paolo era ministro</a:t>
            </a:r>
            <a:r>
              <a:rPr lang="es-ES" b="1" dirty="0"/>
              <a:t> (Cl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67636"/>
            <a:ext cx="87516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gioiva nel far parte di questo piano, anche se comportava delle sofferenze (Cl 1:24). Dal suo arresto a Roma fino alla sua morte, scrisse almeno sette delle quattordici epistole conservate nel Nuovo Testamento.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18137"/>
            <a:ext cx="8648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era una parte importante del piano di Dio e ne gioiva. Anche noi possiamo far parte di questo piano conducendo altri alla conoscenza di Cristo. Questa è la nostra gioia!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IL MISTERO DI DIO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Il mistero che fu tenuto nascosto per le passate età e generazioni, ma che ora è stato manifestato ai suoi santi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(Colossesi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 </a:t>
            </a:r>
            <a:r>
              <a:rPr lang="it-IT" b="1" dirty="0"/>
              <a:t>Paolo parla di un mistero che è stato rivelato alla chiesa dopo la risurrezione di Cristo (Cl 1:26). Fino ad allora, se ne erano avuti solo accenni. Ma qual è questo mistero? "Cristo in voi, speranza della gloria» </a:t>
            </a:r>
            <a:r>
              <a:rPr lang="es-ES" b="1" dirty="0"/>
              <a:t>(Cl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412450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Ci sono ancora tappe da compiere nello sviluppo di questo mistero. ​Ora viviamo nella speranza di essere glorificati. ​Che cambiamento! Che mistero! ​I peccatori sono giustificati, santificati e glorificati dal sangue redentore di Gesù. ​Questo mistero continuerà a essere oggetto di studio per tutta l'eternità.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1194</Words>
  <Application>Microsoft Office PowerPoint</Application>
  <PresentationFormat>Panorámica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Aptos</vt:lpstr>
      <vt:lpstr>Comic Sans MS</vt:lpstr>
      <vt:lpstr>Arial</vt:lpstr>
      <vt:lpstr>Verdana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Isabel Laveda</cp:lastModifiedBy>
  <cp:revision>95</cp:revision>
  <dcterms:created xsi:type="dcterms:W3CDTF">2026-01-24T16:42:04Z</dcterms:created>
  <dcterms:modified xsi:type="dcterms:W3CDTF">2026-02-09T17:24:47Z</dcterms:modified>
</cp:coreProperties>
</file>