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28" r:id="rId3"/>
    <p:sldId id="323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2740" autoAdjust="0"/>
  </p:normalViewPr>
  <p:slideViewPr>
    <p:cSldViewPr snapToGrid="0">
      <p:cViewPr varScale="1">
        <p:scale>
          <a:sx n="34" d="100"/>
          <a:sy n="34" d="100"/>
        </p:scale>
        <p:origin x="108" y="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Per incoraggiarli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Rimanere uniti per amore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E avere tutta la ricchezza che proviene dalla convinzione e dalla comprensione</a:t>
          </a:r>
          <a:endParaRPr lang="es-ES" sz="18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Tuttavia, ci sono due tipi di dottrina</a:t>
          </a: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Secondo Cristo e i suoi insegnamenti registrati nella Bibbia</a:t>
          </a: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Siamo confermati nella fede e abbondiamo in azioni di </a:t>
          </a:r>
          <a:r>
            <a:rPr lang="es-E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/>
              <a:ea typeface="+mn-ea"/>
              <a:cs typeface="+mn-cs"/>
            </a:rPr>
            <a:t>grazia</a:t>
          </a: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/>
              <a:ea typeface="+mn-ea"/>
              <a:cs typeface="+mn-cs"/>
            </a:rPr>
            <a:t>   (Cl 2:7)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Secondo la filosofía e le vuote sottigliezze, secondo le tradizioni degli uomini</a:t>
          </a: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Siamo ingannati, giudicati, e privati del nostro premio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(Cl 2:8,16,18)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13661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13661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sz="2000" b="1" dirty="0"/>
            <a:t>Ci diede vita, perdonandoci i </a:t>
          </a:r>
          <a:r>
            <a:rPr lang="es-ES" sz="2000" b="1" dirty="0" err="1"/>
            <a:t>peccati</a:t>
          </a:r>
          <a:r>
            <a:rPr lang="es-ES" sz="2000" b="1" dirty="0"/>
            <a:t> (Cl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Annullò l’atto dei decreti che ci era contrario (Cl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Trionfò sui principati e le potestà del male (Cl 2:15)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#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#1"/>
    <dgm:cxn modelId="{21FEB922-1C62-47FB-B47A-143BEAD6D92B}" type="presOf" srcId="{AC404925-A590-45D7-869E-F901CACC66DB}" destId="{8F84201A-3AA1-4FBE-88C9-BF3C30473CEE}" srcOrd="0" destOrd="0" presId="urn:microsoft.com/office/officeart/2005/8/layout/pList1#1"/>
    <dgm:cxn modelId="{2151C340-3872-41F1-9C7E-D21F5B95943B}" type="presOf" srcId="{2E216B62-81D2-4063-A82F-38140E139E22}" destId="{97D615A6-A8BC-4977-8E00-0AD712A96D04}" srcOrd="0" destOrd="0" presId="urn:microsoft.com/office/officeart/2005/8/layout/pList1#1"/>
    <dgm:cxn modelId="{9FE50760-1AF9-4419-AA0E-3B929C321CC2}" type="presOf" srcId="{09AE2123-AA89-48BA-B23B-AC6EF3AFAB4F}" destId="{A7D296C8-6F1C-42AE-801C-1A424CADFFC0}" srcOrd="0" destOrd="0" presId="urn:microsoft.com/office/officeart/2005/8/layout/pList1#1"/>
    <dgm:cxn modelId="{EB61D361-DB69-4C3C-9EC4-F7E2951A69C3}" type="presOf" srcId="{ACE0486A-FEEB-4C39-9CF3-B62119BE2580}" destId="{1DA7566C-F914-42F6-B052-567CF5AC7033}" srcOrd="0" destOrd="0" presId="urn:microsoft.com/office/officeart/2005/8/layout/pList1#1"/>
    <dgm:cxn modelId="{F0D11C43-6093-4192-8BA9-6112DFB9B21F}" type="presOf" srcId="{B8E4FF29-0FBB-4BDF-A892-53531A1AC21A}" destId="{BE5306B1-71E2-40C8-8F78-F283EB6ED64D}" srcOrd="0" destOrd="0" presId="urn:microsoft.com/office/officeart/2005/8/layout/pList1#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#1"/>
    <dgm:cxn modelId="{C4F240B4-C9A7-432D-8891-39F120003F65}" type="presOf" srcId="{2B8E8784-4704-4E6F-81E1-436957247718}" destId="{A103D6AA-D012-4E94-BE5B-E354010C86CF}" srcOrd="0" destOrd="0" presId="urn:microsoft.com/office/officeart/2005/8/layout/pList1#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#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#1"/>
    <dgm:cxn modelId="{16CC76F9-32EE-4DE4-8400-0EB9D94FD5FF}" type="presOf" srcId="{7CA9C158-4565-4476-83E6-E0D726275277}" destId="{2A340408-713A-4A42-AF9E-02497DD92B2E}" srcOrd="0" destOrd="0" presId="urn:microsoft.com/office/officeart/2005/8/layout/pList1#1"/>
    <dgm:cxn modelId="{F21086F9-3C1B-45A9-87DB-43EBAEF8CF16}" type="presOf" srcId="{1C999902-085C-4A90-BE21-4F591E2BB38F}" destId="{784E4417-8847-484C-A826-DB47253FBB59}" srcOrd="0" destOrd="0" presId="urn:microsoft.com/office/officeart/2005/8/layout/pList1#1"/>
    <dgm:cxn modelId="{29672C0F-DD67-4473-AB48-EE5E7EF3E89A}" type="presParOf" srcId="{97D615A6-A8BC-4977-8E00-0AD712A96D04}" destId="{972CE675-2292-4E6F-8122-13D580887FF1}" srcOrd="0" destOrd="0" presId="urn:microsoft.com/office/officeart/2005/8/layout/pList1#1"/>
    <dgm:cxn modelId="{F824D399-CEC6-422D-88D8-9271E1158724}" type="presParOf" srcId="{972CE675-2292-4E6F-8122-13D580887FF1}" destId="{547C4512-5B05-4392-9856-13263D1B9FCF}" srcOrd="0" destOrd="0" presId="urn:microsoft.com/office/officeart/2005/8/layout/pList1#1"/>
    <dgm:cxn modelId="{A8553265-7168-418D-A979-907AFF39F040}" type="presParOf" srcId="{972CE675-2292-4E6F-8122-13D580887FF1}" destId="{1DA7566C-F914-42F6-B052-567CF5AC7033}" srcOrd="1" destOrd="0" presId="urn:microsoft.com/office/officeart/2005/8/layout/pList1#1"/>
    <dgm:cxn modelId="{B27D7CCE-1F68-47B5-81B1-038B665080EA}" type="presParOf" srcId="{97D615A6-A8BC-4977-8E00-0AD712A96D04}" destId="{1CE05E40-F49E-4DE2-9237-5DDFAA344A59}" srcOrd="1" destOrd="0" presId="urn:microsoft.com/office/officeart/2005/8/layout/pList1#1"/>
    <dgm:cxn modelId="{37BD5BD0-790A-4B03-B591-4A29F4B0F592}" type="presParOf" srcId="{97D615A6-A8BC-4977-8E00-0AD712A96D04}" destId="{D62FB2C4-7BF2-4418-88CB-0A30059F54CB}" srcOrd="2" destOrd="0" presId="urn:microsoft.com/office/officeart/2005/8/layout/pList1#1"/>
    <dgm:cxn modelId="{567BF3DA-A670-451A-BD4C-345F2CAD614A}" type="presParOf" srcId="{D62FB2C4-7BF2-4418-88CB-0A30059F54CB}" destId="{7945FD5E-A701-4874-A001-AF82D587FC51}" srcOrd="0" destOrd="0" presId="urn:microsoft.com/office/officeart/2005/8/layout/pList1#1"/>
    <dgm:cxn modelId="{1BFA09AC-E1A5-4CB6-BF4A-CF84E51BC5F7}" type="presParOf" srcId="{D62FB2C4-7BF2-4418-88CB-0A30059F54CB}" destId="{784E4417-8847-484C-A826-DB47253FBB59}" srcOrd="1" destOrd="0" presId="urn:microsoft.com/office/officeart/2005/8/layout/pList1#1"/>
    <dgm:cxn modelId="{F8328F5B-AAF9-419B-A53B-1431882E00F7}" type="presParOf" srcId="{97D615A6-A8BC-4977-8E00-0AD712A96D04}" destId="{A103D6AA-D012-4E94-BE5B-E354010C86CF}" srcOrd="3" destOrd="0" presId="urn:microsoft.com/office/officeart/2005/8/layout/pList1#1"/>
    <dgm:cxn modelId="{CBC17E99-2513-4D83-83B7-4F16ADD51E4F}" type="presParOf" srcId="{97D615A6-A8BC-4977-8E00-0AD712A96D04}" destId="{6FFC1D71-B812-4AEC-8D3C-D5709F26B3A9}" srcOrd="4" destOrd="0" presId="urn:microsoft.com/office/officeart/2005/8/layout/pList1#1"/>
    <dgm:cxn modelId="{9578600E-F188-403B-9152-5F256A15195F}" type="presParOf" srcId="{6FFC1D71-B812-4AEC-8D3C-D5709F26B3A9}" destId="{0314DC3B-4182-4D8F-9228-D9A043E34B38}" srcOrd="0" destOrd="0" presId="urn:microsoft.com/office/officeart/2005/8/layout/pList1#1"/>
    <dgm:cxn modelId="{DB6D1FC5-57D1-4767-A7AF-6DDD7C645529}" type="presParOf" srcId="{6FFC1D71-B812-4AEC-8D3C-D5709F26B3A9}" destId="{F5762A0A-B850-46A4-8C6A-F11C94C20F7A}" srcOrd="1" destOrd="0" presId="urn:microsoft.com/office/officeart/2005/8/layout/pList1#1"/>
    <dgm:cxn modelId="{6DD4E9F1-40F8-48C1-BFE3-DF84C230919A}" type="presParOf" srcId="{97D615A6-A8BC-4977-8E00-0AD712A96D04}" destId="{2A340408-713A-4A42-AF9E-02497DD92B2E}" srcOrd="5" destOrd="0" presId="urn:microsoft.com/office/officeart/2005/8/layout/pList1#1"/>
    <dgm:cxn modelId="{7731F1EC-8B8A-4205-93D6-8BAF8B77E89E}" type="presParOf" srcId="{97D615A6-A8BC-4977-8E00-0AD712A96D04}" destId="{9F50E294-91EF-4F4A-BC4B-AE1D27319B8D}" srcOrd="6" destOrd="0" presId="urn:microsoft.com/office/officeart/2005/8/layout/pList1#1"/>
    <dgm:cxn modelId="{05C4E44E-DB59-44CA-A0C9-35D210ADA638}" type="presParOf" srcId="{9F50E294-91EF-4F4A-BC4B-AE1D27319B8D}" destId="{CE230A01-0AEF-45BC-945D-0D58533582D2}" srcOrd="0" destOrd="0" presId="urn:microsoft.com/office/officeart/2005/8/layout/pList1#1"/>
    <dgm:cxn modelId="{FD5107D0-1404-47DB-A039-8BDA5F94E4CC}" type="presParOf" srcId="{9F50E294-91EF-4F4A-BC4B-AE1D27319B8D}" destId="{8F84201A-3AA1-4FBE-88C9-BF3C30473CEE}" srcOrd="1" destOrd="0" presId="urn:microsoft.com/office/officeart/2005/8/layout/pList1#1"/>
    <dgm:cxn modelId="{A8262321-B0CE-4141-B6B8-39E3EE3A6A29}" type="presParOf" srcId="{97D615A6-A8BC-4977-8E00-0AD712A96D04}" destId="{AD700C5B-88EE-4141-B80B-376E2C6FF86C}" srcOrd="7" destOrd="0" presId="urn:microsoft.com/office/officeart/2005/8/layout/pList1#1"/>
    <dgm:cxn modelId="{037AC265-E2D8-4870-954E-98F30BFF111A}" type="presParOf" srcId="{97D615A6-A8BC-4977-8E00-0AD712A96D04}" destId="{4262A42C-5BBE-4545-B66C-37852E99C774}" srcOrd="8" destOrd="0" presId="urn:microsoft.com/office/officeart/2005/8/layout/pList1#1"/>
    <dgm:cxn modelId="{2B500141-FC2A-4D3F-90A5-03090B05F561}" type="presParOf" srcId="{4262A42C-5BBE-4545-B66C-37852E99C774}" destId="{B556CF4F-B2BC-4E79-A0BA-004145EDB459}" srcOrd="0" destOrd="0" presId="urn:microsoft.com/office/officeart/2005/8/layout/pList1#1"/>
    <dgm:cxn modelId="{82B9C157-00DF-4AE5-AC8E-1D3DB884E116}" type="presParOf" srcId="{4262A42C-5BBE-4545-B66C-37852E99C774}" destId="{3C199F49-73B1-4136-A8CA-354853E7105B}" srcOrd="1" destOrd="0" presId="urn:microsoft.com/office/officeart/2005/8/layout/pList1#1"/>
    <dgm:cxn modelId="{C27A50A6-1943-4D08-AF1B-8AF0CDCAE106}" type="presParOf" srcId="{97D615A6-A8BC-4977-8E00-0AD712A96D04}" destId="{A7D296C8-6F1C-42AE-801C-1A424CADFFC0}" srcOrd="9" destOrd="0" presId="urn:microsoft.com/office/officeart/2005/8/layout/pList1#1"/>
    <dgm:cxn modelId="{2E998E5A-F10A-41E5-9C60-2B44869895A4}" type="presParOf" srcId="{97D615A6-A8BC-4977-8E00-0AD712A96D04}" destId="{C7BEFED4-F16D-4951-9C7E-5D219B6E35C2}" srcOrd="10" destOrd="0" presId="urn:microsoft.com/office/officeart/2005/8/layout/pList1#1"/>
    <dgm:cxn modelId="{69F1BA55-04DA-4AD0-8603-5A51C91F2A7C}" type="presParOf" srcId="{C7BEFED4-F16D-4951-9C7E-5D219B6E35C2}" destId="{FAFB0B8A-437E-49E7-9016-32FEFB2FD855}" srcOrd="0" destOrd="0" presId="urn:microsoft.com/office/officeart/2005/8/layout/pList1#1"/>
    <dgm:cxn modelId="{3F12FD57-EBA5-495B-974A-2F3D76944F0A}" type="presParOf" srcId="{C7BEFED4-F16D-4951-9C7E-5D219B6E35C2}" destId="{BE5306B1-71E2-40C8-8F78-F283EB6ED64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178"/>
          <a:ext cx="8857950" cy="4193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Per incoraggiarli</a:t>
          </a:r>
          <a:endParaRPr lang="es-ES" sz="2000" kern="1200" dirty="0"/>
        </a:p>
      </dsp:txBody>
      <dsp:txXfrm>
        <a:off x="20472" y="20650"/>
        <a:ext cx="8817006" cy="378427"/>
      </dsp:txXfrm>
    </dsp:sp>
    <dsp:sp modelId="{3AC74F1B-8D74-4ECE-829C-7EBFCF5A233D}">
      <dsp:nvSpPr>
        <dsp:cNvPr id="0" name=""/>
        <dsp:cNvSpPr/>
      </dsp:nvSpPr>
      <dsp:spPr>
        <a:xfrm>
          <a:off x="0" y="433500"/>
          <a:ext cx="8857950" cy="4193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Rimanere uniti per amore</a:t>
          </a:r>
          <a:endParaRPr lang="es-ES" sz="2000" kern="1200" dirty="0"/>
        </a:p>
      </dsp:txBody>
      <dsp:txXfrm>
        <a:off x="20472" y="453972"/>
        <a:ext cx="8817006" cy="378427"/>
      </dsp:txXfrm>
    </dsp:sp>
    <dsp:sp modelId="{838D3007-E535-4DB8-A0B2-E36AB03A4B57}">
      <dsp:nvSpPr>
        <dsp:cNvPr id="0" name=""/>
        <dsp:cNvSpPr/>
      </dsp:nvSpPr>
      <dsp:spPr>
        <a:xfrm>
          <a:off x="0" y="866821"/>
          <a:ext cx="8857950" cy="4193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 avere tutta la ricchezza che proviene dalla convinzione e dalla comprensione</a:t>
          </a:r>
          <a:endParaRPr lang="es-ES" sz="1800" kern="1200" dirty="0"/>
        </a:p>
      </dsp:txBody>
      <dsp:txXfrm>
        <a:off x="20472" y="887293"/>
        <a:ext cx="8817006" cy="378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Tuttavia, ci sono due tipi di dottrina</a:t>
          </a:r>
        </a:p>
      </dsp:txBody>
      <dsp:txXfrm>
        <a:off x="166714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900061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7041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733550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Secondo Cristo e i suoi insegnamenti registrati nella Bibbia</a:t>
          </a:r>
        </a:p>
      </dsp:txBody>
      <dsp:txXfrm>
        <a:off x="2760899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73775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8609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Siamo confermati nella fede e abbondiamo in azioni di </a:t>
          </a:r>
          <a:r>
            <a:rPr lang="es-E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/>
              <a:ea typeface="+mn-ea"/>
              <a:cs typeface="+mn-cs"/>
            </a:rPr>
            <a:t>grazia</a:t>
          </a: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/>
              <a:ea typeface="+mn-ea"/>
              <a:cs typeface="+mn-cs"/>
            </a:rPr>
            <a:t>   (Cl 2:7)</a:t>
          </a:r>
        </a:p>
      </dsp:txBody>
      <dsp:txXfrm>
        <a:off x="7348144" y="28919"/>
        <a:ext cx="393552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900061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7041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Secondo la filosofía e le vuote sottigliezze, secondo le tradizioni degli uomini</a:t>
          </a:r>
        </a:p>
      </dsp:txBody>
      <dsp:txXfrm>
        <a:off x="2760899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73775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8609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320795" y="1075411"/>
          <a:ext cx="399022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Siamo ingannati, giudicati, e privati del nostro premio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(Cl 2:8,16,18)</a:t>
          </a:r>
        </a:p>
      </dsp:txBody>
      <dsp:txXfrm>
        <a:off x="7348144" y="1102760"/>
        <a:ext cx="393552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549543" y="-548450"/>
          <a:ext cx="1743672" cy="2840573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Ci diede vita, perdonandoci i </a:t>
          </a:r>
          <a:r>
            <a:rPr lang="es-ES" sz="2000" b="1" kern="1200" dirty="0" err="1"/>
            <a:t>peccati</a:t>
          </a:r>
          <a:r>
            <a:rPr lang="es-ES" sz="2000" b="1" kern="1200" dirty="0"/>
            <a:t> (Cl 2:13)</a:t>
          </a:r>
        </a:p>
      </dsp:txBody>
      <dsp:txXfrm rot="5400000">
        <a:off x="1093" y="348734"/>
        <a:ext cx="2840573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548450"/>
          <a:ext cx="1743672" cy="2840573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Annullò l’atto dei decreti che ci era contrario (Cl 2:14)</a:t>
          </a:r>
        </a:p>
      </dsp:txBody>
      <dsp:txXfrm rot="5400000">
        <a:off x="3054709" y="348734"/>
        <a:ext cx="2840573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656775" y="-548450"/>
          <a:ext cx="1743672" cy="2840573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Trionfò sui principati e le potestà del male (Cl 2:15)</a:t>
          </a:r>
        </a:p>
      </dsp:txBody>
      <dsp:txXfrm rot="5400000">
        <a:off x="6108325" y="348734"/>
        <a:ext cx="2840573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6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2.xm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10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1099457" y="5787891"/>
            <a:ext cx="10254343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COMPLETI IN CRISTO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2772" y="1220154"/>
            <a:ext cx="8104574" cy="451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7 MARZO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GIORNI DI FESTA, LUNA NUOVA E SABATI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Nessuno dunque vi giudichi per cibi o bevande, o rispetto a feste, a noviluni o ai sabati</a:t>
            </a:r>
            <a:r>
              <a:rPr lang="es-E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49" y="1596301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Oltre alla circoncisione, c'erano altri punti che differenziavano gli ebrei dai gentili: riti religiosi e feste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49" y="4526532"/>
            <a:ext cx="71188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Paolo sembra citare Osea 2:11 per riassumere l'intero sistema cerimoniale del Santuario in una sola frase. Ciò implica che i sabati qui menzionati siano i sette sabati rituali (osservati indipendentemente dal giorno della settimana in cui cadono), e non il </a:t>
            </a:r>
            <a:r>
              <a:rPr lang="it-IT" sz="2000" b="1" dirty="0" err="1"/>
              <a:t>Shabbath</a:t>
            </a:r>
            <a:r>
              <a:rPr lang="it-IT" sz="2000" b="1" dirty="0"/>
              <a:t> settimanale (incluso nella legge morale, universale e applicabile a tutti, ebrei e gentili).</a:t>
            </a:r>
            <a:endParaRPr lang="es-ES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49" y="2445863"/>
            <a:ext cx="68242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Paolo aveva già chiarito il ruolo della circoncisione. Ora, con l'espressione "perciò", Paolo indica le implicazioni dell'annullamento del "certificato" (le leggi cerimoniali): non era più obbligatorio per la salvezza osservare i riti e le feste, che Gesù adempì morendo sulla croce </a:t>
            </a:r>
            <a:r>
              <a:rPr lang="es-ES" sz="2000" b="1" dirty="0"/>
              <a:t>(Mt 27:51;</a:t>
            </a:r>
            <a:br>
              <a:rPr lang="es-ES" sz="2000" b="1" dirty="0"/>
            </a:br>
            <a:r>
              <a:rPr lang="es-ES" sz="2000" b="1" dirty="0"/>
              <a:t>Cl 2:16).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rgbClr val="FF0000"/>
                </a:solidFill>
              </a:rPr>
              <a:t>COMANDAMENTI DI UOMINI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“Questi precetti, basati su regole e insegnamenti umani, si riferiscono a cose che vanno a perire con l’uso” </a:t>
            </a: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(Colossesi 2:22)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3652"/>
            <a:ext cx="7222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 falsi maestri, a cui Paolo fa riferimento più volte nella sua lettera, erano ebrei che insegnavano la necessità di attenersi alla legge ebraica per ottenere la salvezza (Atti 15:1, 5). Queste leggi includevano anche molte regole ideate dai rabbini.</a:t>
            </a:r>
            <a:endParaRPr lang="es-ES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8"/>
          <a:stretch>
            <a:fillRect/>
          </a:stretch>
        </p:blipFill>
        <p:spPr>
          <a:xfrm>
            <a:off x="7374834" y="1709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1792464" y="4942750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Paolo chiarisce però che, per gli ebrei abituati a questi riti, essi hanno in sé un certo valore morale, sebbene non siano utili a trasformare il cuore </a:t>
            </a:r>
            <a:r>
              <a:rPr lang="es-ES" sz="2000" b="1" dirty="0"/>
              <a:t>(Cl 2:23).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615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1295" y="3224868"/>
            <a:ext cx="72224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Seguiamo il ragionamento di Paolo. Nel battesimo siamo morti agli "elementi del mondo" e viviamo per Cristo. Se continuiamo a preoccuparci, ad esempio, delle impurità cerimoniali, viviamo ancora nel mondo e ci preoccupiamo di cose che scompaiono con l’uso </a:t>
            </a:r>
            <a:r>
              <a:rPr lang="es-ES" sz="2000" b="1" dirty="0"/>
              <a:t>(Cl 2:20-22).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803753" y="5980421"/>
            <a:ext cx="8629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 sintesi, dobbiamo lasciarci guidare dagli insegnamenti contenuti nelle Scritture divinamente ispirate e non da filosofie o ragionamenti umani.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78376" y="1248319"/>
            <a:ext cx="1203524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500" b="1" dirty="0">
                <a:latin typeface="Comic Sans MS" pitchFamily="66" charset="0"/>
              </a:rPr>
              <a:t>“</a:t>
            </a:r>
            <a:r>
              <a:rPr lang="it-IT" sz="2500" b="1" dirty="0">
                <a:latin typeface="Comic Sans MS" pitchFamily="66" charset="0"/>
              </a:rPr>
              <a:t>Il cristiano è paragonato al cedro del Libano. Ho letto che quest'albero fa molto di più che affondare qualche radice nella terra morbida. Pianta le sue forti radici in profondità nel terreno, e ogni volta le estende sempre più lontano alla ricerca di un punto d'appoggio ancora più solido. E quando infuria la furiosa tempesta, rimane saldo, sostenuto dalle sue radici profonde. Anche il cristiano è profondamente radicato in Cristo. Ha fede nel suo Redentore. Sa in chi ha creduto. È pienamente convinto che Gesù è il Figlio di Dio e il Salvatore dei peccatori (...). Le radici della fede si estendono sempre più in profondità. I ​​veri cristiani, come il cedro del Libano, non crescono in un terreno soffice e superficiale, ma sono radicati in Dio, saldi nelle fessure delle rocce delle montagne.</a:t>
            </a:r>
            <a:r>
              <a:rPr lang="es-ES" sz="25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(E.G. White, La nostra </a:t>
            </a:r>
            <a:r>
              <a:rPr lang="es-ES" sz="1600" b="1" dirty="0" err="1"/>
              <a:t>elevata</a:t>
            </a:r>
            <a:r>
              <a:rPr lang="es-ES" sz="1600" b="1" dirty="0"/>
              <a:t> </a:t>
            </a:r>
            <a:r>
              <a:rPr lang="es-ES" sz="1600" b="1" dirty="0" err="1"/>
              <a:t>vocazione</a:t>
            </a:r>
            <a:r>
              <a:rPr lang="es-ES" sz="1600" b="1" dirty="0"/>
              <a:t>, 21 </a:t>
            </a:r>
            <a:r>
              <a:rPr lang="es-ES" sz="1600" b="1" dirty="0" err="1"/>
              <a:t>novembre</a:t>
            </a:r>
            <a:r>
              <a:rPr lang="es-ES" sz="1600" b="1" dirty="0"/>
              <a:t>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338767" y="3900493"/>
            <a:ext cx="4263147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sz="24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Nessuno dunque vi giudichi per cibi o bevande, o rispetto a feste, a noviluni o ai sabati; queste cose sono ombra di quelle che devono venire; ma il corpo è di Cristo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es-ES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Colossesi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2:16,17)</a:t>
            </a:r>
          </a:p>
        </p:txBody>
      </p:sp>
    </p:spTree>
    <p:extLst>
      <p:ext uri="{BB962C8B-B14F-4D97-AF65-F5344CB8AC3E}">
        <p14:creationId xmlns:p14="http://schemas.microsoft.com/office/powerpoint/2010/main" val="37953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4010025" y="3800475"/>
            <a:ext cx="8439883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0B8B10"/>
                </a:solidFill>
              </a:rPr>
              <a:t>I benefici della fede: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Consolazione, elogi e ordine </a:t>
            </a:r>
            <a:r>
              <a:rPr lang="es-ES" b="1" dirty="0"/>
              <a:t>(Colossesi 2:1-5)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Radicati in Cristo </a:t>
            </a:r>
            <a:r>
              <a:rPr lang="es-ES" b="1" dirty="0"/>
              <a:t>(Colossesi 2:6-8)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L’atto dei decreti inchiodati alla croce </a:t>
            </a:r>
            <a:r>
              <a:rPr lang="es-ES" b="1" dirty="0"/>
              <a:t>(Colossesi 2:9-15)</a:t>
            </a:r>
          </a:p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500797"/>
                </a:solidFill>
              </a:rPr>
              <a:t>I problemi che scuotono la fede: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Giorni di festa, luna nuova e sabati </a:t>
            </a:r>
            <a:r>
              <a:rPr lang="es-ES" b="1" dirty="0"/>
              <a:t>(Col. 2:16-19)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Comandamenti di uomini </a:t>
            </a:r>
            <a:r>
              <a:rPr lang="es-ES" b="1" dirty="0"/>
              <a:t>(Colossesi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362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fede in Gesù ci porta grandi benefici. Oltre al perdono dei nostri peccati, riceviamo conforto, saggezza e molto altro.</a:t>
            </a:r>
            <a:endParaRPr lang="es-ES" sz="2000" b="1" dirty="0"/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18" y="5217699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394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849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849" y="6154915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849" y="5761475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849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849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7" y="1959422"/>
            <a:ext cx="73629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Ci avverte anche di come dovremmo radicarci: non basandoci su filosofie e teorie umane, ma unicamente sulla Parola vivente di Dio.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1036093"/>
            <a:ext cx="7362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Paolo ci invita a radicarci in questa fede affinché possiamo essere alberi che portano buoni frutti per il Regno di Dio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900331" y="1026942"/>
            <a:ext cx="10970427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I BENEFICI DELLA FEDE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992086" y="96252"/>
            <a:ext cx="3282558" cy="1644610"/>
          </a:xfrm>
          <a:prstGeom prst="wedgeEllipseCallout">
            <a:avLst>
              <a:gd name="adj1" fmla="val -45835"/>
              <a:gd name="adj2" fmla="val 4417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Dov’è la sapienza? Dove abita l’intelligenza?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(Giobbe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688531" y="38500"/>
            <a:ext cx="3691248" cy="1800000"/>
          </a:xfrm>
          <a:prstGeom prst="wedgeEllipseCallout">
            <a:avLst>
              <a:gd name="adj1" fmla="val 62520"/>
              <a:gd name="adj2" fmla="val 6431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Cristo sono nascosti tutti i tesori della sapienza e della conoscenza</a:t>
            </a:r>
          </a:p>
          <a:p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(Colossesi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CONSOLAZIONE, ELOGI E ORDINE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Perché, quantunque sia assente da voi col corpo, pure sono con voi con lo spirito e mi rallegro vedendo il vostro ordine e la fermezza della vostra fede in Cristo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95674" y="1539584"/>
            <a:ext cx="83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Sebbene non conoscesse personalmente la chiesa di </a:t>
            </a:r>
            <a:r>
              <a:rPr lang="it-IT" b="1" dirty="0" err="1"/>
              <a:t>Colosse</a:t>
            </a:r>
            <a:r>
              <a:rPr lang="it-IT" b="1" dirty="0"/>
              <a:t>, Paolo sapeva che era minacciata da falsi insegnamenti </a:t>
            </a:r>
            <a:r>
              <a:rPr lang="es-ES" b="1" dirty="0"/>
              <a:t>(Colossesi 2:1, 4)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416859"/>
              </p:ext>
            </p:extLst>
          </p:nvPr>
        </p:nvGraphicFramePr>
        <p:xfrm>
          <a:off x="295675" y="2997717"/>
          <a:ext cx="8857950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57601" y="4284089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Prima di identificare le false dottrine, c'è una doppia lode per i Colossesi: hanno un buon ordine e sono saldi nella fede </a:t>
            </a:r>
            <a:r>
              <a:rPr lang="es-ES" b="1" dirty="0"/>
              <a:t>(Cl 2:5).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593479" y="3074659"/>
            <a:ext cx="2360596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r>
              <a:rPr lang="es-ES" sz="1800" dirty="0"/>
              <a:t>Così conosceranno il mistero di Dio, </a:t>
            </a:r>
            <a:r>
              <a:rPr lang="es-ES" sz="1800" dirty="0" err="1"/>
              <a:t>cioè</a:t>
            </a:r>
            <a:r>
              <a:rPr lang="es-ES" sz="1800" dirty="0"/>
              <a:t> Cristo.</a:t>
            </a:r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9201751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403035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742137" y="1585025"/>
            <a:ext cx="3205889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95674" y="2259923"/>
            <a:ext cx="8347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Per questo motivo, gli scrive con tre chiari propositi che li aiuteranno ad affrontare questo pericolo </a:t>
            </a:r>
            <a:r>
              <a:rPr lang="es-ES" b="1" dirty="0"/>
              <a:t>(</a:t>
            </a:r>
            <a:r>
              <a:rPr lang="es-ES" b="1" dirty="0" err="1"/>
              <a:t>Colossesi</a:t>
            </a:r>
            <a:r>
              <a:rPr lang="es-ES" b="1" dirty="0"/>
              <a:t> 2:2):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57601" y="5078437"/>
            <a:ext cx="85343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L'"ordine" a cui allude Paolo si riferisce all'ordine nel culto di adorazione e nelle varie attività della chiesa. Deve esserci direzione e ripartizione delle responsabilità; le attività devono essere svolte con il dovuto decoro; ecc. Ciò porterà a una migliore proclamazione del Vangelo e vi proteggerà da alcuni errori</a:t>
            </a:r>
            <a:r>
              <a:rPr lang="es-E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RADICATI IN CRISTO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Essendo radicati ed edificati in lui e confermati nella fede, come v'è stato insegnato, e abbondando in azioni di grazie</a:t>
            </a:r>
            <a:r>
              <a:rPr lang="es-E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494400"/>
            <a:ext cx="5934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Otteniamo la salvezza accettando Cristo, una persona, e non accettando delle dottrine (Cl 2:6). Tuttavia queste sono indispensabili; Paolo ci esorta a camminare in Cristo "come vi è stato insegnato" </a:t>
            </a:r>
            <a:r>
              <a:rPr lang="es-ES" b="1" dirty="0"/>
              <a:t>(Cl 2:7b).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34273"/>
              </p:ext>
            </p:extLst>
          </p:nvPr>
        </p:nvGraphicFramePr>
        <p:xfrm>
          <a:off x="380999" y="4742468"/>
          <a:ext cx="11430002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111251"/>
            <a:ext cx="5934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Camminando con Gesù siamo radicati (gettiamo radici) in Lui. Siamo, metaforicamente, "piantati dal Signore per mostrare la sua gloria" (</a:t>
            </a:r>
            <a:r>
              <a:rPr lang="it-IT" b="1" dirty="0" err="1"/>
              <a:t>Is</a:t>
            </a:r>
            <a:r>
              <a:rPr lang="it-IT" b="1" dirty="0"/>
              <a:t> 61:3). Siamo "alberi" che si aggrappano a Gesù e ai suoi insegnamenti</a:t>
            </a:r>
            <a:r>
              <a:rPr lang="es-ES" b="1" dirty="0"/>
              <a:t> (</a:t>
            </a:r>
            <a:r>
              <a:rPr lang="es-ES" b="1" dirty="0" err="1"/>
              <a:t>Sl</a:t>
            </a:r>
            <a:r>
              <a:rPr lang="es-ES" b="1" dirty="0"/>
              <a:t> 1:3).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L’ATTO DEI DECRETI INCHIODATO ALLA CROCE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37458"/>
            <a:ext cx="9264919" cy="646331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1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Egli ha annientato il documento fatto di ordinamenti, che era contro di noi e che ci era nemico, e l'ha tolto di mezzo inchiodandolo alla croce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Abramo ratificò la sua alleanza con Dio attraverso la circoncisione (Genesi 17:11). Noi ratifichiamo la nostra alleanza con Gesù attraverso il battesimo, che è “la circoncisione di Cristo” (Cl 2:11,12). Ciò implica che la circoncisione fisica non è più necessaria. Dopo aver chiarito questo punto, Paolo parla dell'opera di Gesù sulla croce. Cosa ha compiuto Gesù?</a:t>
            </a:r>
            <a:endParaRPr lang="es-ES" sz="2000" b="1" dirty="0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660477"/>
              </p:ext>
            </p:extLst>
          </p:nvPr>
        </p:nvGraphicFramePr>
        <p:xfrm>
          <a:off x="174758" y="2960876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20" y="4704548"/>
            <a:ext cx="6461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Efesini</a:t>
            </a:r>
            <a:r>
              <a:rPr lang="es-ES" sz="2000" b="1" dirty="0"/>
              <a:t> 2:14,15 c</a:t>
            </a:r>
            <a:r>
              <a:rPr lang="it-IT" sz="2000" b="1" dirty="0" err="1"/>
              <a:t>hiarisce</a:t>
            </a:r>
            <a:r>
              <a:rPr lang="it-IT" sz="2000" b="1" dirty="0"/>
              <a:t> che l'“atto” o “ordinanza” che era contro di noi era la legge cerimoniale, che costituiva un muro di separazione tra ebrei e gentili.</a:t>
            </a:r>
            <a:r>
              <a:rPr lang="es-ES" sz="2000" b="1" dirty="0"/>
              <a:t> 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3045774"/>
            <a:ext cx="2690361" cy="369159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677162"/>
            <a:ext cx="6655748" cy="1117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Per questo motivo non dobbiamo più preoccuparci di osservare le leggi rituali dell'Antico Testamento, che hanno trovato il loro compimento e il loro fine in Cristo.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spc="30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I PROBLEMI CHE SCUOTONO LA FEDE</a:t>
            </a:r>
            <a:endParaRPr lang="es-ES" sz="54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1329</Words>
  <Application>Microsoft Office PowerPoint</Application>
  <PresentationFormat>Panorámica</PresentationFormat>
  <Paragraphs>63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 Display</vt:lpstr>
      <vt:lpstr>Aptos</vt:lpstr>
      <vt:lpstr>Comic Sans MS</vt:lpstr>
      <vt:lpstr>Arial</vt:lpstr>
      <vt:lpstr>Verdana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Isabel Laveda</cp:lastModifiedBy>
  <cp:revision>94</cp:revision>
  <dcterms:created xsi:type="dcterms:W3CDTF">2026-01-27T09:08:36Z</dcterms:created>
  <dcterms:modified xsi:type="dcterms:W3CDTF">2026-02-09T17:32:52Z</dcterms:modified>
</cp:coreProperties>
</file>