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40" r:id="rId3"/>
    <p:sldId id="324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34" d="100"/>
          <a:sy n="34" d="100"/>
        </p:scale>
        <p:origin x="84" y="14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 affettuosa misericordia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 benignità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 umiltà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 mansuetudine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 pazienza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Sopportandoci gli uni gli altri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Perdonandoci gli uni gli altri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57513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BENEFICIO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RESPONSABILIT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À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s-ES" sz="1800" b="1" dirty="0"/>
            <a:t>Comportandoci così siamo una benedizione sia per noi stessi che per gli altri</a:t>
          </a:r>
          <a:endParaRPr lang="es-ES" sz="18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s-ES" sz="1800" b="1" dirty="0"/>
            <a:t>Che la nostra condotta glorifichi Dio, e che possa incoraggiare gli altri a credere e a seguire Gesù</a:t>
          </a:r>
          <a:endParaRPr lang="es-ES" sz="180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 custScaleY="6789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Lasciando che la pace di Dio ci guidi</a:t>
          </a:r>
          <a:endParaRPr lang="es-ES" sz="18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Rimanendo uniti come un solo corpo</a:t>
          </a:r>
          <a:endParaRPr lang="es-ES" sz="1800" dirty="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Essere grati</a:t>
          </a:r>
          <a:endParaRPr lang="es-ES" sz="1800" dirty="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Studiando tanto la Bibbia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Insegnandoci a vicenda ciò che abbiamo imparato</a:t>
          </a:r>
          <a:endParaRPr lang="es-ES" sz="1800" dirty="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Cantando salmi, inni e cantici spirituali</a:t>
          </a:r>
          <a:endParaRPr lang="es-ES" sz="18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Facendo tutto nel nome di Gesù</a:t>
          </a:r>
          <a:endParaRPr lang="es-ES" sz="18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 affettuosa misericordia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 benignità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 umiltà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 mansuetudine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 pazienza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522861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8890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470154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Sopportandoci gli uni gli altri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4507" y="1303730"/>
        <a:ext cx="2470154" cy="940933"/>
      </dsp:txXfrm>
    </dsp:sp>
    <dsp:sp modelId="{08CFD050-3A65-4B61-A5F0-B1FFDECDC1B4}">
      <dsp:nvSpPr>
        <dsp:cNvPr id="0" name=""/>
        <dsp:cNvSpPr/>
      </dsp:nvSpPr>
      <dsp:spPr>
        <a:xfrm>
          <a:off x="6885353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Perdonandoci gli uni gli altri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5353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55164" y="-2623675"/>
          <a:ext cx="57548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Comportandoci così siamo una benedizione sia per noi stessi che per gli altri</a:t>
          </a:r>
          <a:endParaRPr lang="es-ES" sz="1800" kern="1200" dirty="0"/>
        </a:p>
      </dsp:txBody>
      <dsp:txXfrm rot="-5400000">
        <a:off x="2230698" y="28884"/>
        <a:ext cx="5796324" cy="519297"/>
      </dsp:txXfrm>
    </dsp:sp>
    <dsp:sp modelId="{FFA5AA21-7D47-4DB5-88A0-E539AF65B3AE}">
      <dsp:nvSpPr>
        <dsp:cNvPr id="0" name=""/>
        <dsp:cNvSpPr/>
      </dsp:nvSpPr>
      <dsp:spPr>
        <a:xfrm>
          <a:off x="272" y="47223"/>
          <a:ext cx="2230424" cy="4826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BENEFICIO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32" y="70783"/>
        <a:ext cx="2183304" cy="435499"/>
      </dsp:txXfrm>
    </dsp:sp>
    <dsp:sp modelId="{29EECA27-2D68-4D78-B8EA-E1DE71798A82}">
      <dsp:nvSpPr>
        <dsp:cNvPr id="0" name=""/>
        <dsp:cNvSpPr/>
      </dsp:nvSpPr>
      <dsp:spPr>
        <a:xfrm rot="5400000">
          <a:off x="4855164" y="-1944976"/>
          <a:ext cx="57548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Che la nostra condotta glorifichi Dio, e che possa incoraggiare gli altri a credere e a seguire Gesù</a:t>
          </a:r>
          <a:endParaRPr lang="es-ES" sz="1800" kern="1200" dirty="0"/>
        </a:p>
      </dsp:txBody>
      <dsp:txXfrm rot="-5400000">
        <a:off x="2230698" y="707583"/>
        <a:ext cx="5796324" cy="519297"/>
      </dsp:txXfrm>
    </dsp:sp>
    <dsp:sp modelId="{E5B546D2-5835-4FBC-9882-FCDBC0427E74}">
      <dsp:nvSpPr>
        <dsp:cNvPr id="0" name=""/>
        <dsp:cNvSpPr/>
      </dsp:nvSpPr>
      <dsp:spPr>
        <a:xfrm>
          <a:off x="272" y="611816"/>
          <a:ext cx="2230424" cy="710831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RESPONSABILIT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À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972" y="646516"/>
        <a:ext cx="2161024" cy="6414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Lasciando che la pace di Dio ci guidi</a:t>
          </a:r>
          <a:endParaRPr lang="es-ES" sz="18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Rimanendo uniti come un solo corpo</a:t>
          </a:r>
          <a:endParaRPr lang="es-ES" sz="1800" kern="1200" dirty="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Essere grati</a:t>
          </a:r>
          <a:endParaRPr lang="es-ES" sz="1800" kern="1200" dirty="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Studiando tanto la Bibbia</a:t>
          </a:r>
          <a:endParaRPr lang="es-ES" sz="18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Insegnandoci a vicenda ciò che abbiamo imparato</a:t>
          </a:r>
          <a:endParaRPr lang="es-ES" sz="1800" kern="1200" dirty="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Cantando salmi, inni e cantici spirituali</a:t>
          </a:r>
          <a:endParaRPr lang="es-ES" sz="18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Facendo tutto nel nome di Gesù</a:t>
          </a:r>
          <a:endParaRPr lang="es-ES" sz="18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3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5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4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1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11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1099457" y="5787891"/>
            <a:ext cx="10254343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VIVERE CON CRISTO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0747" y="1155977"/>
            <a:ext cx="7075714" cy="4634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14 MARZO 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-502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s-ES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L’ALIMENTO CELESTE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779004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parola di Cristo abiti in voi copiosamente, in ogni sapienza, istruendovi ed esortandovi gli uni gli altri con salmi, inni e cantici spirituali, cantando con grazia nei vostri cuori al Signore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(Colossesi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33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Colossesi 3:15-17 ci muostra come alimentare la nostra natura celeste e scopriamo che non possiamo alimentarla separatamente, ma abbiamo bisogno della comunione della chiesa: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239173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39857" y="4679874"/>
            <a:ext cx="49819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"Il canto è un'arma che possiamo sempre brandire contro lo scoraggiamento. Aprendo così il nostro cuore ai raggi di luce della presenza del Salvatore, troveremo salute e riceveremo la sua benedizione"</a:t>
            </a:r>
            <a:r>
              <a:rPr lang="es-ES" b="1" dirty="0"/>
              <a:t> (E.G. White, </a:t>
            </a:r>
            <a:r>
              <a:rPr lang="es-ES" b="1" i="1" dirty="0" err="1"/>
              <a:t>Sulle</a:t>
            </a:r>
            <a:r>
              <a:rPr lang="es-ES" b="1" i="1" dirty="0"/>
              <a:t> orme del gran medico</a:t>
            </a:r>
            <a:r>
              <a:rPr lang="es-ES" b="1" dirty="0"/>
              <a:t>, libera </a:t>
            </a:r>
            <a:r>
              <a:rPr lang="es-ES" b="1" dirty="0" err="1"/>
              <a:t>traduzione</a:t>
            </a:r>
            <a:r>
              <a:rPr lang="es-ES" b="1" dirty="0"/>
              <a:t>).</a:t>
            </a:r>
            <a:endParaRPr lang="es-ES" sz="1200" b="1" dirty="0"/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1926774" y="859336"/>
            <a:ext cx="9515790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600" b="1" dirty="0">
                <a:latin typeface="Comic Sans MS" pitchFamily="66" charset="0"/>
              </a:rPr>
              <a:t>“</a:t>
            </a:r>
            <a:r>
              <a:rPr lang="it-IT" sz="2600" b="1" dirty="0">
                <a:latin typeface="Comic Sans MS" pitchFamily="66" charset="0"/>
              </a:rPr>
              <a:t>Coltivate sentimenti di bontà, tenerezza e comprensione, e non chiamateli debolezza, perché sono gli attributi del carattere di Cristo. Curate la vostra influenza. Che sia di un carattere così puro e fragrante da non vergognarvi mai che si riproduca negli altri</a:t>
            </a:r>
            <a:r>
              <a:rPr lang="es-ES" sz="2600" b="1" dirty="0">
                <a:latin typeface="Comic Sans MS" pitchFamily="66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it-IT" sz="2600" b="1" dirty="0">
                <a:latin typeface="Comic Sans MS" pitchFamily="66" charset="0"/>
              </a:rPr>
              <a:t>Come le gocce d'acqua formano un fiume, così le piccole cose compongono la vita. La vita è un fiume, pacifico, tranquillo e piacevole, o è un fiume turbolento, che getta sempre fango e sporcizia. In questa vita potete sottomettervi alla disciplina dello Spirito Santo. Mediante la santificazione dello Spirito crescerete sempre più alla somiglianza di Cristo</a:t>
            </a:r>
            <a:r>
              <a:rPr lang="es-ES" sz="2600" b="1" dirty="0">
                <a:latin typeface="Comic Sans MS" pitchFamily="66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6710468" y="5914295"/>
            <a:ext cx="4290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(E.G. White, “Al fine di </a:t>
            </a:r>
            <a:r>
              <a:rPr lang="es-ES" sz="1600" b="1" dirty="0" err="1"/>
              <a:t>conoscerlo</a:t>
            </a:r>
            <a:r>
              <a:rPr lang="es-ES" sz="1600" b="1" dirty="0"/>
              <a:t>”, 22 </a:t>
            </a:r>
            <a:r>
              <a:rPr lang="es-ES" sz="1600" b="1" dirty="0" err="1"/>
              <a:t>luglio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374074" y="0"/>
            <a:ext cx="6341052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it-IT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E sopra tutte queste cose, rivestitevi dell'amore, che è il vincolo della perfezione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Colossesi 3:14</a:t>
            </a:r>
          </a:p>
        </p:txBody>
      </p:sp>
    </p:spTree>
    <p:extLst>
      <p:ext uri="{BB962C8B-B14F-4D97-AF65-F5344CB8AC3E}">
        <p14:creationId xmlns:p14="http://schemas.microsoft.com/office/powerpoint/2010/main" val="310783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6394316" y="3848100"/>
            <a:ext cx="562623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s-ES" b="1" dirty="0">
                <a:solidFill>
                  <a:srgbClr val="006DAC"/>
                </a:solidFill>
              </a:rPr>
              <a:t>Mentalità terrena o celeste?</a:t>
            </a:r>
          </a:p>
          <a:p>
            <a:pPr lvl="1">
              <a:spcBef>
                <a:spcPts val="600"/>
              </a:spcBef>
            </a:pPr>
            <a:r>
              <a:rPr lang="es-ES" b="1" dirty="0"/>
              <a:t>Il nostro obiettivo </a:t>
            </a:r>
            <a:r>
              <a:rPr lang="es-ES" sz="1600" b="1" dirty="0"/>
              <a:t>(Cl 3:1-4)</a:t>
            </a:r>
          </a:p>
          <a:p>
            <a:pPr lvl="1">
              <a:spcBef>
                <a:spcPts val="600"/>
              </a:spcBef>
            </a:pPr>
            <a:r>
              <a:rPr lang="es-ES" b="1" dirty="0"/>
              <a:t>Morire alle cose terrene </a:t>
            </a:r>
            <a:r>
              <a:rPr lang="es-ES" sz="1600" b="1" dirty="0"/>
              <a:t>(Cl 3:5,6)</a:t>
            </a:r>
          </a:p>
          <a:p>
            <a:pPr lvl="1">
              <a:spcBef>
                <a:spcPts val="600"/>
              </a:spcBef>
            </a:pPr>
            <a:r>
              <a:rPr lang="es-ES" b="1" dirty="0"/>
              <a:t>Rivestirsi di cose celesti </a:t>
            </a:r>
            <a:r>
              <a:rPr lang="es-ES" sz="1400" b="1" dirty="0"/>
              <a:t>(Cl 3:7-11)</a:t>
            </a:r>
          </a:p>
          <a:p>
            <a:pPr>
              <a:spcBef>
                <a:spcPts val="1800"/>
              </a:spcBef>
            </a:pPr>
            <a:r>
              <a:rPr lang="es-ES" b="1" dirty="0">
                <a:solidFill>
                  <a:srgbClr val="A90095"/>
                </a:solidFill>
              </a:rPr>
              <a:t>Caratteristiche della nuova vita in Cristo:</a:t>
            </a:r>
          </a:p>
          <a:p>
            <a:pPr lvl="1">
              <a:spcBef>
                <a:spcPts val="600"/>
              </a:spcBef>
            </a:pPr>
            <a:r>
              <a:rPr lang="es-ES" b="1" dirty="0"/>
              <a:t>Il vincolo perfetto </a:t>
            </a:r>
            <a:r>
              <a:rPr lang="es-ES" sz="1600" b="1" dirty="0"/>
              <a:t>(Colossesi 3:12-14)</a:t>
            </a:r>
          </a:p>
          <a:p>
            <a:pPr lvl="1">
              <a:spcBef>
                <a:spcPts val="600"/>
              </a:spcBef>
            </a:pPr>
            <a:r>
              <a:rPr lang="es-ES" b="1" dirty="0"/>
              <a:t>L’alimento celeste </a:t>
            </a:r>
            <a:r>
              <a:rPr lang="es-ES" sz="1600" b="1" dirty="0"/>
              <a:t>(Colossesi 3:15-17)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9" y="105013"/>
            <a:ext cx="7362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Essendo sepolti nelle acque del battesimo moriamo alla nostra vecchia vita di peccato. Uscendo dalle acque risorgiamo come nuove creature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9" y="3652108"/>
            <a:ext cx="4403572" cy="2979216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6467334" y="4895593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6467334" y="570210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6467334" y="607728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6467334" y="4521726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6467334" y="4146543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36639" y="5482369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36639" y="3861497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301961" y="2428726"/>
            <a:ext cx="73466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qualche motivo, il nostro vecchio modo di essere si sta sforzando di risorgere. Perciò, l'apostolo Paolo ci esorta a mettere il nostro sguardo sul celeste e a voltare le spalle al terreno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301961" y="1147025"/>
            <a:ext cx="73399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Abbandoniamo il nostro vecchio modo di vivere e di pensare. A partire da ora, viviamo in modo diverso, e pensiamo in modo diverso. Smettiamo di avere una mentalità terrena e acquisiamo una mentalità celeste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0" name="Picture 2" descr="C:\DATOS PC CLAUDIO\IGLESIA\Escuela Sabatica - ppt lecciones\2026\1 TRIMESTRE\leccion 11\Immagine5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840435" y="65315"/>
            <a:ext cx="4286250" cy="3297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2146851" y="907368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MENTALITÀ TERRENA O CELESTE?</a:t>
            </a: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IL NOSTRO OBIETTIVO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376362" y="653147"/>
            <a:ext cx="9439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Abbiate in mente le cose di lassù, non quelle che sono sulla terra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(Colossesi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285875"/>
            <a:ext cx="8991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Partendo dal ragionamento che siamo risorti con Cristo nel battesimo (Cl 2:12), Paolo ci esorta a seguire Gesù fino al luogo in cui è andato dopo la sua risurrezione: il trono di Dio </a:t>
            </a:r>
            <a:r>
              <a:rPr lang="es-ES" b="1" dirty="0"/>
              <a:t>(Cl 3:1).</a:t>
            </a:r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8022251" y="3429000"/>
            <a:ext cx="400131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517900" y="3646943"/>
            <a:ext cx="44103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Noi siamo "morti", e la nostra vita "è nascosta con Cristo in Dio" (Cl 3:3). La vita di cui si parla qui è quella che riceviamo quando accettiamo Cristo</a:t>
            </a:r>
            <a:r>
              <a:rPr lang="es-ES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400" y="2466409"/>
            <a:ext cx="8991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Naturalmente, da un punto di vista fisico questo avverrà quando sarà Gesù che ci porterà nel regno di Dio, al suo ritorno (Cl 3:4). Nel frattempo, dobbiamo mettere il nostro punto di vista -il nostro obiettivo- sulle cose celesti </a:t>
            </a:r>
            <a:r>
              <a:rPr lang="es-ES" b="1" dirty="0"/>
              <a:t>(Cl 3:2).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17900" y="5104477"/>
            <a:ext cx="44103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Ma questa vita, per mantenersi viva, ha bisogno di essere nutrita quotidianamente (2 Co 4:16). Ogni giorno dobbiamo cercare "le cose di sopra", "porre gli occhi su Gesù" </a:t>
            </a:r>
            <a:r>
              <a:rPr lang="es-ES" b="1" dirty="0"/>
              <a:t>(Eb 12:2).</a:t>
            </a:r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spc="300" dirty="0">
                <a:ln/>
                <a:solidFill>
                  <a:schemeClr val="accent3"/>
                </a:solidFill>
              </a:rPr>
              <a:t>MORIRE ALLA VITA TERRENA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514452"/>
            <a:ext cx="11775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Fate dunque morire le vostre membra che sono sulla terra: fornicazione, impurità, passioni, desideri cattivi e avidità, che è idolatria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(Colossesi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267231"/>
            <a:ext cx="1178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Poiché siamo risorti con Cristo e viviamo pensando alle cose celesti, dobbiamo far morire ciò che ci impedisce di raggiungere il nostro obiettivo: le cose terrene</a:t>
            </a:r>
            <a:r>
              <a:rPr lang="es-ES" b="1" dirty="0"/>
              <a:t>.</a:t>
            </a:r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208004" y="2980528"/>
            <a:ext cx="50935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natura umana non è cambiata molto dai tempi di Paolo, poiché siamo ancora circondati dalle stesse passioni che violano sia la comprensione che lo spirito dei Dieci Comandamenti.</a:t>
            </a:r>
            <a:endParaRPr lang="es-ES" b="1" dirty="0"/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194552" y="2067530"/>
            <a:ext cx="118028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Perché nessuno si sbagli, Paolo ci indica le colonne fondamentali del pensiero terreno (che poi svilupperà in punti più concreti): "immoralità sessuale, impurità, basse passioni, cattivi desideri e avidità, la quale è idolatria" </a:t>
            </a:r>
            <a:r>
              <a:rPr lang="es-ES" b="1" dirty="0"/>
              <a:t>(Cl 3:5).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208004" y="4608810"/>
            <a:ext cx="50741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E perché dobbiamo "far morire" - abbandonare, eliminare - queste cose dai nostri pensieri e dalle nostre azioni? ​Perché portano "l'ira di Dio" e sono quindi incompatibili con la nostra natura celeste (Cl ​3:6). Lascia che ciò che è </a:t>
            </a:r>
            <a:r>
              <a:rPr lang="it-IT" b="1" dirty="0" err="1"/>
              <a:t>terrenoin</a:t>
            </a:r>
            <a:r>
              <a:rPr lang="it-IT" b="1" dirty="0"/>
              <a:t> te perisca, prima che ciò che è terreno uccida te!</a:t>
            </a:r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6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RIVESTIRSI DI COSE CELESTI </a:t>
            </a:r>
            <a:endParaRPr lang="es-ES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vi siete rivestiti dell'uomo nuovo, che si va rinnovando nella conoscenza ad immagine di colui che l'ha creato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(Colossesi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417438"/>
            <a:ext cx="8069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Nello stile più vivido e proverbiale, Paolo aggiunge alle cinque colonne del pensiero terreno cinque atti terreni da evitare: "ira, collera, malizia, calunnia e linguaggio osceno" (Cl 3:8), e termina con un sesto atto - il peggiore di tutti -: "Non mentite gli uni agli altri</a:t>
            </a:r>
            <a:r>
              <a:rPr lang="es-ES" b="1" dirty="0"/>
              <a:t>” (Cl 3:9).</a:t>
            </a:r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1267" y="1417454"/>
            <a:ext cx="3931674" cy="52459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5" y="4125725"/>
            <a:ext cx="5887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Spogliati di quei vestiti, abbiamo bisogno di vestirci con "abiti da festa". Rivestiti di questi nuovi abiti, siamo continuamente rinnovati, crescendo in santità giorno dopo giorno </a:t>
            </a:r>
            <a:r>
              <a:rPr lang="es-ES" b="1" dirty="0"/>
              <a:t>(Cl 3:10).</a:t>
            </a:r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125726"/>
            <a:ext cx="1852146" cy="2537722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22554" y="2925396"/>
            <a:ext cx="8069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Paolo dà per scontato che ci siamo già "spogliati del vecchio uomo con le sue azioni" (Cl 3:9). Ci siamo tolti i "vestimenti vili" quando abbiamo permesso a Gesù di togliere i nostri peccati </a:t>
            </a:r>
            <a:r>
              <a:rPr lang="es-ES" b="1" dirty="0"/>
              <a:t>(</a:t>
            </a:r>
            <a:r>
              <a:rPr lang="es-ES" b="1" dirty="0" err="1"/>
              <a:t>Za</a:t>
            </a:r>
            <a:r>
              <a:rPr lang="es-ES" b="1" dirty="0"/>
              <a:t> 3:4).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22554" y="5555367"/>
            <a:ext cx="5887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Mentre veniamo rinnovati dall'opera dello Spirito Santo e dallo studio della Parola, le barriere che ci separano cadono </a:t>
            </a:r>
            <a:r>
              <a:rPr lang="es-ES" b="1" dirty="0"/>
              <a:t>(Cl 3:11).</a:t>
            </a:r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46851" y="907368"/>
            <a:ext cx="989937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CARATTERISTICHE DELLA NUOVA VITA IN CRISTO</a:t>
            </a: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-95250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IL VINCOLO PERFETTO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0" y="615472"/>
            <a:ext cx="1029652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E sopra tutte queste cose, rivestitevi dell'amore, che è il vincolo della perfezione</a:t>
            </a:r>
            <a:r>
              <a:rPr lang="es-E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(Colossesi 3:14)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243959" y="1217095"/>
            <a:ext cx="1011285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Noi siamo "scelti da Dio, santi e amati" (Cl 3:12). Pietro ci dice che questo ci porta grandi benefici e una grande responsabilità </a:t>
            </a:r>
            <a:r>
              <a:rPr lang="es-ES" b="1" dirty="0"/>
              <a:t>(1 P 2:9). </a:t>
            </a:r>
          </a:p>
          <a:p>
            <a:pPr>
              <a:spcBef>
                <a:spcPts val="600"/>
              </a:spcBef>
            </a:pPr>
            <a:r>
              <a:rPr lang="it-IT" b="1" dirty="0"/>
              <a:t>Ma come si comporta un eletto di Dio? </a:t>
            </a:r>
            <a:r>
              <a:rPr lang="es-ES" b="1" dirty="0"/>
              <a:t>(Cl 3:12,13).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608364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4072395" y="4724641"/>
            <a:ext cx="79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b="1" dirty="0"/>
              <a:t>E tutto questo nel contesto di un vincolo perfetto: l'amore (Cl 3:14). E questi sono i nostri benefici e le nostre responsabilità</a:t>
            </a:r>
            <a:r>
              <a:rPr lang="es-ES" b="1" dirty="0"/>
              <a:t>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756046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1223</Words>
  <Application>Microsoft Office PowerPoint</Application>
  <PresentationFormat>Panorámica</PresentationFormat>
  <Paragraphs>73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Times New Roman</vt:lpstr>
      <vt:lpstr>Aptos Display</vt:lpstr>
      <vt:lpstr>Aptos</vt:lpstr>
      <vt:lpstr>Comic Sans MS</vt:lpstr>
      <vt:lpstr>Arial</vt:lpstr>
      <vt:lpstr>Verdana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Isabel Laveda</cp:lastModifiedBy>
  <cp:revision>111</cp:revision>
  <dcterms:created xsi:type="dcterms:W3CDTF">2026-02-01T14:37:42Z</dcterms:created>
  <dcterms:modified xsi:type="dcterms:W3CDTF">2026-02-09T17:37:54Z</dcterms:modified>
</cp:coreProperties>
</file>