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0" r:id="rId2"/>
    <p:sldId id="273" r:id="rId3"/>
    <p:sldId id="278" r:id="rId4"/>
    <p:sldId id="259" r:id="rId5"/>
    <p:sldId id="260" r:id="rId6"/>
    <p:sldId id="276" r:id="rId7"/>
    <p:sldId id="262" r:id="rId8"/>
    <p:sldId id="277" r:id="rId9"/>
    <p:sldId id="274" r:id="rId10"/>
    <p:sldId id="279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4.jpeg"/><Relationship Id="rId4" Type="http://schemas.microsoft.com/office/2007/relationships/hdphoto" Target="../media/hdphoto10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4.jpeg"/><Relationship Id="rId4" Type="http://schemas.microsoft.com/office/2007/relationships/hdphoto" Target="../media/hdphoto10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Comprare oro raffinato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it-IT" sz="1800" b="1" dirty="0">
              <a:effectLst/>
            </a:rPr>
            <a:t>Non accontentiamoci di una mezza verità, o di uno studio superficiale della Bibbia. Dobbiamo scartare le dottrine umane, e approfondire il nostro studio della Bibbia, per rimuovere ogni imperfezione (scoria) nella nostra conoscenza di essa</a:t>
          </a:r>
          <a:r>
            <a:rPr lang="es-ES" sz="1800" b="1" dirty="0">
              <a:effectLst/>
            </a:rPr>
            <a:t>.</a:t>
          </a:r>
          <a:endParaRPr lang="es-ES" sz="180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Comprare vestiti bianchi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it-IT" sz="1800" b="1" dirty="0">
              <a:effectLst/>
            </a:rPr>
            <a:t>Accettare la giustizia di Gesù come unico modo per raggiungere la salvezza. Volerci presentare davanti a Dio con le nostre opere di giustizia significa mostrarci nudi davanti a Lui</a:t>
          </a:r>
          <a:r>
            <a:rPr lang="es-ES" sz="1800" b="1" dirty="0">
              <a:effectLst/>
            </a:rPr>
            <a:t>.</a:t>
          </a:r>
          <a:endParaRPr lang="es-ES" sz="180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Comprare il collirio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it-IT" sz="1800" b="1" dirty="0">
              <a:effectLst/>
            </a:rPr>
            <a:t>Ricevere lo Spirito Santo. Solo Lui può darci discernimento spirituale e convincerci della nostra situazione reale.       (Giovanni </a:t>
          </a:r>
          <a:r>
            <a:rPr lang="es-ES" sz="1800" b="1" dirty="0">
              <a:effectLst/>
            </a:rPr>
            <a:t>16:8)</a:t>
          </a:r>
          <a:endParaRPr lang="es-ES" sz="180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39675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42932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36901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Decise di </a:t>
          </a:r>
          <a:r>
            <a:rPr lang="es-ES" sz="1800" b="1" dirty="0" err="1"/>
            <a:t>crearci</a:t>
          </a:r>
          <a:br>
            <a:rPr lang="es-ES" sz="1800" b="1" dirty="0"/>
          </a:br>
          <a:r>
            <a:rPr lang="es-ES" sz="1800" b="1" dirty="0"/>
            <a:t>(Ge 2:7)</a:t>
          </a:r>
          <a:endParaRPr lang="es-ES" sz="180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Ci cerca quando abbiamo peccato (Ge 3:8,9)</a:t>
          </a:r>
          <a:endParaRPr lang="es-ES" sz="180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Ha dato se </a:t>
          </a:r>
          <a:r>
            <a:rPr lang="es-ES" sz="1800" b="1" dirty="0" err="1"/>
            <a:t>stesso</a:t>
          </a:r>
          <a:r>
            <a:rPr lang="es-ES" sz="1800" b="1" dirty="0"/>
            <a:t> per salvarci (</a:t>
          </a:r>
          <a:r>
            <a:rPr lang="es-ES" sz="1800" b="1" dirty="0" err="1"/>
            <a:t>Gv</a:t>
          </a:r>
          <a:r>
            <a:rPr lang="es-ES" sz="1800" b="1" dirty="0"/>
            <a:t> 3:16)</a:t>
          </a:r>
          <a:endParaRPr lang="es-ES" sz="180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Vuole darci un premio: gioire di un’eternità insieme a Lui (</a:t>
          </a:r>
          <a:r>
            <a:rPr lang="es-ES" sz="1800" b="1" dirty="0" err="1"/>
            <a:t>Ap</a:t>
          </a:r>
          <a:r>
            <a:rPr lang="es-ES" sz="1800" b="1" dirty="0"/>
            <a:t> 3:21)</a:t>
          </a:r>
          <a:endParaRPr lang="es-ES" sz="180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il nostro Consolatore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14:16,17)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rivela Gesù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convince di peccato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guida in ogni verità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#1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#1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#1"/>
    <dgm:cxn modelId="{996A99D9-7AAC-4E7A-A2AD-226CD562E02E}" type="presOf" srcId="{73314C7D-34D2-42EF-87F1-EE1453A9F2BF}" destId="{1C76B845-8E1D-43F4-AC2A-A5851DFAC1F8}" srcOrd="0" destOrd="0" presId="urn:microsoft.com/office/officeart/2005/8/layout/vList3#1"/>
    <dgm:cxn modelId="{BB115CEC-D154-402B-96FB-4C3DAB2C122E}" type="presOf" srcId="{36C0C966-28A0-4329-BF9E-CAD6E06B5CDB}" destId="{4423F01F-5BB6-4DE8-941B-A6ABD5E0C6CC}" srcOrd="0" destOrd="0" presId="urn:microsoft.com/office/officeart/2005/8/layout/vList3#1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#1"/>
    <dgm:cxn modelId="{E276F37D-9619-42BC-8322-67902B73081F}" type="presParOf" srcId="{FD1738AB-E811-494A-B0FE-A04B4E5763F4}" destId="{BD7F966C-344C-4880-A71C-848E52194C0E}" srcOrd="0" destOrd="0" presId="urn:microsoft.com/office/officeart/2005/8/layout/vList3#1"/>
    <dgm:cxn modelId="{F8B89B63-5FFD-4BA7-95DF-F66E6EAD2C82}" type="presParOf" srcId="{FD1738AB-E811-494A-B0FE-A04B4E5763F4}" destId="{E1EEA759-5146-4348-80E7-524FC380A559}" srcOrd="1" destOrd="0" presId="urn:microsoft.com/office/officeart/2005/8/layout/vList3#1"/>
    <dgm:cxn modelId="{90E785F9-A919-409A-9D93-578DA8246EE3}" type="presParOf" srcId="{1C76B845-8E1D-43F4-AC2A-A5851DFAC1F8}" destId="{2D635DA3-D7C3-42C8-9D18-A29643C7B119}" srcOrd="1" destOrd="0" presId="urn:microsoft.com/office/officeart/2005/8/layout/vList3#1"/>
    <dgm:cxn modelId="{65B65F48-DC90-4037-A410-F47774D15362}" type="presParOf" srcId="{1C76B845-8E1D-43F4-AC2A-A5851DFAC1F8}" destId="{C0FDF3AB-8660-43BA-95FA-749C25EBCC47}" srcOrd="2" destOrd="0" presId="urn:microsoft.com/office/officeart/2005/8/layout/vList3#1"/>
    <dgm:cxn modelId="{B935DAB1-19E8-4997-B232-80AE05B7D48E}" type="presParOf" srcId="{C0FDF3AB-8660-43BA-95FA-749C25EBCC47}" destId="{07903487-9C75-4F36-BAAD-3999608CFCC1}" srcOrd="0" destOrd="0" presId="urn:microsoft.com/office/officeart/2005/8/layout/vList3#1"/>
    <dgm:cxn modelId="{D8683F97-6447-4FAD-BF0C-F1A745CB3186}" type="presParOf" srcId="{C0FDF3AB-8660-43BA-95FA-749C25EBCC47}" destId="{B6F811C8-8640-406C-A6AA-8E6DEC70BB3C}" srcOrd="1" destOrd="0" presId="urn:microsoft.com/office/officeart/2005/8/layout/vList3#1"/>
    <dgm:cxn modelId="{3C405982-D61E-413F-9160-4C4B919CF410}" type="presParOf" srcId="{1C76B845-8E1D-43F4-AC2A-A5851DFAC1F8}" destId="{0CB5A3AB-4852-4AA2-A615-455E228D7036}" srcOrd="3" destOrd="0" presId="urn:microsoft.com/office/officeart/2005/8/layout/vList3#1"/>
    <dgm:cxn modelId="{224AE7CF-80FB-4140-A863-1396908DFF88}" type="presParOf" srcId="{1C76B845-8E1D-43F4-AC2A-A5851DFAC1F8}" destId="{52BD65F2-B2C4-498F-8F74-57368FA0F118}" srcOrd="4" destOrd="0" presId="urn:microsoft.com/office/officeart/2005/8/layout/vList3#1"/>
    <dgm:cxn modelId="{FAF1B0D5-C06F-4A18-A346-E09FBB2740B9}" type="presParOf" srcId="{52BD65F2-B2C4-498F-8F74-57368FA0F118}" destId="{E82A5EE8-5D4A-48AE-B257-2340C0E1B182}" srcOrd="0" destOrd="0" presId="urn:microsoft.com/office/officeart/2005/8/layout/vList3#1"/>
    <dgm:cxn modelId="{E106547D-E568-4192-9211-FE0F4BDD5272}" type="presParOf" srcId="{52BD65F2-B2C4-498F-8F74-57368FA0F118}" destId="{93173098-8883-40F7-B292-42DF22E34511}" srcOrd="1" destOrd="0" presId="urn:microsoft.com/office/officeart/2005/8/layout/vList3#1"/>
    <dgm:cxn modelId="{B0378392-58C8-41CC-A2A4-DA3785762161}" type="presParOf" srcId="{1C76B845-8E1D-43F4-AC2A-A5851DFAC1F8}" destId="{B23B91E0-2052-40C6-A316-BEEB2F3A95B4}" srcOrd="5" destOrd="0" presId="urn:microsoft.com/office/officeart/2005/8/layout/vList3#1"/>
    <dgm:cxn modelId="{353D999B-302B-49F4-8499-9CB6E36C6DE6}" type="presParOf" srcId="{1C76B845-8E1D-43F4-AC2A-A5851DFAC1F8}" destId="{8427C215-FFB5-477A-A444-8A15E9A29F09}" srcOrd="6" destOrd="0" presId="urn:microsoft.com/office/officeart/2005/8/layout/vList3#1"/>
    <dgm:cxn modelId="{6FA44E6E-5F23-48ED-ABDB-432AB911E75D}" type="presParOf" srcId="{8427C215-FFB5-477A-A444-8A15E9A29F09}" destId="{656187B0-B962-462C-A5AD-3ABA3D521DB8}" srcOrd="0" destOrd="0" presId="urn:microsoft.com/office/officeart/2005/8/layout/vList3#1"/>
    <dgm:cxn modelId="{971C28E9-B6AF-44C5-8625-FE4894345C39}" type="presParOf" srcId="{8427C215-FFB5-477A-A444-8A15E9A29F09}" destId="{4423F01F-5BB6-4DE8-941B-A6ABD5E0C6C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/>
            </a:rPr>
            <a:t>Non accontentiamoci di una mezza verità, o di uno studio superficiale della Bibbia. Dobbiamo scartare le dottrine umane, e approfondire il nostro studio della Bibbia, per rimuovere ogni imperfezione (scoria) nella nostra conoscenza di essa</a:t>
          </a:r>
          <a:r>
            <a:rPr lang="es-ES" sz="1800" b="1" kern="1200" dirty="0">
              <a:effectLst/>
            </a:rPr>
            <a:t>.</a:t>
          </a:r>
          <a:endParaRPr lang="es-ES" sz="1800" kern="120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Comprare oro raffinato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/>
            </a:rPr>
            <a:t>Accettare la giustizia di Gesù come unico modo per raggiungere la salvezza. Volerci presentare davanti a Dio con le nostre opere di giustizia significa mostrarci nudi davanti a Lui</a:t>
          </a:r>
          <a:r>
            <a:rPr lang="es-ES" sz="1800" b="1" kern="1200" dirty="0">
              <a:effectLst/>
            </a:rPr>
            <a:t>.</a:t>
          </a:r>
          <a:endParaRPr lang="es-ES" sz="1800" kern="120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Comprare vestiti bianchi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406497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295484" y="545414"/>
          <a:ext cx="2763469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263264" y="2238226"/>
          <a:ext cx="2827909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/>
            </a:rPr>
            <a:t>Ricevere lo Spirito Santo. Solo Lui può darci discernimento spirituale e convincerci della nostra situazione reale.       (Giovanni </a:t>
          </a:r>
          <a:r>
            <a:rPr lang="es-ES" sz="1800" b="1" kern="1200" dirty="0">
              <a:effectLst/>
            </a:rPr>
            <a:t>16:8)</a:t>
          </a:r>
          <a:endParaRPr lang="es-ES" sz="1800" kern="1200" dirty="0">
            <a:effectLst/>
          </a:endParaRPr>
        </a:p>
      </dsp:txBody>
      <dsp:txXfrm>
        <a:off x="263264" y="2238226"/>
        <a:ext cx="2827909" cy="1943598"/>
      </dsp:txXfrm>
    </dsp:sp>
    <dsp:sp modelId="{E987A411-ADF2-4352-9A3E-5F896F6B1B68}">
      <dsp:nvSpPr>
        <dsp:cNvPr id="0" name=""/>
        <dsp:cNvSpPr/>
      </dsp:nvSpPr>
      <dsp:spPr>
        <a:xfrm>
          <a:off x="197879" y="2042"/>
          <a:ext cx="2861081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Comprare il collirio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879" y="2042"/>
        <a:ext cx="2861081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627" y="32675"/>
          <a:ext cx="1495354" cy="1800000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209" y="1759200"/>
          <a:ext cx="1330865" cy="143999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Decise di </a:t>
          </a:r>
          <a:r>
            <a:rPr lang="es-ES" sz="1800" b="1" kern="1200" dirty="0" err="1"/>
            <a:t>crearci</a:t>
          </a:r>
          <a:br>
            <a:rPr lang="es-ES" sz="1800" b="1" kern="1200" dirty="0"/>
          </a:br>
          <a:r>
            <a:rPr lang="es-ES" sz="1800" b="1" kern="1200" dirty="0"/>
            <a:t>(Ge 2:7)</a:t>
          </a:r>
          <a:endParaRPr lang="es-ES" sz="1800" kern="1200" dirty="0"/>
        </a:p>
      </dsp:txBody>
      <dsp:txXfrm>
        <a:off x="135209" y="1759200"/>
        <a:ext cx="1330865" cy="1439999"/>
      </dsp:txXfrm>
    </dsp:sp>
    <dsp:sp modelId="{82582CD3-6F25-4839-B5CD-59E085EE7CF9}">
      <dsp:nvSpPr>
        <dsp:cNvPr id="0" name=""/>
        <dsp:cNvSpPr/>
      </dsp:nvSpPr>
      <dsp:spPr>
        <a:xfrm>
          <a:off x="1645517" y="32675"/>
          <a:ext cx="1495354" cy="1800000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80099" y="1759200"/>
          <a:ext cx="1330865" cy="143999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Ci cerca quando abbiamo peccato (Ge 3:8,9)</a:t>
          </a:r>
          <a:endParaRPr lang="es-ES" sz="1800" kern="1200" dirty="0"/>
        </a:p>
      </dsp:txBody>
      <dsp:txXfrm>
        <a:off x="1780099" y="1759200"/>
        <a:ext cx="1330865" cy="1439999"/>
      </dsp:txXfrm>
    </dsp:sp>
    <dsp:sp modelId="{2689B363-DF21-48B7-961E-AE76016241D0}">
      <dsp:nvSpPr>
        <dsp:cNvPr id="0" name=""/>
        <dsp:cNvSpPr/>
      </dsp:nvSpPr>
      <dsp:spPr>
        <a:xfrm>
          <a:off x="3290408" y="32675"/>
          <a:ext cx="1495354" cy="1800000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24990" y="1759200"/>
          <a:ext cx="1330865" cy="143999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Ha dato se </a:t>
          </a:r>
          <a:r>
            <a:rPr lang="es-ES" sz="1800" b="1" kern="1200" dirty="0" err="1"/>
            <a:t>stesso</a:t>
          </a:r>
          <a:r>
            <a:rPr lang="es-ES" sz="1800" b="1" kern="1200" dirty="0"/>
            <a:t> per salvarci (</a:t>
          </a:r>
          <a:r>
            <a:rPr lang="es-ES" sz="1800" b="1" kern="1200" dirty="0" err="1"/>
            <a:t>Gv</a:t>
          </a:r>
          <a:r>
            <a:rPr lang="es-ES" sz="1800" b="1" kern="1200" dirty="0"/>
            <a:t> 3:16)</a:t>
          </a:r>
          <a:endParaRPr lang="es-ES" sz="1800" kern="1200" dirty="0"/>
        </a:p>
      </dsp:txBody>
      <dsp:txXfrm>
        <a:off x="3424990" y="1759200"/>
        <a:ext cx="1330865" cy="1439999"/>
      </dsp:txXfrm>
    </dsp:sp>
    <dsp:sp modelId="{027EF167-1BD9-440E-B2CE-9F1F4DB31BB7}">
      <dsp:nvSpPr>
        <dsp:cNvPr id="0" name=""/>
        <dsp:cNvSpPr/>
      </dsp:nvSpPr>
      <dsp:spPr>
        <a:xfrm>
          <a:off x="5287281" y="32675"/>
          <a:ext cx="1495354" cy="1800000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35298" y="1759200"/>
          <a:ext cx="2303994" cy="143999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Vuole darci un premio: gioire di un’eternità insieme a Lui (</a:t>
          </a:r>
          <a:r>
            <a:rPr lang="es-ES" sz="1800" b="1" kern="1200" dirty="0" err="1"/>
            <a:t>Ap</a:t>
          </a:r>
          <a:r>
            <a:rPr lang="es-ES" sz="1800" b="1" kern="1200" dirty="0"/>
            <a:t> 3:21)</a:t>
          </a:r>
          <a:endParaRPr lang="es-ES" sz="1800" kern="1200" dirty="0"/>
        </a:p>
      </dsp:txBody>
      <dsp:txXfrm>
        <a:off x="4935298" y="1759200"/>
        <a:ext cx="2303994" cy="1439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È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il nostro Consolatore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14:16,17)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rivela Gesù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convince di peccato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guida in ogni verità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Gv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15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microsoft.com/office/2007/relationships/diagramDrawing" Target="../diagrams/drawing5.xml"/><Relationship Id="rId4" Type="http://schemas.microsoft.com/office/2007/relationships/hdphoto" Target="../media/hdphoto11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" Type="http://schemas.openxmlformats.org/officeDocument/2006/relationships/image" Target="../media/image5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23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5.jpeg"/><Relationship Id="rId4" Type="http://schemas.microsoft.com/office/2007/relationships/hdphoto" Target="../media/hdphoto9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1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87891"/>
            <a:ext cx="11353800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VERIFICA  DELLA REALTÀ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0578" y="1226016"/>
            <a:ext cx="8099299" cy="455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4 APRILE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ATOS PC CLAUDIO\IGLESIA\Escuela Sabatica - ppt lecciones\2026\2 TRIMESTRE\leccion 1\Immagin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86" y="-10886"/>
            <a:ext cx="12192000" cy="6858000"/>
          </a:xfrm>
          <a:prstGeom prst="rect">
            <a:avLst/>
          </a:prstGeom>
          <a:noFill/>
        </p:spPr>
      </p:pic>
      <p:pic>
        <p:nvPicPr>
          <p:cNvPr id="2050" name="Picture 2" descr="C:\DATOS PC CLAUDIO\IGLESIA\Escuela Sabatica - ppt lecciones\2026\2 TRIMESTRE\leccion 1\Immagine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"/>
            <a:ext cx="12192000" cy="1262743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IL TRALCIO E LA VITE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371474" y="609897"/>
            <a:ext cx="11449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«Io sono la vite, voi siete i tralci; chi dimora in me e io in lui, porta molto frutto, poiché senza di me non potete far nulla»</a:t>
            </a:r>
            <a:r>
              <a:rPr lang="es-E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(Giovanni 15:5)</a:t>
            </a:r>
            <a:endParaRPr lang="es-ES" b="1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86814" y="1366415"/>
            <a:ext cx="6971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Poco prima di morire, Gesù dichiarò che era "la vite", e che i suoi discepoli erano "i tralci" (rami, sarmenti). A cosa si riferiva</a:t>
            </a:r>
            <a:r>
              <a:rPr lang="es-ES" sz="2000" b="1" dirty="0"/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707" y="1360288"/>
            <a:ext cx="4241643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5" y="4433513"/>
            <a:ext cx="6509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Rimanere in Gesù è un antidoto contro la tiepidezza descritta in Laodicea. È anche una fonte di gioia (</a:t>
            </a:r>
            <a:r>
              <a:rPr lang="it-IT" sz="2000" b="1" dirty="0" err="1"/>
              <a:t>Gv</a:t>
            </a:r>
            <a:r>
              <a:rPr lang="it-IT" sz="2000" b="1" dirty="0"/>
              <a:t> 5:11). Ma come possiamo rimanere in Gesù</a:t>
            </a:r>
            <a:r>
              <a:rPr lang="es-ES" sz="2000" b="1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536833"/>
            <a:ext cx="6560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Facendo ciò che gli piace, cioè osservando i suoi comandamenti (</a:t>
            </a:r>
            <a:r>
              <a:rPr lang="it-IT" sz="2000" b="1" dirty="0" err="1"/>
              <a:t>Gv</a:t>
            </a:r>
            <a:r>
              <a:rPr lang="it-IT" sz="2000" b="1" dirty="0"/>
              <a:t> 15:10). Questa è una risposta d'amore all'amore che Dio ci ha mostrato </a:t>
            </a:r>
            <a:r>
              <a:rPr lang="es-ES" sz="2000" b="1" dirty="0"/>
              <a:t>(1 </a:t>
            </a:r>
            <a:r>
              <a:rPr lang="es-ES" sz="2000" b="1" dirty="0" err="1"/>
              <a:t>Gv</a:t>
            </a:r>
            <a:r>
              <a:rPr lang="es-ES" sz="2000" b="1" dirty="0"/>
              <a:t> 4:19).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86814" y="2386461"/>
            <a:ext cx="74608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Un ramo può vivere per un po' senza essere più collegato al ceppo, ma alla fine si seccherà. Affinché noi non perdiamo la vita eterna, Gesù ci fa una supplica: «Rimanete in me» (</a:t>
            </a:r>
            <a:r>
              <a:rPr lang="it-IT" sz="2000" b="1" dirty="0" err="1"/>
              <a:t>Gv</a:t>
            </a:r>
            <a:r>
              <a:rPr lang="it-IT" sz="2000" b="1" dirty="0"/>
              <a:t> 15:4). Negli 11 versetti in cui Gesù narra questa similitudine della vite e dei tralci, usa 10 volte il verbo " «rimanere» (o dimorare). Deve essere qualcosa di veramente importante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 LINFA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814386" y="559509"/>
            <a:ext cx="1056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«Dimorate in me e io dimorerò in voi; come il tralcio non può da sé portare frutto se non dimora nella vite, così neanche voi, se non dimorate in me»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(Giovanni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266869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inverno, i rami sono attaccati alla vite, ma non danno frutto. Perché? Perché non ricevono la linfa</a:t>
            </a:r>
            <a:r>
              <a:rPr lang="es-ES" sz="2000" b="1" dirty="0"/>
              <a:t>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270484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96879"/>
            <a:ext cx="3755922" cy="1995588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1" y="3901214"/>
            <a:ext cx="8929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Nello stesso discorso (Giovanni 14-17), Gesù ci dà la spiegazione: lo Spirito Santo è colui che agisce in noi per vivificarci, se lo desideriamo</a:t>
            </a:r>
            <a:r>
              <a:rPr lang="es-ES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1" y="3056620"/>
            <a:ext cx="8929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Sia che siamo rami teneri o diradati, una cosa è chiara: abbiamo bisogno della linfa della vite. A cosa possiamo paragonare questa linfa?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69" y="1986868"/>
            <a:ext cx="89292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Solo quando arriva la primavera queste ricevono la linfa della vite e, allora, sorgono i sarmenti (tralci). La parola greca usata da Giovanni può anche riferirsi ai rami che sono stati staccati e di nuovo innestati nella vite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718461" y="583274"/>
            <a:ext cx="10525783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«L'oro provato nel fuoco che si raccomanda qui, è la fede e l'amore. Arricchisce il cuore, perché è stato raffinato fino alla sua massima purezza, e più si prova, più splende. La veste bianca è purezza di carattere, la giustizia di Cristo data al peccatore. È in verità una veste di tessuto celeste, che può essere acquistata solo da Cristo, per una vita di ubbidienza volontaria. Il collirio è quella saggezza e grazia che ci abilita a discernere tra il male e il bene, e a riconoscere il peccato sotto qualsiasi travestimento. Dio ha dato alla sua chiesa gli occhi che egli vuole siano unti con saggezza affinché vedano chiaramente; ma molti, se potessero, distoglierebbero gli occhi dalla chiesa, perché non vogliono che le loro opere vengano alla luce, per evitare di essere rimproverati. Il collirio divino darà chiarezza all'intelletto. Cristo è il depositario di tutte le grazie. Egli dice: "Io ti consiglio di comprare da me"» </a:t>
            </a:r>
          </a:p>
          <a:p>
            <a:pPr algn="ctr">
              <a:spcBef>
                <a:spcPts val="600"/>
              </a:spcBef>
            </a:pPr>
            <a:r>
              <a:rPr lang="it-IT" b="1" dirty="0">
                <a:latin typeface="Comic Sans MS" pitchFamily="66" charset="0"/>
              </a:rPr>
              <a:t>(</a:t>
            </a:r>
            <a:r>
              <a:rPr lang="es-ES" b="1" dirty="0" err="1">
                <a:latin typeface="Comic Sans MS" pitchFamily="66" charset="0"/>
              </a:rPr>
              <a:t>Apocalisse</a:t>
            </a:r>
            <a:r>
              <a:rPr lang="es-ES" b="1" dirty="0">
                <a:latin typeface="Comic Sans MS" pitchFamily="66" charset="0"/>
              </a:rPr>
              <a:t> 3:18</a:t>
            </a:r>
            <a:r>
              <a:rPr lang="es-ES" sz="2400" b="1" dirty="0">
                <a:latin typeface="Comic Sans MS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620583" y="6056289"/>
            <a:ext cx="4575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Testimonianze</a:t>
            </a:r>
            <a:r>
              <a:rPr lang="es-ES" sz="1600" b="1" i="1" dirty="0"/>
              <a:t> per la Chiesa</a:t>
            </a:r>
            <a:r>
              <a:rPr lang="es-ES" sz="1600" b="1" dirty="0"/>
              <a:t>, vol. 4)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7943850" y="435188"/>
            <a:ext cx="390525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Come il Padre mi ha amato, io altresì ho amato voi; dimorate nel mio amore.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(Giovanni 15:9)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6\2 TRIMESTRE\leccion 1\Immagin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4" y="3554493"/>
            <a:ext cx="5838825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6C176A"/>
                </a:solidFill>
              </a:rPr>
              <a:t>Il messaggio di Dio </a:t>
            </a:r>
            <a:r>
              <a:rPr lang="es-ES" sz="1600" b="1" dirty="0">
                <a:solidFill>
                  <a:srgbClr val="6C176A"/>
                </a:solidFill>
              </a:rPr>
              <a:t>(Apocalisse 3:14-22):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Valutazione (vv. 14-17)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Soluzione (v. 18)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Risultato (vv. 19,20)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Gratificazione (vv. 21,22)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801C21"/>
                </a:solidFill>
              </a:rPr>
              <a:t>Valutazione (Giovanni 15:1-11):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Il tralcio e la vite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La linfa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Ognuno di noi ha sviluppato un rapporto diverso con Dio. Ma siamo tutti d'accordo su una cosa: questo rapporto può (e dovrebbe) crescere.</a:t>
            </a:r>
            <a:endParaRPr lang="es-ES" sz="2000" b="1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96350" y="185284"/>
            <a:ext cx="3043238" cy="3233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554493"/>
            <a:ext cx="4938713" cy="301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252411" y="1651711"/>
            <a:ext cx="8301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 ci ha dato un messaggio generale sullo stato spirituale dell'ultima fase finale della chiesa in questo mondo. Ora è il nostro turno di valutare noi stessi per sapere quale parte di quel messaggio si applica a noi, e come consolidare e ampliare la nostra relazione con Dio</a:t>
            </a: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1011660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primo passo che dobbiamo fare per crescere è essere consapevoli della nostra situazione attuale</a:t>
            </a: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583895"/>
            <a:ext cx="9567511" cy="39395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s-ES" sz="1150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MESSAGGIO DI DIO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-207818" y="5721927"/>
            <a:ext cx="8427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(Apocalisse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VALUTAZIONE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292552" y="629252"/>
            <a:ext cx="6780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«Poiché tu dici: "Io sono ricco, mi sono arricchito e non ho bisogno di nulla"; e non sai invece di essere disgraziato, miserabile, povero, cieco e nudo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(Apocalisse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874225"/>
            <a:ext cx="7291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Il messaggio alle sette chiese presenta lo stato della chiesa mondiale dal tempo apostolico fino ai nostri giorni (</a:t>
            </a:r>
            <a:r>
              <a:rPr lang="it-IT" sz="2000" b="1" dirty="0" err="1"/>
              <a:t>Ap</a:t>
            </a:r>
            <a:r>
              <a:rPr lang="it-IT" sz="2000" b="1" dirty="0"/>
              <a:t> 2-3). Nel presentare il messaggio per i nostri giorni (Laodicea), Gesù si presenta come «l'Amen [la Verità], il testimone fedele e vero» </a:t>
            </a:r>
            <a:r>
              <a:rPr lang="es-ES" sz="2000" b="1" dirty="0"/>
              <a:t>(</a:t>
            </a:r>
            <a:r>
              <a:rPr lang="es-ES" sz="2000" b="1" dirty="0" err="1"/>
              <a:t>Ap</a:t>
            </a:r>
            <a:r>
              <a:rPr lang="es-ES" sz="2000" b="1" dirty="0"/>
              <a:t> 3:14).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25733" y="3506447"/>
            <a:ext cx="2318410" cy="3208771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57" y="3522351"/>
            <a:ext cx="2184400" cy="31881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900467" y="3214409"/>
            <a:ext cx="72915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Guardando a noi stessi vediamo la nostra verità: «Io sono ricco, e mi sono arricchito, e non ho bisogno di nulla» </a:t>
            </a:r>
            <a:br>
              <a:rPr lang="it-IT" sz="2000" b="1" dirty="0"/>
            </a:br>
            <a:r>
              <a:rPr lang="es-ES" sz="2000" b="1" dirty="0"/>
              <a:t>(</a:t>
            </a:r>
            <a:r>
              <a:rPr lang="es-ES" sz="2000" b="1" dirty="0" err="1"/>
              <a:t>Ap</a:t>
            </a:r>
            <a:r>
              <a:rPr lang="es-ES" sz="2000" b="1" dirty="0"/>
              <a:t> 3:17a).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11024" y="5154383"/>
            <a:ext cx="50309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Ora è il momento di valutarci. Sono consapevole di ciò che realmente ho, e di ciò di cui ho ancora bisogno? Quanto sono cresciuto nel mio rapporto con Gesù? Sto cambiando per il meglio?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900467" y="4172526"/>
            <a:ext cx="5030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 Gesù vede la verità, la nostra realtà: «Tu sei uno sventurato, miserabile, povero, cieco e nudo» </a:t>
            </a:r>
            <a:r>
              <a:rPr lang="es-ES" sz="2000" b="1" dirty="0"/>
              <a:t>(</a:t>
            </a:r>
            <a:r>
              <a:rPr lang="es-ES" sz="2000" b="1" dirty="0" err="1"/>
              <a:t>Ap</a:t>
            </a:r>
            <a:r>
              <a:rPr lang="es-ES" sz="2000" b="1" dirty="0"/>
              <a:t> 3:17b).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1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s-ES" sz="44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SOLUZIONE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652252" y="761540"/>
            <a:ext cx="9324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«Ti consiglio di comperare da me dell'oro affinato col fuoco per arricchirti, e delle vesti bianche per coprirti e non far apparire così la vergogna della tua nudità, e di ungerti gli occhi con del collirio, affinché tu veda»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(Apocalisse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Dal momento che sentirsi a nostro agio con la nostra situazione produce apatia (tiepidezza), Gesù ci consiglia tre cose</a:t>
            </a:r>
            <a:r>
              <a:rPr lang="es-ES" sz="2000" b="1" dirty="0"/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14814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170931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307875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100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552575" y="674498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«Ecco, io sto alla porta e busso; se qualcuno ode la mia voce ed apre la porta, io entrerò da lui, e cenerò con lui ed egli con me»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(Apocalisse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38" y="1511842"/>
            <a:ext cx="7458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C'è un problema. Io mi vedo bene spiritualmente, ma Gesù vuole migliorarmi. Tuttavia, se non sono consapevole del mio bisogno di cambiamento, non cambierò mai. Non vorrò mai comprare ciò che penso di avere già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820841" y="1539603"/>
            <a:ext cx="4177082" cy="519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6" y="5612079"/>
            <a:ext cx="7477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 bussa alla porta del mio cuore e aspetta pazientemente. Non interrompe la mia vita per costringermi a relazionarmi con Lui. La decisione di aprire è mia.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8" y="3792631"/>
            <a:ext cx="74582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rimprovero e la punizione di Gesù non sono necessariamente negativi. A Lui piace di più il cammino del dialogo. Vuole sedersi tranquillamente con noi, e parlare... "Ecco, io sto alla porta e busso; se qualcuno ascolta la mia voce e mi apre la porta, entrerò da lui e cenerò con lui ed egli con me"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41" y="3000176"/>
            <a:ext cx="7458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risolvere questo, Gesù ha i suoi metodi: "Io rimprovero e castigo tutti coloro che amo"; e aggiunge: "pentitevi"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3:19).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spc="100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GRATIFICAZIONE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1238250" y="589926"/>
            <a:ext cx="9715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652F00"/>
                </a:solidFill>
                <a:latin typeface="Comic Sans MS" panose="030F0702030302020204" pitchFamily="66" charset="0"/>
              </a:rPr>
              <a:t>«A chi vince concederò di sedere con me sul mio trono, come anch'io ho vinto e mi sono posto a sedere col Padre mio sul suo trono»</a:t>
            </a:r>
            <a:r>
              <a:rPr lang="es-E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652F00"/>
                </a:solidFill>
                <a:latin typeface="Comic Sans MS" panose="030F0702030302020204" pitchFamily="66" charset="0"/>
              </a:rPr>
              <a:t>(Apocalisse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417438"/>
            <a:ext cx="7658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Gesù sa che la via non è facile. Conosce i nostri sforzi per comprare l'oro, il vestito e il collirio. Conosce le nostre lotte per lasciare la tiepidezza, aprire la porta e relazionarci con Lui. Per questo ci dice: Tu puoi vincere come io ho vinto </a:t>
            </a:r>
            <a:r>
              <a:rPr lang="es-ES" sz="2000" b="1" dirty="0"/>
              <a:t>(</a:t>
            </a:r>
            <a:r>
              <a:rPr lang="es-ES" sz="2000" b="1" dirty="0" err="1"/>
              <a:t>Ap</a:t>
            </a:r>
            <a:r>
              <a:rPr lang="es-ES" sz="2000" b="1" dirty="0"/>
              <a:t> 3:21).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590692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6" y="2806151"/>
            <a:ext cx="7658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Sa anche che non faremo mai il primo passo. Dio ha sempre preso l'iniziativa</a:t>
            </a:r>
            <a:r>
              <a:rPr lang="es-ES" sz="2000" b="1"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788379" y="4176651"/>
            <a:ext cx="43655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chiave di questo comportamento divino (che noi non meritiamo) è l'amore: «Con eterno amore ti ho amato» (Gr 31:3). Lui vuole avere una relazione con noi. E io voglio avere una relazione con Lui? Devo aprirgli il mio cuore e amarlo come Lui mi ama?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727520"/>
            <a:ext cx="9567512" cy="19043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s-ES" sz="9600" spc="60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VALUTAZIONE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(Giovanni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1590</Words>
  <Application>Microsoft Office PowerPoint</Application>
  <PresentationFormat>Panorámica</PresentationFormat>
  <Paragraphs>72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Calibri</vt:lpstr>
      <vt:lpstr>Arial</vt:lpstr>
      <vt:lpstr>Verdana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96</cp:revision>
  <dcterms:created xsi:type="dcterms:W3CDTF">2026-02-21T18:00:10Z</dcterms:created>
  <dcterms:modified xsi:type="dcterms:W3CDTF">2026-03-24T16:13:48Z</dcterms:modified>
</cp:coreProperties>
</file>