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3" r:id="rId3"/>
    <p:sldId id="282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1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82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000" b="1" dirty="0">
              <a:solidFill>
                <a:schemeClr val="tx2">
                  <a:lumMod val="50000"/>
                </a:schemeClr>
              </a:solidFill>
            </a:rPr>
            <a:t>Come studiare la Bibbia: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Il tempo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Il luogo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La tecnica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000" b="1" dirty="0">
              <a:solidFill>
                <a:schemeClr val="accent2">
                  <a:lumMod val="50000"/>
                </a:schemeClr>
              </a:solidFill>
            </a:rPr>
            <a:t>Benefici dello studio della Bibbia: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Il beneficio della condivisione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Il beneficio del suo utilizzo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Uno studio approfondito della Bibbia si compone di quattro sezioni:</a:t>
          </a: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Pregare</a:t>
          </a: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Leggere e comprendere [tecnica proposta]</a:t>
          </a: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Pregare</a:t>
          </a: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Condividere</a:t>
          </a: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/>
            </a:rPr>
            <a:t>Invita lo Spirito Santo per essere la tua guida nello studio</a:t>
          </a: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s-ES" sz="2000" b="1" dirty="0">
              <a:effectLst/>
            </a:rPr>
            <a:t>Scegli un versetto o un passaggio della Bibbia</a:t>
          </a: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/>
            </a:rPr>
            <a:t>Lui toccherà il tuo cuore e la tua mente per capire quello che leggi</a:t>
          </a: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s-E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Scrivilo per aiutarti a imprimerlo nella</a:t>
          </a:r>
          <a:r>
            <a:rPr lang="es-ES" sz="2000" b="1" kern="1200" dirty="0">
              <a:effectLst/>
            </a:rPr>
            <a:t> mente</a:t>
          </a: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Evidenzia i concetti chiave</a:t>
          </a: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Scrivi i pensieri che ti ispirano queste idee chiave</a:t>
          </a: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s-ES" sz="2000" b="1" kern="1200" dirty="0">
              <a:effectLst/>
            </a:rPr>
            <a:t>Chiedi a Dio che ti aiuti ad </a:t>
          </a:r>
          <a:r>
            <a:rPr lang="es-E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applicare</a:t>
          </a:r>
          <a:r>
            <a:rPr lang="es-ES" sz="2000" b="1" kern="1200" dirty="0">
              <a:effectLst/>
            </a:rPr>
            <a:t> le idee acquisite</a:t>
          </a: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s-ES" sz="2000" b="1" kern="1200" dirty="0">
              <a:effectLst/>
            </a:rPr>
            <a:t>Pensa con chi potrai </a:t>
          </a:r>
          <a:r>
            <a:rPr lang="es-E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condividere ciò che hai acquisito</a:t>
          </a:r>
          <a:endParaRPr lang="es-ES" sz="2000" b="1" kern="1200" dirty="0">
            <a:effectLst/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90314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67498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8228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82285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Altre tecniche di studio della Bibbia</a:t>
          </a: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effectLst/>
            </a:rPr>
            <a:t>Confrontare versetto con </a:t>
          </a:r>
          <a:r>
            <a:rPr lang="es-ES" sz="2000" b="1" dirty="0" err="1">
              <a:solidFill>
                <a:schemeClr val="tx1"/>
              </a:solidFill>
              <a:effectLst/>
            </a:rPr>
            <a:t>versetto</a:t>
          </a:r>
          <a:r>
            <a:rPr lang="es-ES" sz="2000" b="1" dirty="0">
              <a:solidFill>
                <a:schemeClr val="tx1"/>
              </a:solidFill>
              <a:effectLst/>
            </a:rPr>
            <a:t> (</a:t>
          </a:r>
          <a:r>
            <a:rPr lang="es-ES" sz="2000" b="1" dirty="0" err="1">
              <a:solidFill>
                <a:schemeClr val="tx1"/>
              </a:solidFill>
              <a:effectLst/>
            </a:rPr>
            <a:t>Is</a:t>
          </a:r>
          <a:r>
            <a:rPr lang="es-ES" sz="2000" b="1" dirty="0">
              <a:solidFill>
                <a:schemeClr val="tx1"/>
              </a:solidFill>
              <a:effectLst/>
            </a:rPr>
            <a:t> 28:10)</a:t>
          </a: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  <a:effectLst/>
            </a:rPr>
            <a:t>Studiare capitoli o libri completi</a:t>
          </a: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  <a:effectLst/>
            </a:rPr>
            <a:t>Studiare un tema o una parola con l’aiuto di una </a:t>
          </a:r>
          <a:r>
            <a:rPr lang="es-ES" sz="2000" b="1" dirty="0" err="1">
              <a:solidFill>
                <a:schemeClr val="tx1"/>
              </a:solidFill>
              <a:effectLst/>
            </a:rPr>
            <a:t>concordanza</a:t>
          </a:r>
          <a:r>
            <a:rPr lang="es-ES" sz="2000" b="1" dirty="0">
              <a:solidFill>
                <a:schemeClr val="tx1"/>
              </a:solidFill>
              <a:effectLst/>
            </a:rPr>
            <a:t> </a:t>
          </a:r>
          <a:r>
            <a:rPr lang="es-ES" sz="2000" b="1" dirty="0" err="1">
              <a:solidFill>
                <a:schemeClr val="tx1"/>
              </a:solidFill>
              <a:effectLst/>
            </a:rPr>
            <a:t>biblica</a:t>
          </a:r>
          <a:endParaRPr lang="es-ES" sz="2000" b="1" dirty="0">
            <a:solidFill>
              <a:schemeClr val="tx1"/>
            </a:solidFill>
            <a:effectLst/>
          </a:endParaRP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effectLst/>
            </a:rPr>
            <a:t>Consultare commentari o dizionari biblici</a:t>
          </a: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effectLst/>
            </a:rPr>
            <a:t>Leggere contemporaneamente brani della serie “Il gran conflitto” di Ellen G. White</a:t>
          </a: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2">
                  <a:lumMod val="50000"/>
                </a:schemeClr>
              </a:solidFill>
            </a:rPr>
            <a:t>Come studiare la Bibbia: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Il tempo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Il luogo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La tecnica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2">
                  <a:lumMod val="50000"/>
                </a:schemeClr>
              </a:solidFill>
            </a:rPr>
            <a:t>Benefici dello studio della Bibbia: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Il beneficio della condivisione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Il beneficio del suo utilizzo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38742" y="1438911"/>
          <a:ext cx="349532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349532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818350" y="531291"/>
          <a:ext cx="465247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52479" y="134225"/>
              </a:lnTo>
              <a:lnTo>
                <a:pt x="465247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6940073" y="1438911"/>
          <a:ext cx="349532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349532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818350" y="531291"/>
          <a:ext cx="2053810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053810" y="134225"/>
              </a:lnTo>
              <a:lnTo>
                <a:pt x="205381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2941383" y="1438911"/>
          <a:ext cx="285589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285589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2941383" y="1438911"/>
          <a:ext cx="285589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285589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2941383" y="1438911"/>
          <a:ext cx="285589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285589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2941383" y="1438911"/>
          <a:ext cx="285589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285589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309194" y="531291"/>
          <a:ext cx="1509155" cy="268450"/>
        </a:xfrm>
        <a:custGeom>
          <a:avLst/>
          <a:gdLst/>
          <a:ahLst/>
          <a:cxnLst/>
          <a:rect l="0" t="0" r="0" b="0"/>
          <a:pathLst>
            <a:path>
              <a:moveTo>
                <a:pt x="1509155" y="0"/>
              </a:moveTo>
              <a:lnTo>
                <a:pt x="150915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233783" y="1438911"/>
          <a:ext cx="349532" cy="3030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0120"/>
              </a:lnTo>
              <a:lnTo>
                <a:pt x="349532" y="3030120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233783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165870" y="531291"/>
          <a:ext cx="4652479" cy="268450"/>
        </a:xfrm>
        <a:custGeom>
          <a:avLst/>
          <a:gdLst/>
          <a:ahLst/>
          <a:cxnLst/>
          <a:rect l="0" t="0" r="0" b="0"/>
          <a:pathLst>
            <a:path>
              <a:moveTo>
                <a:pt x="4652479" y="0"/>
              </a:moveTo>
              <a:lnTo>
                <a:pt x="4652479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486256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Uno studio approfondito della Bibbia si compone di quattro sezioni:</a:t>
          </a:r>
        </a:p>
      </dsp:txBody>
      <dsp:txXfrm>
        <a:off x="486256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761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Pregare</a:t>
          </a:r>
        </a:p>
      </dsp:txBody>
      <dsp:txXfrm>
        <a:off x="761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583316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/>
            </a:rPr>
            <a:t>Invita lo Spirito Santo per essere la tua guida nello studio</a:t>
          </a:r>
        </a:p>
      </dsp:txBody>
      <dsp:txXfrm>
        <a:off x="583316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583316" y="3541233"/>
          <a:ext cx="1904774" cy="1855596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/>
            </a:rPr>
            <a:t>Lui toccherà il tuo cuore e la tua mente per capire quello che leggi</a:t>
          </a:r>
        </a:p>
      </dsp:txBody>
      <dsp:txXfrm>
        <a:off x="583316" y="3541233"/>
        <a:ext cx="1904774" cy="1855596"/>
      </dsp:txXfrm>
    </dsp:sp>
    <dsp:sp modelId="{E6C9E379-076F-4E92-936C-C837C8A36F33}">
      <dsp:nvSpPr>
        <dsp:cNvPr id="0" name=""/>
        <dsp:cNvSpPr/>
      </dsp:nvSpPr>
      <dsp:spPr>
        <a:xfrm>
          <a:off x="2599430" y="799742"/>
          <a:ext cx="3419527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Leggere e comprendere [tecnica proposta]</a:t>
          </a:r>
        </a:p>
      </dsp:txBody>
      <dsp:txXfrm>
        <a:off x="2599430" y="799742"/>
        <a:ext cx="3419527" cy="639168"/>
      </dsp:txXfrm>
    </dsp:sp>
    <dsp:sp modelId="{994F54E2-AE64-44AE-BA55-562ABA4B5042}">
      <dsp:nvSpPr>
        <dsp:cNvPr id="0" name=""/>
        <dsp:cNvSpPr/>
      </dsp:nvSpPr>
      <dsp:spPr>
        <a:xfrm>
          <a:off x="3226972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/>
            </a:rPr>
            <a:t>Scegli un versetto o un passaggio della Bibbia</a:t>
          </a:r>
        </a:p>
      </dsp:txBody>
      <dsp:txXfrm>
        <a:off x="3226972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226972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Scrivilo per aiutarti a imprimerlo nella</a:t>
          </a:r>
          <a:r>
            <a:rPr lang="es-ES" sz="2000" b="1" kern="1200" dirty="0">
              <a:effectLst/>
            </a:rPr>
            <a:t> mente</a:t>
          </a:r>
        </a:p>
      </dsp:txBody>
      <dsp:txXfrm>
        <a:off x="3226972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226972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Evidenzia i concetti chiave</a:t>
          </a: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226972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226972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Scrivi i pensieri che ti ispirano queste idee chiave</a:t>
          </a:r>
        </a:p>
      </dsp:txBody>
      <dsp:txXfrm>
        <a:off x="3226972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707052" y="799742"/>
          <a:ext cx="2330217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Pregare</a:t>
          </a:r>
        </a:p>
      </dsp:txBody>
      <dsp:txXfrm>
        <a:off x="6707052" y="799742"/>
        <a:ext cx="2330217" cy="639168"/>
      </dsp:txXfrm>
    </dsp:sp>
    <dsp:sp modelId="{BEAE7541-50F8-44FE-B4E4-5C0BD16B6740}">
      <dsp:nvSpPr>
        <dsp:cNvPr id="0" name=""/>
        <dsp:cNvSpPr/>
      </dsp:nvSpPr>
      <dsp:spPr>
        <a:xfrm>
          <a:off x="7289606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/>
            </a:rPr>
            <a:t>Chiedi a Dio che ti aiuti ad </a:t>
          </a:r>
          <a:r>
            <a:rPr lang="es-E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applicare</a:t>
          </a:r>
          <a:r>
            <a:rPr lang="es-ES" sz="2000" b="1" kern="1200" dirty="0">
              <a:effectLst/>
            </a:rPr>
            <a:t> le idee acquisite</a:t>
          </a:r>
        </a:p>
      </dsp:txBody>
      <dsp:txXfrm>
        <a:off x="7289606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05720" y="799742"/>
          <a:ext cx="2330217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Condividere</a:t>
          </a:r>
        </a:p>
      </dsp:txBody>
      <dsp:txXfrm>
        <a:off x="9305720" y="799742"/>
        <a:ext cx="2330217" cy="639168"/>
      </dsp:txXfrm>
    </dsp:sp>
    <dsp:sp modelId="{CFA922AC-43B1-4C81-A717-6122794DD71F}">
      <dsp:nvSpPr>
        <dsp:cNvPr id="0" name=""/>
        <dsp:cNvSpPr/>
      </dsp:nvSpPr>
      <dsp:spPr>
        <a:xfrm>
          <a:off x="9888275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/>
            </a:rPr>
            <a:t>Pensa con chi potrai </a:t>
          </a:r>
          <a:r>
            <a:rPr lang="es-E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condividere ciò che hai acquisito</a:t>
          </a:r>
          <a:endParaRPr lang="es-ES" sz="2000" b="1" kern="1200" dirty="0">
            <a:effectLst/>
          </a:endParaRPr>
        </a:p>
      </dsp:txBody>
      <dsp:txXfrm>
        <a:off x="9888275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Altre tecniche di studio della Bibbia</a:t>
          </a: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effectLst/>
            </a:rPr>
            <a:t>Confrontare versetto con </a:t>
          </a:r>
          <a:r>
            <a:rPr lang="es-ES" sz="2000" b="1" kern="1200" dirty="0" err="1">
              <a:solidFill>
                <a:schemeClr val="tx1"/>
              </a:solidFill>
              <a:effectLst/>
            </a:rPr>
            <a:t>versetto</a:t>
          </a:r>
          <a:r>
            <a:rPr lang="es-ES" sz="2000" b="1" kern="1200" dirty="0">
              <a:solidFill>
                <a:schemeClr val="tx1"/>
              </a:solidFill>
              <a:effectLst/>
            </a:rPr>
            <a:t> (</a:t>
          </a:r>
          <a:r>
            <a:rPr lang="es-ES" sz="2000" b="1" kern="1200" dirty="0" err="1">
              <a:solidFill>
                <a:schemeClr val="tx1"/>
              </a:solidFill>
              <a:effectLst/>
            </a:rPr>
            <a:t>Is</a:t>
          </a:r>
          <a:r>
            <a:rPr lang="es-ES" sz="2000" b="1" kern="1200" dirty="0">
              <a:solidFill>
                <a:schemeClr val="tx1"/>
              </a:solidFill>
              <a:effectLst/>
            </a:rPr>
            <a:t> 28:10)</a:t>
          </a: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effectLst/>
            </a:rPr>
            <a:t>Studiare capitoli o libri completi</a:t>
          </a: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effectLst/>
            </a:rPr>
            <a:t>Studiare un tema o una parola con l’aiuto di una </a:t>
          </a:r>
          <a:r>
            <a:rPr lang="es-ES" sz="2000" b="1" kern="1200" dirty="0" err="1">
              <a:solidFill>
                <a:schemeClr val="tx1"/>
              </a:solidFill>
              <a:effectLst/>
            </a:rPr>
            <a:t>concordanza</a:t>
          </a:r>
          <a:r>
            <a:rPr lang="es-ES" sz="2000" b="1" kern="1200" dirty="0">
              <a:solidFill>
                <a:schemeClr val="tx1"/>
              </a:solidFill>
              <a:effectLst/>
            </a:rPr>
            <a:t> </a:t>
          </a:r>
          <a:r>
            <a:rPr lang="es-ES" sz="2000" b="1" kern="1200" dirty="0" err="1">
              <a:solidFill>
                <a:schemeClr val="tx1"/>
              </a:solidFill>
              <a:effectLst/>
            </a:rPr>
            <a:t>biblica</a:t>
          </a:r>
          <a:endParaRPr lang="es-ES" sz="2000" b="1" kern="1200" dirty="0">
            <a:solidFill>
              <a:schemeClr val="tx1"/>
            </a:solidFill>
            <a:effectLst/>
          </a:endParaRP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effectLst/>
            </a:rPr>
            <a:t>Consultare commentari o dizionari biblici</a:t>
          </a: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effectLst/>
            </a:rPr>
            <a:t>Leggere contemporaneamente brani della serie “Il gran conflitto” di Ellen G. White</a:t>
          </a: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B3728-9764-4BAE-91D7-C9748FABD4E7}" type="datetimeFigureOut">
              <a:rPr lang="es-ES_tradnl" smtClean="0"/>
              <a:pPr/>
              <a:t>07/04/2026</a:t>
            </a:fld>
            <a:endParaRPr lang="es-ES_tradnl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_tradn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6B661-FE15-4468-880D-623563BDDF2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728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6B661-FE15-4468-880D-623563BDDF25}" type="slidenum">
              <a:rPr lang="es-ES_tradnl" smtClean="0"/>
              <a:pPr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909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pPr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4.png"/><Relationship Id="rId4" Type="http://schemas.openxmlformats.org/officeDocument/2006/relationships/diagramData" Target="../diagrams/data3.xm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2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5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527143" y="5787891"/>
            <a:ext cx="113538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COME STUDIARE LA BIBBIA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26502" y="1145597"/>
            <a:ext cx="6226698" cy="462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2 MAGGIO 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IL BENEFICIO DELLA CONDIVISIONE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712291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Il Signore, DIO, mi ha dato una lingua pronta, perché io sappia aiutare con la parola chi è stanco. Egli risveglia, ogni mattina, risveglia il mio orecchio, perché io ascolti come ascoltano i discepoli</a:t>
            </a:r>
            <a:r>
              <a:rPr lang="es-E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(Isaia 50:4)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9018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Ti viene chiesto di preparare una predicazione per il culto del sabato. Dedichi del tempo in modo particolare a studiare in preghiera un argomento che lo Spirito Santo ti ha ispirato. Il sabato predichi con forza. Chi è che può trarre il massimo beneficio da questa predica?</a:t>
            </a:r>
            <a:endParaRPr lang="es-ES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959060"/>
            <a:ext cx="2705155" cy="175981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2958821" y="2840850"/>
            <a:ext cx="63130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Uno studio della Bibbia che condividiamo con gli altri – sia in un sermone sia una riflessione condivisa a livello personale – offre un duplice beneficio</a:t>
            </a:r>
            <a:r>
              <a:rPr lang="es-ES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2958821" y="5523407"/>
            <a:ext cx="61394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In entrambi i casi, il rapporto con Dio si rafforza e si approfondisce. Tale è il potere della Parola di Dio che «non tornerà a me senza effetto» </a:t>
            </a:r>
            <a:r>
              <a:rPr lang="es-ES" sz="2000" b="1" dirty="0"/>
              <a:t>(</a:t>
            </a:r>
            <a:r>
              <a:rPr lang="es-ES" sz="2000" b="1" dirty="0" err="1"/>
              <a:t>Is</a:t>
            </a:r>
            <a:r>
              <a:rPr lang="es-ES" sz="2000" b="1" dirty="0"/>
              <a:t> 55:11).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2997696" y="3903268"/>
            <a:ext cx="62741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Innanzitutto, siamo noi stessi a trarne beneficio grazie a ciò che abbiamo imparato. Inoltre, anche le persone con cui condividiamo queste conoscenze ne traggono beneficio e sono incoraggiate ad approfondirle</a:t>
            </a:r>
            <a:r>
              <a:rPr lang="es-ES" sz="2000" b="1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BENEFICIO DERIVANTE DAL SUO UTILIZZO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0" y="67388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Oh, come sono dolci le tue parole al mio palato! Sono più dolci del miele alla mia bocca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(Salmo 119:103)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118800" y="1209898"/>
            <a:ext cx="7583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Dobbiamo nutrirci della Parola di Dio! (Gr 15:16)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36" y="1284340"/>
            <a:ext cx="3995667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465441" y="4387503"/>
            <a:ext cx="55701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«Qualunque sia il livello intellettuale di una persona, non credere nemmeno per un istante di non aver bisogno di esaminare attentamente e costantemente le Scritture per ottenere maggiore luce. Come popolo, siamo chiamati, individualmente, a essere studiosi della profezia» (</a:t>
            </a:r>
            <a:r>
              <a:rPr lang="es-ES" sz="2000" b="1" dirty="0"/>
              <a:t>E.G. White, </a:t>
            </a:r>
            <a:r>
              <a:rPr lang="it-IT" sz="2000" b="1" dirty="0"/>
              <a:t>«</a:t>
            </a:r>
            <a:r>
              <a:rPr lang="es-ES" sz="2000" b="1" dirty="0" err="1"/>
              <a:t>L’altro</a:t>
            </a:r>
            <a:r>
              <a:rPr lang="es-ES" sz="2000" b="1" dirty="0"/>
              <a:t> </a:t>
            </a:r>
            <a:r>
              <a:rPr lang="es-ES" sz="2000" b="1" dirty="0" err="1"/>
              <a:t>potere</a:t>
            </a:r>
            <a:r>
              <a:rPr lang="it-IT" sz="2000" b="1" dirty="0"/>
              <a:t>»</a:t>
            </a:r>
            <a:r>
              <a:rPr lang="es-ES" sz="2000" b="1" dirty="0"/>
              <a:t>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396204"/>
            <a:ext cx="2190750" cy="2318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160698" y="3246982"/>
            <a:ext cx="78749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Basta solo avvicinarci e ascoltare ciò che Dio ci dice attraverso la Bibbia (</a:t>
            </a:r>
            <a:r>
              <a:rPr lang="it-IT" sz="2000" b="1" dirty="0" err="1"/>
              <a:t>Is</a:t>
            </a:r>
            <a:r>
              <a:rPr lang="it-IT" sz="2000" b="1" dirty="0"/>
              <a:t> 55:3). Più tempo dedicheremo ad approfondire, più nutrimento e più benedizioni otterremo</a:t>
            </a:r>
            <a:r>
              <a:rPr lang="it-IT" sz="2400" b="1" dirty="0"/>
              <a:t>.</a:t>
            </a:r>
            <a:endParaRPr lang="es-ES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160697" y="2846872"/>
            <a:ext cx="7506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E poi, questo cibo è gratuito!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Is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55:1)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118800" y="1561212"/>
            <a:ext cx="7958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Pur essendo più dolce del miele, non dobbiamo mangiarla letteralmente (</a:t>
            </a:r>
            <a:r>
              <a:rPr lang="it-IT" sz="2000" b="1" dirty="0" err="1">
                <a:solidFill>
                  <a:prstClr val="black"/>
                </a:solidFill>
              </a:rPr>
              <a:t>Sl</a:t>
            </a:r>
            <a:r>
              <a:rPr lang="it-IT" sz="2000" b="1" dirty="0">
                <a:solidFill>
                  <a:prstClr val="black"/>
                </a:solidFill>
              </a:rPr>
              <a:t> 119,103). Leggere la Bibbia è un nutrimento per l'anima, un vero refrigerio che risana il nostro spirito e trasforma il nostro carattere.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0" y="843677"/>
            <a:ext cx="10736895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800" b="1" dirty="0"/>
              <a:t>«</a:t>
            </a:r>
            <a:r>
              <a:rPr lang="it-IT" sz="2500" b="1" dirty="0">
                <a:latin typeface="Comic Sans MS" pitchFamily="66" charset="0"/>
              </a:rPr>
              <a:t>La semplice lettura della Parola non produrrà i risultati sperati dal cielo; essa deve essere studiata e coltivata nel cuore. La conoscenza di Dio non si ottiene senza uno sforzo intellettuale. Dobbiamo studiare la Bibbia con diligenza, chiedendo a Dio l'aiuto del suo Santo Spirito, affinché siamo in grado di comprenderla. Dovremmo scegliere un versetto e concentrarci sul compito di scoprire quale pensiero Dio ha voluto trasmetterci attraverso quel versetto</a:t>
            </a:r>
            <a:r>
              <a:rPr lang="es-ES" sz="2500" b="1" dirty="0">
                <a:latin typeface="Comic Sans MS" pitchFamily="66" charset="0"/>
              </a:rPr>
              <a:t>. […]</a:t>
            </a:r>
          </a:p>
          <a:p>
            <a:pPr algn="ctr">
              <a:spcBef>
                <a:spcPts val="600"/>
              </a:spcBef>
            </a:pPr>
            <a:r>
              <a:rPr lang="it-IT" sz="2500" b="1" dirty="0">
                <a:latin typeface="Comic Sans MS" pitchFamily="66" charset="0"/>
              </a:rPr>
              <a:t>La Parola di Dio è il pane della vita. Coloro che la mangiano e la assimilano, rendendola parte integrante di ogni loro azione e di ogni tratto del loro carattere, cresceranno forti nella potenza di Dio. Essa dona all’anima una forza immortale, perfeziona l’esperienza e produce una gioia che durerà per sempre»</a:t>
            </a:r>
            <a:endParaRPr lang="es-ES" sz="25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2995787" y="6205705"/>
            <a:ext cx="5351978" cy="3385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/>
              <a:t>(E.G. White, </a:t>
            </a:r>
            <a:r>
              <a:rPr lang="it-IT" sz="1600" b="1" dirty="0"/>
              <a:t>«</a:t>
            </a:r>
            <a:r>
              <a:rPr lang="es-ES" sz="1600" b="1" dirty="0" err="1"/>
              <a:t>Esaltate</a:t>
            </a:r>
            <a:r>
              <a:rPr lang="es-ES" sz="1600" b="1" dirty="0"/>
              <a:t> </a:t>
            </a:r>
            <a:r>
              <a:rPr lang="es-ES" sz="1600" b="1" dirty="0" err="1"/>
              <a:t>Gesù</a:t>
            </a:r>
            <a:r>
              <a:rPr lang="it-IT" sz="1600" b="1" dirty="0"/>
              <a:t>»,</a:t>
            </a:r>
            <a:r>
              <a:rPr lang="es-ES" sz="1600" b="1" dirty="0"/>
              <a:t> 7 </a:t>
            </a:r>
            <a:r>
              <a:rPr lang="es-ES" sz="1600" b="1" dirty="0" err="1"/>
              <a:t>aprile</a:t>
            </a:r>
            <a:r>
              <a:rPr lang="es-ES" sz="1600" b="1" dirty="0"/>
              <a:t>, libera </a:t>
            </a:r>
            <a:r>
              <a:rPr lang="es-ES" sz="1600" b="1" dirty="0" err="1"/>
              <a:t>traduzione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6962775" cy="18466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it-IT" sz="2400" b="1" noProof="0" dirty="0">
                <a:solidFill>
                  <a:srgbClr val="E4CE84"/>
                </a:solidFill>
                <a:latin typeface="Comic Sans MS" panose="030F0702030302020204" pitchFamily="66" charset="0"/>
              </a:rPr>
              <a:t>C</a:t>
            </a:r>
            <a:r>
              <a:rPr lang="it-IT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osì è della mia parola, uscita dalla mia bocca: essa non torna a me a vuoto, senza aver compiuto ciò che io voglio e condotto a buon fine ciò per cui l'ho mandata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lvl="0" algn="ctr"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(Isaia 55:11)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2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561038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1" y="101705"/>
            <a:ext cx="6331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«I santi uomini di Dio hanno parlato ispirati dallo Spirito Santo» (2 </a:t>
            </a:r>
            <a:r>
              <a:rPr lang="it-IT" sz="2000" b="1" dirty="0" err="1"/>
              <a:t>P</a:t>
            </a:r>
            <a:r>
              <a:rPr lang="it-IT" sz="2000" b="1" dirty="0"/>
              <a:t> 1:21) e hanno tramandato il loro messaggio nelle pagine della Bibbia.</a:t>
            </a:r>
            <a:endParaRPr lang="es-ES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0" y="2497519"/>
            <a:ext cx="6331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Come cogliere questi tesori che Dio ha preparato per noi nella Bibbia e quali benefici traiamo studiandola?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0" y="1334438"/>
            <a:ext cx="63319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In essa troviamo tesori che donano vita, speranza, coraggio, conforto… Alcuni sono visibili a prima vista, altri vanno cercati con maggiore attenzione.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3643745" y="851750"/>
            <a:ext cx="6040582" cy="50783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COME STUDIARE LA BIBBIA</a:t>
            </a: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IL TEMPO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81967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Voi mi cercherete e mi troverete, perché mi cercherete con tutto il vostro cuore</a:t>
            </a:r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(Geremia 29:13)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Qual è il momento migliore per studiare la Bibbia?</a:t>
            </a:r>
            <a:endParaRPr lang="es-ES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819730"/>
            <a:ext cx="526887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Dobbiamo valutare la nostra risposta tenendo </a:t>
            </a:r>
            <a:r>
              <a:rPr lang="it-IT" sz="2000" b="1" dirty="0"/>
              <a:t>conto di due fattori: il fattore tempo e il fattore qualità</a:t>
            </a:r>
            <a:r>
              <a:rPr lang="es-ES" sz="2000" b="1" dirty="0"/>
              <a:t>.</a:t>
            </a:r>
            <a:endParaRPr lang="es-ES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174325"/>
            <a:ext cx="8866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In ogni caso, il tempo che dedichiamo allo studio non può limitarsi a una lettura superficiale. È qui che entra in gioco la nostra motivazione. Perché leggo la Bibbia? Cerco in essa solo conoscenza o nutro un intenso desiderio di conoscere meglio Dio?</a:t>
            </a:r>
            <a:endParaRPr lang="es-ES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2" y="2819079"/>
            <a:ext cx="52688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È evidente che trarremo maggior beneficio riservando un'ora della nostra giornata allo studio della Bibbia piuttosto che dedicarvi  solo cinque minuti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497764"/>
            <a:ext cx="87352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Otterremo il massimo beneficio dal nostro studio della Bibbia quando esso diventerà un momento per stare con Dio (Gr 29:13) e per trovare gioia in lui (</a:t>
            </a:r>
            <a:r>
              <a:rPr lang="it-IT" sz="2000" b="1" dirty="0" err="1">
                <a:solidFill>
                  <a:prstClr val="black"/>
                </a:solidFill>
              </a:rPr>
              <a:t>Sl</a:t>
            </a:r>
            <a:r>
              <a:rPr lang="it-IT" sz="2000" b="1" dirty="0">
                <a:solidFill>
                  <a:prstClr val="black"/>
                </a:solidFill>
              </a:rPr>
              <a:t> 37:4); quando cercheremo nelle sue pagine il messaggio speciale che Dio ha per noi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s-ES" dirty="0">
                <a:solidFill>
                  <a:schemeClr val="accent5"/>
                </a:solidFill>
              </a:rPr>
              <a:t>IL LUOGO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Poi, la mattina, mentre era ancora notte, Gesù si alzò, uscì e se ne andò in un luogo deserto; e là pregava</a:t>
            </a:r>
            <a:r>
              <a:rPr lang="es-E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(Marco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46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Quando Gesù desiderava trascorrere un momento speciale di comunione con Dio, si alzava all’alba e cercava un luogo tranquillo (</a:t>
            </a:r>
            <a:r>
              <a:rPr lang="it-IT" sz="2000" b="1" dirty="0" err="1"/>
              <a:t>Mr</a:t>
            </a:r>
            <a:r>
              <a:rPr lang="it-IT" sz="2000" b="1" dirty="0"/>
              <a:t> 1:35). Questo vale sia per la preghiera che per lo studio della Bibbia</a:t>
            </a:r>
            <a:r>
              <a:rPr lang="es-ES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3"/>
          <a:stretch>
            <a:fillRect/>
          </a:stretch>
        </p:blipFill>
        <p:spPr>
          <a:xfrm>
            <a:off x="158034" y="2743200"/>
            <a:ext cx="2441200" cy="16575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678596" y="3544530"/>
            <a:ext cx="3300783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599234" y="2431789"/>
            <a:ext cx="59332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È difficile concentrarsi sullo studio in un luogo rumoroso o affollato. È più facile farlo in un luogo confortevole, appartato e tranquillo</a:t>
            </a:r>
            <a:r>
              <a:rPr lang="es-ES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45349" y="4698574"/>
            <a:ext cx="59332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Una volta trovato il momento e il luogo giusti, facciamo in modo che questa diventi un’abitudine. Magari qualche circostanza particolare ci farà perdere quell’occasione, ma non lasciamo passare troppo tempo senza la nostra lettura quotidiana della Bibbia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6" y="3391703"/>
            <a:ext cx="60360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Le prime o le ultime ore del giorno, quando regna il silenzio, possono essere i momenti in cui riusciamo più facilmente a concentrare i nostri pensieri su Dio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s-E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LA TECNICA </a:t>
            </a:r>
            <a:r>
              <a:rPr lang="es-ES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1914525" y="775506"/>
            <a:ext cx="10277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Così è della mia parola, uscita dalla mia bocca: essa non torna a me a vuoto</a:t>
            </a:r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Isaia</a:t>
            </a:r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55:11)</a:t>
            </a:r>
            <a:endParaRPr lang="es-ES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82369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63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992928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s-E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LA TECNICA </a:t>
            </a:r>
            <a:r>
              <a:rPr lang="es-ES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3" y="775506"/>
            <a:ext cx="10176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Così è della mia parola, uscita dalla mia bocca: essa non torna a me a vuoto</a:t>
            </a:r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Isaia</a:t>
            </a:r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55:11)</a:t>
            </a:r>
            <a:endParaRPr lang="es-ES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391006" y="1477459"/>
            <a:ext cx="5885196" cy="41526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es-ES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BENEFICI </a:t>
            </a:r>
            <a:r>
              <a:rPr lang="es-ES" sz="6000" b="1" spc="600" dirty="0" err="1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derivanti</a:t>
            </a:r>
            <a:r>
              <a:rPr lang="es-ES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 dallo STUDIO </a:t>
            </a:r>
            <a:r>
              <a:rPr lang="es-ES" sz="6000" b="1" spc="600" dirty="0" err="1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della</a:t>
            </a:r>
            <a:r>
              <a:rPr lang="es-ES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 BIBBIA</a:t>
            </a: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1244</Words>
  <Application>Microsoft Office PowerPoint</Application>
  <PresentationFormat>Panorámica</PresentationFormat>
  <Paragraphs>71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Calibri</vt:lpstr>
      <vt:lpstr>Aptos Display</vt:lpstr>
      <vt:lpstr>Verdana</vt:lpstr>
      <vt:lpstr>Arial</vt:lpstr>
      <vt:lpstr>Comic Sans MS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94</cp:revision>
  <dcterms:created xsi:type="dcterms:W3CDTF">2026-03-21T15:43:08Z</dcterms:created>
  <dcterms:modified xsi:type="dcterms:W3CDTF">2026-04-07T09:28:50Z</dcterms:modified>
</cp:coreProperties>
</file>