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1" r:id="rId2"/>
    <p:sldId id="265" r:id="rId3"/>
    <p:sldId id="279" r:id="rId4"/>
    <p:sldId id="259" r:id="rId5"/>
    <p:sldId id="260" r:id="rId6"/>
    <p:sldId id="280" r:id="rId7"/>
    <p:sldId id="278" r:id="rId8"/>
    <p:sldId id="269" r:id="rId9"/>
    <p:sldId id="262" r:id="rId10"/>
    <p:sldId id="263" r:id="rId11"/>
    <p:sldId id="264" r:id="rId12"/>
    <p:sldId id="268"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9" autoAdjust="0"/>
    <p:restoredTop sz="94658"/>
  </p:normalViewPr>
  <p:slideViewPr>
    <p:cSldViewPr snapToGrid="0">
      <p:cViewPr varScale="1">
        <p:scale>
          <a:sx n="101" d="100"/>
          <a:sy n="101" d="100"/>
        </p:scale>
        <p:origin x="8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es-ES" sz="2000" b="1" dirty="0">
              <a:effectLst>
                <a:outerShdw blurRad="38100" dist="38100" dir="2700000" algn="tl">
                  <a:srgbClr val="000000">
                    <a:alpha val="43137"/>
                  </a:srgbClr>
                </a:outerShdw>
              </a:effectLst>
            </a:rPr>
            <a:t>Il peccato nella chiesa</a:t>
          </a:r>
          <a:endParaRPr lang="es-ES" sz="2000" dirty="0">
            <a:effectLst>
              <a:outerShdw blurRad="38100" dist="38100" dir="2700000" algn="tl">
                <a:srgbClr val="000000">
                  <a:alpha val="43137"/>
                </a:srgbClr>
              </a:outerShdw>
            </a:effectLst>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es-ES" sz="2000" b="1" dirty="0">
              <a:effectLst>
                <a:outerShdw blurRad="38100" dist="38100" dir="2700000" algn="tl">
                  <a:srgbClr val="000000">
                    <a:alpha val="43137"/>
                  </a:srgbClr>
                </a:outerShdw>
              </a:effectLst>
            </a:rPr>
            <a:t>Il peccato consentito</a:t>
          </a:r>
          <a:endParaRPr lang="es-ES" sz="2000" dirty="0">
            <a:effectLst>
              <a:outerShdw blurRad="38100" dist="38100" dir="2700000" algn="tl">
                <a:srgbClr val="000000">
                  <a:alpha val="43137"/>
                </a:srgbClr>
              </a:outerShdw>
            </a:effectLst>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es-ES" sz="2000" b="1" dirty="0">
              <a:effectLst>
                <a:outerShdw blurRad="38100" dist="38100" dir="2700000" algn="tl">
                  <a:srgbClr val="000000">
                    <a:alpha val="43137"/>
                  </a:srgbClr>
                </a:outerShdw>
              </a:effectLst>
            </a:rPr>
            <a:t>Sradicamento del peccato</a:t>
          </a:r>
          <a:endParaRPr lang="es-ES" sz="2000" dirty="0">
            <a:effectLst>
              <a:outerShdw blurRad="38100" dist="38100" dir="2700000" algn="tl">
                <a:srgbClr val="000000">
                  <a:alpha val="43137"/>
                </a:srgbClr>
              </a:outerShdw>
            </a:effectLst>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es-ES" sz="2000" b="1" dirty="0">
              <a:effectLst>
                <a:outerShdw blurRad="38100" dist="38100" dir="2700000" algn="tl">
                  <a:srgbClr val="000000">
                    <a:alpha val="43137"/>
                  </a:srgbClr>
                </a:outerShdw>
              </a:effectLst>
            </a:rPr>
            <a:t>Affrontare i problemi interni</a:t>
          </a:r>
          <a:endParaRPr lang="es-ES" sz="2000" dirty="0">
            <a:effectLst>
              <a:outerShdw blurRad="38100" dist="38100" dir="2700000" algn="tl">
                <a:srgbClr val="000000">
                  <a:alpha val="43137"/>
                </a:srgbClr>
              </a:outerShdw>
            </a:effectLst>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es-ES" sz="1800" b="1" dirty="0">
              <a:effectLst>
                <a:outerShdw blurRad="38100" dist="38100" dir="2700000" algn="tl">
                  <a:srgbClr val="000000">
                    <a:alpha val="43137"/>
                  </a:srgbClr>
                </a:outerShdw>
              </a:effectLst>
            </a:rPr>
            <a:t>Come evitare il peccato nella chiesa</a:t>
          </a:r>
          <a:endParaRPr lang="es-ES" sz="1800" dirty="0">
            <a:effectLst>
              <a:outerShdw blurRad="38100" dist="38100" dir="2700000" algn="tl">
                <a:srgbClr val="000000">
                  <a:alpha val="43137"/>
                </a:srgbClr>
              </a:outerShdw>
            </a:effectLst>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es-ES" sz="2000" b="1" dirty="0">
              <a:effectLst>
                <a:outerShdw blurRad="38100" dist="38100" dir="2700000" algn="tl">
                  <a:srgbClr val="000000">
                    <a:alpha val="43137"/>
                  </a:srgbClr>
                </a:outerShdw>
              </a:effectLst>
            </a:rPr>
            <a:t>Templi dello Spirito Santo</a:t>
          </a:r>
          <a:endParaRPr lang="es-ES" sz="2000" dirty="0">
            <a:effectLst>
              <a:outerShdw blurRad="38100" dist="38100" dir="2700000" algn="tl">
                <a:srgbClr val="000000">
                  <a:alpha val="43137"/>
                </a:srgbClr>
              </a:outerShdw>
            </a:effectLst>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es-ES" sz="2000" b="1" dirty="0">
              <a:effectLst>
                <a:outerShdw blurRad="38100" dist="38100" dir="2700000" algn="tl">
                  <a:srgbClr val="000000">
                    <a:alpha val="43137"/>
                  </a:srgbClr>
                </a:outerShdw>
              </a:effectLst>
            </a:rPr>
            <a:t>Sessualità lecita</a:t>
          </a:r>
          <a:endParaRPr lang="es-ES" sz="2000" dirty="0">
            <a:effectLst>
              <a:outerShdw blurRad="38100" dist="38100" dir="2700000" algn="tl">
                <a:srgbClr val="000000">
                  <a:alpha val="43137"/>
                </a:srgbClr>
              </a:outerShdw>
            </a:effectLst>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it-IT" sz="1800" b="1" dirty="0"/>
            <a:t>Analizzare accuratamente il caso per accertare o meno, la colpevolezza della persona </a:t>
          </a:r>
          <a:r>
            <a:rPr lang="es-ES" sz="1800" b="1" dirty="0"/>
            <a:t>(1 Co 5:3)</a:t>
          </a:r>
          <a:endParaRPr lang="es-ES" sz="1800" b="1" dirty="0">
            <a:effectLst>
              <a:outerShdw blurRad="38100" dist="38100" dir="2700000" algn="tl">
                <a:srgbClr val="000000"/>
              </a:outerShdw>
            </a:effectLst>
          </a:endParaRP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it-IT" sz="1600" b="1" dirty="0">
              <a:effectLst>
                <a:outerShdw blurRad="38100" dist="38100" dir="2700000" algn="tl">
                  <a:srgbClr val="000000"/>
                </a:outerShdw>
              </a:effectLst>
            </a:rPr>
            <a:t>Non frequentare il peccatore né mangiare con lui, fintantoché egli insisteva nel voler essere considerato membro della chiesa senza voler abbandonare il proprio peccato </a:t>
          </a:r>
        </a:p>
        <a:p>
          <a:r>
            <a:rPr lang="es-ES" sz="1600" b="1" dirty="0">
              <a:effectLst>
                <a:outerShdw blurRad="38100" dist="38100" dir="2700000" algn="tl">
                  <a:srgbClr val="000000"/>
                </a:outerShdw>
              </a:effectLst>
            </a:rPr>
            <a:t>(1 Co 5:11)</a:t>
          </a: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es-ES" sz="1800" b="1" dirty="0">
              <a:effectLst>
                <a:outerShdw blurRad="38100" dist="38100" dir="2700000" algn="tl">
                  <a:srgbClr val="000000"/>
                </a:outerShdw>
              </a:effectLst>
            </a:rPr>
            <a:t> </a:t>
          </a:r>
          <a:r>
            <a:rPr lang="it-IT" sz="1600" b="1" dirty="0">
              <a:effectLst>
                <a:outerShdw blurRad="38100" dist="38100" dir="2700000" algn="tl">
                  <a:srgbClr val="000000"/>
                </a:outerShdw>
              </a:effectLst>
            </a:rPr>
            <a:t>Espellere il peccatore e consegnarlo “a Satana”, poiché, assecondando questo peccato, lui ha scelto volontariamente di sottomettersi al giogo di Satana </a:t>
          </a:r>
          <a:r>
            <a:rPr lang="es-ES" sz="1600" b="1" dirty="0">
              <a:effectLst>
                <a:outerShdw blurRad="38100" dist="38100" dir="2700000" algn="tl">
                  <a:srgbClr val="000000"/>
                </a:outerShdw>
              </a:effectLst>
            </a:rPr>
            <a:t>(1 Co 5:2b, 5a, 13b)</a:t>
          </a: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custScaleY="90839" custLinFactNeighborX="1399" custLinFactNeighborY="15496">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37725" custScaleY="92071" custLinFactNeighborY="7719">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custLinFactNeighborX="8100" custLinFactNeighborY="2495">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Il peccato nella chiesa</a:t>
          </a:r>
          <a:endParaRPr lang="es-ES" sz="2000" kern="1200" dirty="0">
            <a:effectLst>
              <a:outerShdw blurRad="38100" dist="38100" dir="2700000" algn="tl">
                <a:srgbClr val="000000">
                  <a:alpha val="43137"/>
                </a:srgbClr>
              </a:outerShdw>
            </a:effectLst>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Il peccato consentito</a:t>
          </a:r>
          <a:endParaRPr lang="es-ES" sz="2000" kern="1200" dirty="0">
            <a:effectLst>
              <a:outerShdw blurRad="38100" dist="38100" dir="2700000" algn="tl">
                <a:srgbClr val="000000">
                  <a:alpha val="43137"/>
                </a:srgbClr>
              </a:outerShdw>
            </a:effectLst>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Sradicamento del peccato</a:t>
          </a:r>
          <a:endParaRPr lang="es-ES" sz="2000" kern="1200" dirty="0">
            <a:effectLst>
              <a:outerShdw blurRad="38100" dist="38100" dir="2700000" algn="tl">
                <a:srgbClr val="000000">
                  <a:alpha val="43137"/>
                </a:srgbClr>
              </a:outerShdw>
            </a:effectLst>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Affrontare i problemi interni</a:t>
          </a:r>
          <a:endParaRPr lang="es-ES" sz="2000" kern="1200" dirty="0">
            <a:effectLst>
              <a:outerShdw blurRad="38100" dist="38100" dir="2700000" algn="tl">
                <a:srgbClr val="000000">
                  <a:alpha val="43137"/>
                </a:srgbClr>
              </a:outerShdw>
            </a:effectLst>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Come evitare il peccato nella chiesa</a:t>
          </a:r>
          <a:endParaRPr lang="es-ES" sz="1800" kern="1200" dirty="0">
            <a:effectLst>
              <a:outerShdw blurRad="38100" dist="38100" dir="2700000" algn="tl">
                <a:srgbClr val="000000">
                  <a:alpha val="43137"/>
                </a:srgbClr>
              </a:outerShdw>
            </a:effectLst>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Templi dello Spirito Santo</a:t>
          </a:r>
          <a:endParaRPr lang="es-ES" sz="2000" kern="1200" dirty="0">
            <a:effectLst>
              <a:outerShdw blurRad="38100" dist="38100" dir="2700000" algn="tl">
                <a:srgbClr val="000000">
                  <a:alpha val="43137"/>
                </a:srgbClr>
              </a:outerShdw>
            </a:effectLst>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Sessualità lecita</a:t>
          </a:r>
          <a:endParaRPr lang="es-ES" sz="2000" kern="1200" dirty="0">
            <a:effectLst>
              <a:outerShdw blurRad="38100" dist="38100" dir="2700000" algn="tl">
                <a:srgbClr val="000000">
                  <a:alpha val="43137"/>
                </a:srgbClr>
              </a:outerShdw>
            </a:effectLst>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16661" y="1023195"/>
          <a:ext cx="588950" cy="91440"/>
        </a:xfrm>
        <a:custGeom>
          <a:avLst/>
          <a:gdLst/>
          <a:ahLst/>
          <a:cxnLst/>
          <a:rect l="0" t="0" r="0" b="0"/>
          <a:pathLst>
            <a:path>
              <a:moveTo>
                <a:pt x="0" y="67342"/>
              </a:moveTo>
              <a:lnTo>
                <a:pt x="311575" y="67342"/>
              </a:lnTo>
              <a:lnTo>
                <a:pt x="311575" y="45720"/>
              </a:lnTo>
              <a:lnTo>
                <a:pt x="588950"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195638" y="1065614"/>
        <a:ext cx="30996" cy="6603"/>
      </dsp:txXfrm>
    </dsp:sp>
    <dsp:sp modelId="{4517103E-ADA7-4D99-A534-654E56DEE0F6}">
      <dsp:nvSpPr>
        <dsp:cNvPr id="0" name=""/>
        <dsp:cNvSpPr/>
      </dsp:nvSpPr>
      <dsp:spPr>
        <a:xfrm>
          <a:off x="50304" y="308917"/>
          <a:ext cx="2868156" cy="1563242"/>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t>Analizzare accuratamente il caso per accertare o meno, la colpevolezza della persona </a:t>
          </a:r>
          <a:r>
            <a:rPr lang="es-ES" sz="1800" b="1" kern="1200" dirty="0"/>
            <a:t>(1 Co 5:3)</a:t>
          </a:r>
          <a:endParaRPr lang="es-ES" sz="1800" b="1" kern="1200" dirty="0">
            <a:effectLst>
              <a:outerShdw blurRad="38100" dist="38100" dir="2700000" algn="tl">
                <a:srgbClr val="000000"/>
              </a:outerShdw>
            </a:effectLst>
          </a:endParaRPr>
        </a:p>
      </dsp:txBody>
      <dsp:txXfrm>
        <a:off x="50304" y="308917"/>
        <a:ext cx="2868156" cy="1563242"/>
      </dsp:txXfrm>
    </dsp:sp>
    <dsp:sp modelId="{2E1695E2-AA7A-4BE8-80AA-A0A5E0BEED1D}">
      <dsp:nvSpPr>
        <dsp:cNvPr id="0" name=""/>
        <dsp:cNvSpPr/>
      </dsp:nvSpPr>
      <dsp:spPr>
        <a:xfrm>
          <a:off x="7486380" y="933296"/>
          <a:ext cx="63925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789111" y="975714"/>
        <a:ext cx="33793" cy="6603"/>
      </dsp:txXfrm>
    </dsp:sp>
    <dsp:sp modelId="{DE09943A-C256-40CD-B210-19FD6DF04B3D}">
      <dsp:nvSpPr>
        <dsp:cNvPr id="0" name=""/>
        <dsp:cNvSpPr/>
      </dsp:nvSpPr>
      <dsp:spPr>
        <a:xfrm>
          <a:off x="3538011" y="276693"/>
          <a:ext cx="3950168" cy="1584444"/>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b="1" kern="1200" dirty="0">
              <a:effectLst>
                <a:outerShdw blurRad="38100" dist="38100" dir="2700000" algn="tl">
                  <a:srgbClr val="000000"/>
                </a:outerShdw>
              </a:effectLst>
            </a:rPr>
            <a:t>Non frequentare il peccatore né mangiare con lui, fintantoché egli insisteva nel voler essere considerato membro della chiesa senza voler abbandonare il proprio peccato </a:t>
          </a:r>
        </a:p>
        <a:p>
          <a:pPr marL="0" lvl="0" indent="0" algn="ctr" defTabSz="711200">
            <a:lnSpc>
              <a:spcPct val="90000"/>
            </a:lnSpc>
            <a:spcBef>
              <a:spcPct val="0"/>
            </a:spcBef>
            <a:spcAft>
              <a:spcPct val="35000"/>
            </a:spcAft>
            <a:buNone/>
          </a:pPr>
          <a:r>
            <a:rPr lang="es-ES" sz="1600" b="1" kern="1200" dirty="0">
              <a:effectLst>
                <a:outerShdw blurRad="38100" dist="38100" dir="2700000" algn="tl">
                  <a:srgbClr val="000000"/>
                </a:outerShdw>
              </a:effectLst>
            </a:rPr>
            <a:t>(1 Co 5:11)</a:t>
          </a:r>
        </a:p>
      </dsp:txBody>
      <dsp:txXfrm>
        <a:off x="3538011" y="276693"/>
        <a:ext cx="3950168" cy="1584444"/>
      </dsp:txXfrm>
    </dsp:sp>
    <dsp:sp modelId="{53659B7C-0BD0-45C0-AE43-E38BED7A7250}">
      <dsp:nvSpPr>
        <dsp:cNvPr id="0" name=""/>
        <dsp:cNvSpPr/>
      </dsp:nvSpPr>
      <dsp:spPr>
        <a:xfrm>
          <a:off x="8158035" y="118569"/>
          <a:ext cx="3589669" cy="1720893"/>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outerShdw>
              </a:effectLst>
            </a:rPr>
            <a:t> </a:t>
          </a:r>
          <a:r>
            <a:rPr lang="it-IT" sz="1600" b="1" kern="1200" dirty="0">
              <a:effectLst>
                <a:outerShdw blurRad="38100" dist="38100" dir="2700000" algn="tl">
                  <a:srgbClr val="000000"/>
                </a:outerShdw>
              </a:effectLst>
            </a:rPr>
            <a:t>Espellere il peccatore e consegnarlo “a Satana”, poiché, assecondando questo peccato, lui ha scelto volontariamente di sottomettersi al giogo di Satana </a:t>
          </a:r>
          <a:r>
            <a:rPr lang="es-ES" sz="1600" b="1" kern="1200" dirty="0">
              <a:effectLst>
                <a:outerShdw blurRad="38100" dist="38100" dir="2700000" algn="tl">
                  <a:srgbClr val="000000"/>
                </a:outerShdw>
              </a:effectLst>
            </a:rPr>
            <a:t>(1 Co 5:2b, 5a, 13b)</a:t>
          </a:r>
        </a:p>
      </dsp:txBody>
      <dsp:txXfrm>
        <a:off x="8158035" y="118569"/>
        <a:ext cx="3589669" cy="1720893"/>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13/07/2026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13/07/2026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jpeg"/><Relationship Id="rId4" Type="http://schemas.openxmlformats.org/officeDocument/2006/relationships/image" Target="../media/image6.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12"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7.jpeg"/><Relationship Id="rId5" Type="http://schemas.openxmlformats.org/officeDocument/2006/relationships/diagramLayout" Target="../diagrams/layout2.xml"/><Relationship Id="rId10" Type="http://schemas.openxmlformats.org/officeDocument/2006/relationships/image" Target="../media/image16.png"/><Relationship Id="rId4" Type="http://schemas.openxmlformats.org/officeDocument/2006/relationships/diagramData" Target="../diagrams/data2.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3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4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527143" y="5663604"/>
            <a:ext cx="11353800" cy="1138767"/>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66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IL PECCATO NELLA CHIESA</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54766" y="1280411"/>
            <a:ext cx="8009176" cy="4510790"/>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  25 LUGLIO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es-ES" sz="4000" b="1" dirty="0">
                <a:ln w="22225">
                  <a:solidFill>
                    <a:srgbClr val="826000"/>
                  </a:solidFill>
                  <a:prstDash val="solid"/>
                </a:ln>
                <a:solidFill>
                  <a:srgbClr val="CC9900"/>
                </a:solidFill>
              </a:rPr>
              <a:t>TEMPLI DELLO SPIRITO SANTO</a:t>
            </a: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526402"/>
            <a:ext cx="8160774" cy="861774"/>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a:t>
            </a:r>
            <a:r>
              <a:rPr lang="it-IT" b="1" dirty="0">
                <a:solidFill>
                  <a:schemeClr val="accent1">
                    <a:lumMod val="75000"/>
                  </a:schemeClr>
                </a:solidFill>
                <a:latin typeface="Comic Sans MS" panose="030F0702030302020204" pitchFamily="66" charset="0"/>
              </a:rPr>
              <a:t>Non sapete che il vostro corpo è il tempio dello Spirito Santo che è in voi e che avete ricevuto da Dio? Quindi non appartenete a voi stessi.</a:t>
            </a:r>
            <a:r>
              <a:rPr lang="es-ES" b="1" dirty="0">
                <a:solidFill>
                  <a:schemeClr val="accent1">
                    <a:lumMod val="75000"/>
                  </a:schemeClr>
                </a:solidFill>
                <a:latin typeface="Comic Sans MS" panose="030F0702030302020204" pitchFamily="66" charset="0"/>
              </a:rPr>
              <a:t>”</a:t>
            </a:r>
          </a:p>
          <a:p>
            <a:pPr algn="ctr"/>
            <a:r>
              <a:rPr lang="es-ES" sz="1400" b="1" dirty="0">
                <a:solidFill>
                  <a:schemeClr val="accent1">
                    <a:lumMod val="75000"/>
                  </a:schemeClr>
                </a:solidFill>
                <a:latin typeface="Comic Sans MS" panose="030F0702030302020204" pitchFamily="66" charset="0"/>
              </a:rPr>
              <a:t>(1 Corinzi 6:19)</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99853" y="1540327"/>
            <a:ext cx="8160773" cy="646331"/>
          </a:xfrm>
          <a:prstGeom prst="rect">
            <a:avLst/>
          </a:prstGeom>
          <a:noFill/>
        </p:spPr>
        <p:txBody>
          <a:bodyPr wrap="square" rtlCol="0">
            <a:spAutoFit/>
          </a:bodyPr>
          <a:lstStyle/>
          <a:p>
            <a:pPr>
              <a:spcBef>
                <a:spcPts val="600"/>
              </a:spcBef>
            </a:pPr>
            <a:r>
              <a:rPr lang="it-IT" b="1" dirty="0"/>
              <a:t>Dopo aver affrontato il tema delle controversie, Paolo torna all’argomento principale: l’immoralità sessuale all’interno della Chiesa. Perché esisteva?</a:t>
            </a:r>
            <a:endParaRPr lang="es-ES" b="1" dirty="0"/>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84882" y="123441"/>
            <a:ext cx="3606550"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819534" y="3716594"/>
            <a:ext cx="3178219" cy="301796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87522" y="2357048"/>
            <a:ext cx="3667313" cy="1797850"/>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194247" y="4344226"/>
            <a:ext cx="8515503" cy="923330"/>
          </a:xfrm>
          <a:prstGeom prst="rect">
            <a:avLst/>
          </a:prstGeom>
          <a:noFill/>
        </p:spPr>
        <p:txBody>
          <a:bodyPr wrap="square">
            <a:spAutoFit/>
          </a:bodyPr>
          <a:lstStyle/>
          <a:p>
            <a:pPr>
              <a:spcBef>
                <a:spcPts val="600"/>
              </a:spcBef>
            </a:pPr>
            <a:r>
              <a:rPr lang="it-IT" b="1" dirty="0"/>
              <a:t>La sua argomentazione: i nostri corpi sono membra di Cristo. Non possiamo sottrarre un membro a Cristo per unirlo a una prostituta o a un’adultera </a:t>
            </a:r>
            <a:r>
              <a:rPr lang="es-ES" b="1" dirty="0"/>
              <a:t>(1 Co 6:15-18).</a:t>
            </a:r>
          </a:p>
        </p:txBody>
      </p:sp>
      <p:sp>
        <p:nvSpPr>
          <p:cNvPr id="14" name="CuadroTexto 13">
            <a:extLst>
              <a:ext uri="{FF2B5EF4-FFF2-40B4-BE49-F238E27FC236}">
                <a16:creationId xmlns:a16="http://schemas.microsoft.com/office/drawing/2014/main" id="{61EE0B9B-CC58-7C6E-7D94-A27971A198BC}"/>
              </a:ext>
            </a:extLst>
          </p:cNvPr>
          <p:cNvSpPr txBox="1"/>
          <p:nvPr/>
        </p:nvSpPr>
        <p:spPr>
          <a:xfrm>
            <a:off x="194247" y="5273411"/>
            <a:ext cx="8515503" cy="1477328"/>
          </a:xfrm>
          <a:prstGeom prst="rect">
            <a:avLst/>
          </a:prstGeom>
          <a:noFill/>
        </p:spPr>
        <p:txBody>
          <a:bodyPr wrap="square">
            <a:spAutoFit/>
          </a:bodyPr>
          <a:lstStyle/>
          <a:p>
            <a:pPr>
              <a:spcBef>
                <a:spcPts val="600"/>
              </a:spcBef>
            </a:pPr>
            <a:r>
              <a:rPr lang="it-IT" b="1" dirty="0"/>
              <a:t>Infine, ci porta a riflettere su una questione fondamentale: i nostri corpi sono templi dello Spirito Santo e, pertanto, non sono di nostra proprietà, ma appartengono a Dio (1 Co 6:19). Dio ci ha riscattati con il sangue prezioso di suo Figlio, quindi dobbiamo glorificare Dio sia nel nostro corpo che nel nostro spirito </a:t>
            </a:r>
            <a:r>
              <a:rPr lang="es-ES" b="1" dirty="0"/>
              <a:t>(1 Co 6:20).</a:t>
            </a:r>
          </a:p>
        </p:txBody>
      </p:sp>
      <p:sp>
        <p:nvSpPr>
          <p:cNvPr id="16" name="CuadroTexto 15">
            <a:extLst>
              <a:ext uri="{FF2B5EF4-FFF2-40B4-BE49-F238E27FC236}">
                <a16:creationId xmlns:a16="http://schemas.microsoft.com/office/drawing/2014/main" id="{8ED33D08-2B6F-EA36-4E2E-A0410E638033}"/>
              </a:ext>
            </a:extLst>
          </p:cNvPr>
          <p:cNvSpPr txBox="1"/>
          <p:nvPr/>
        </p:nvSpPr>
        <p:spPr>
          <a:xfrm>
            <a:off x="4147913" y="2441199"/>
            <a:ext cx="7959624" cy="1477328"/>
          </a:xfrm>
          <a:prstGeom prst="rect">
            <a:avLst/>
          </a:prstGeom>
          <a:noFill/>
        </p:spPr>
        <p:txBody>
          <a:bodyPr wrap="square">
            <a:spAutoFit/>
          </a:bodyPr>
          <a:lstStyle/>
          <a:p>
            <a:pPr>
              <a:spcBef>
                <a:spcPts val="600"/>
              </a:spcBef>
            </a:pPr>
            <a:r>
              <a:rPr lang="it-IT" b="1" dirty="0"/>
              <a:t>Noi cristiani siamo chiamati alla santità (1 Co 6:11), e ciò deve escludere ogni peccato. Ma alcuni sostenevano che, poiché i loro peccati erano già stati perdonati, potessero fare del proprio corpo ciò che volevano. Per questo Paolo chiarisce che «il corpo non è per la fornicazione» </a:t>
            </a:r>
            <a:r>
              <a:rPr lang="es-ES" b="1" dirty="0"/>
              <a:t>(1 Co 6:12,13).</a:t>
            </a:r>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0"/>
            <a:ext cx="12191999" cy="769441"/>
          </a:xfrm>
          <a:prstGeom prst="rect">
            <a:avLst/>
          </a:prstGeom>
          <a:noFill/>
        </p:spPr>
        <p:txBody>
          <a:bodyPr wrap="square">
            <a:spAutoFit/>
          </a:bodyPr>
          <a:lstStyle/>
          <a:p>
            <a:pPr algn="ctr"/>
            <a:r>
              <a:rPr lang="es-ES" sz="4400" b="1" spc="600" dirty="0">
                <a:ln w="6600">
                  <a:solidFill>
                    <a:schemeClr val="accent2"/>
                  </a:solidFill>
                  <a:prstDash val="solid"/>
                </a:ln>
                <a:solidFill>
                  <a:srgbClr val="FFFFFF"/>
                </a:solidFill>
                <a:effectLst>
                  <a:outerShdw dist="38100" dir="2700000" algn="tl" rotWithShape="0">
                    <a:schemeClr val="accent2"/>
                  </a:outerShdw>
                </a:effectLst>
              </a:rPr>
              <a:t>SESSUALITÀ LECITA</a:t>
            </a: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511342"/>
            <a:ext cx="8356369" cy="646331"/>
          </a:xfrm>
          <a:prstGeom prst="rect">
            <a:avLst/>
          </a:prstGeom>
          <a:noFill/>
        </p:spPr>
        <p:txBody>
          <a:bodyPr wrap="square" rtlCol="0">
            <a:spAutoFit/>
          </a:bodyPr>
          <a:lstStyle/>
          <a:p>
            <a:pPr>
              <a:spcBef>
                <a:spcPts val="600"/>
              </a:spcBef>
            </a:pPr>
            <a:r>
              <a:rPr lang="it-IT" b="1" dirty="0"/>
              <a:t>Rispondendo ad alcune domande poste dalla comunità di Corinto, Paolo ci aiuta a capire come possiamo sfuggire all’immoralità sessuale </a:t>
            </a:r>
            <a:r>
              <a:rPr lang="es-ES" b="1" dirty="0"/>
              <a:t>(1 Co 7:1).</a:t>
            </a:r>
          </a:p>
        </p:txBody>
      </p:sp>
      <p:sp>
        <p:nvSpPr>
          <p:cNvPr id="6" name="CuadroTexto 5">
            <a:extLst>
              <a:ext uri="{FF2B5EF4-FFF2-40B4-BE49-F238E27FC236}">
                <a16:creationId xmlns:a16="http://schemas.microsoft.com/office/drawing/2014/main" id="{0391FA10-451F-4AC7-FE84-BD9168DC2BC3}"/>
              </a:ext>
            </a:extLst>
          </p:cNvPr>
          <p:cNvSpPr txBox="1"/>
          <p:nvPr/>
        </p:nvSpPr>
        <p:spPr>
          <a:xfrm>
            <a:off x="1590675" y="694152"/>
            <a:ext cx="9163050"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b="1" dirty="0">
                <a:solidFill>
                  <a:schemeClr val="accent2">
                    <a:lumMod val="75000"/>
                  </a:schemeClr>
                </a:solidFill>
                <a:latin typeface="Comic Sans MS" panose="030F0702030302020204" pitchFamily="66" charset="0"/>
              </a:rPr>
              <a:t>“</a:t>
            </a:r>
            <a:r>
              <a:rPr lang="it-IT" b="1" dirty="0">
                <a:solidFill>
                  <a:schemeClr val="accent2">
                    <a:lumMod val="75000"/>
                  </a:schemeClr>
                </a:solidFill>
                <a:latin typeface="Comic Sans MS" panose="030F0702030302020204" pitchFamily="66" charset="0"/>
              </a:rPr>
              <a:t>Ma, per evitare le fornicazioni, ogni uomo abbia la propria moglie e ogni donna il proprio marito</a:t>
            </a:r>
            <a:r>
              <a:rPr lang="es-ES" b="1" dirty="0">
                <a:solidFill>
                  <a:schemeClr val="accent2">
                    <a:lumMod val="75000"/>
                  </a:schemeClr>
                </a:solidFill>
                <a:latin typeface="Comic Sans MS" panose="030F0702030302020204" pitchFamily="66" charset="0"/>
              </a:rPr>
              <a:t>” </a:t>
            </a:r>
            <a:r>
              <a:rPr lang="es-ES" sz="1400" b="1" dirty="0">
                <a:solidFill>
                  <a:schemeClr val="accent2">
                    <a:lumMod val="75000"/>
                  </a:schemeClr>
                </a:solidFill>
                <a:latin typeface="Comic Sans MS" panose="030F0702030302020204" pitchFamily="66" charset="0"/>
              </a:rPr>
              <a:t>(1 Corinzi 7:2)</a:t>
            </a: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510589" y="4233318"/>
            <a:ext cx="3522238"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4720" y="4441308"/>
            <a:ext cx="4674960" cy="1200329"/>
          </a:xfrm>
          <a:prstGeom prst="rect">
            <a:avLst/>
          </a:prstGeom>
          <a:noFill/>
        </p:spPr>
        <p:txBody>
          <a:bodyPr wrap="square">
            <a:spAutoFit/>
          </a:bodyPr>
          <a:lstStyle/>
          <a:p>
            <a:pPr algn="ctr">
              <a:spcBef>
                <a:spcPts val="600"/>
              </a:spcBef>
            </a:pPr>
            <a:r>
              <a:rPr lang="it-IT" b="1" dirty="0"/>
              <a:t>I single dotati di autocontrollo possono sfruttare al meglio le opportunità di servire Dio senza essere limitati dagli impegni familiari </a:t>
            </a:r>
            <a:r>
              <a:rPr lang="es-ES" b="1" dirty="0"/>
              <a:t>(1 Co 7:6-8, 32-34).</a:t>
            </a:r>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8" y="3366416"/>
            <a:ext cx="8356369" cy="923330"/>
          </a:xfrm>
          <a:prstGeom prst="rect">
            <a:avLst/>
          </a:prstGeom>
          <a:noFill/>
        </p:spPr>
        <p:txBody>
          <a:bodyPr wrap="square">
            <a:spAutoFit/>
          </a:bodyPr>
          <a:lstStyle/>
          <a:p>
            <a:r>
              <a:rPr lang="it-IT" b="1" dirty="0"/>
              <a:t>Paolo invita i coniugi a vivere una reciproca cura anche nella sfera sessuale, evitando privazioni unilaterali che possano mettere a rischio la solidità della relazione (1 Co 7:3-5).</a:t>
            </a:r>
            <a:endParaRPr lang="it-IT" dirty="0"/>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32" y="2329494"/>
            <a:ext cx="8356368" cy="923330"/>
          </a:xfrm>
          <a:prstGeom prst="rect">
            <a:avLst/>
          </a:prstGeom>
          <a:noFill/>
        </p:spPr>
        <p:txBody>
          <a:bodyPr wrap="square">
            <a:spAutoFit/>
          </a:bodyPr>
          <a:lstStyle/>
          <a:p>
            <a:pPr lvl="0">
              <a:spcBef>
                <a:spcPts val="600"/>
              </a:spcBef>
              <a:defRPr/>
            </a:pPr>
            <a:r>
              <a:rPr lang="it-IT" b="1" dirty="0">
                <a:solidFill>
                  <a:prstClr val="black"/>
                </a:solidFill>
              </a:rPr>
              <a:t>In sostanza: le persone sposate devono vivere la sessualità lecita con il proprio coniuge; le persone non sposate non devono avere rapporti sessuali con nessuno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569465" y="5743385"/>
            <a:ext cx="4874590" cy="923330"/>
          </a:xfrm>
          <a:prstGeom prst="rect">
            <a:avLst/>
          </a:prstGeom>
          <a:noFill/>
        </p:spPr>
        <p:txBody>
          <a:bodyPr wrap="square">
            <a:spAutoFit/>
          </a:bodyPr>
          <a:lstStyle/>
          <a:p>
            <a:pPr lvl="0" algn="ctr">
              <a:spcBef>
                <a:spcPts val="600"/>
              </a:spcBef>
              <a:defRPr/>
            </a:pPr>
            <a:r>
              <a:rPr lang="it-IT" b="1" dirty="0">
                <a:solidFill>
                  <a:prstClr val="black"/>
                </a:solidFill>
              </a:rPr>
              <a:t>I single che non possiedono il dono dell'astinenza dovrebbero cercare di sposarsi per evitare le tentazioni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(1 Co 7:9).</a:t>
            </a: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1973178" y="650336"/>
            <a:ext cx="8046410" cy="4970591"/>
          </a:xfrm>
          <a:prstGeom prst="rect">
            <a:avLst/>
          </a:prstGeom>
          <a:noFill/>
        </p:spPr>
        <p:txBody>
          <a:bodyPr wrap="square">
            <a:spAutoFit/>
          </a:bodyPr>
          <a:lstStyle/>
          <a:p>
            <a:pPr algn="ctr">
              <a:spcBef>
                <a:spcPts val="600"/>
              </a:spcBef>
            </a:pPr>
            <a:r>
              <a:rPr lang="es-ES" sz="2600" b="1" dirty="0">
                <a:latin typeface="Comic Sans MS" panose="030F0702030302020204" pitchFamily="66" charset="0"/>
              </a:rPr>
              <a:t>“</a:t>
            </a:r>
            <a:r>
              <a:rPr lang="it-IT" sz="2600" b="1" dirty="0">
                <a:latin typeface="Comic Sans MS" panose="030F0702030302020204" pitchFamily="66" charset="0"/>
              </a:rPr>
              <a:t>Nel lavorare per coloro che sbagliano, rivolgete lo sguardo a Cristo.</a:t>
            </a:r>
            <a:r>
              <a:rPr lang="es-ES" sz="2600" b="1" dirty="0">
                <a:latin typeface="Comic Sans MS" panose="030F0702030302020204" pitchFamily="66" charset="0"/>
              </a:rPr>
              <a:t> […]</a:t>
            </a:r>
            <a:r>
              <a:rPr lang="it-IT" sz="2600" b="1" dirty="0">
                <a:latin typeface="Comic Sans MS" panose="030F0702030302020204" pitchFamily="66" charset="0"/>
              </a:rPr>
              <a:t> Parlate a coloro che sbagliano del perdono misericordioso del Salvatore. Incoraggiate il peccatore a pentirsi e a credere in Colui che può perdonarlo</a:t>
            </a:r>
            <a:r>
              <a:rPr lang="es-ES" sz="2600" b="1" dirty="0">
                <a:latin typeface="Comic Sans MS" panose="030F0702030302020204" pitchFamily="66" charset="0"/>
              </a:rPr>
              <a:t>. […]</a:t>
            </a:r>
          </a:p>
          <a:p>
            <a:pPr algn="ctr">
              <a:spcBef>
                <a:spcPts val="600"/>
              </a:spcBef>
            </a:pPr>
            <a:r>
              <a:rPr lang="it-IT" sz="2600" b="1" dirty="0">
                <a:latin typeface="Comic Sans MS" panose="030F0702030302020204" pitchFamily="66" charset="0"/>
              </a:rPr>
              <a:t>Possa il pentimento del peccatore essere accolto dalla Chiesa con cuore grato. Possa il pentito essere condotto dalle tenebre dell’incredulità alla luce della fede e della giustizia. Possa la sua mano tremante trovare rifugio nella mano amorevole di Gesù. Una tale remissione è ratificata in cielo</a:t>
            </a:r>
            <a:r>
              <a:rPr lang="es-ES" sz="2600" b="1" dirty="0">
                <a:latin typeface="Comic Sans MS" panose="030F0702030302020204" pitchFamily="66" charset="0"/>
              </a:rPr>
              <a:t>.”</a:t>
            </a:r>
          </a:p>
        </p:txBody>
      </p:sp>
      <p:sp>
        <p:nvSpPr>
          <p:cNvPr id="4" name="CuadroTexto 3">
            <a:extLst>
              <a:ext uri="{FF2B5EF4-FFF2-40B4-BE49-F238E27FC236}">
                <a16:creationId xmlns:a16="http://schemas.microsoft.com/office/drawing/2014/main" id="{42AD85F2-6C4A-2721-2213-A528D96390CB}"/>
              </a:ext>
            </a:extLst>
          </p:cNvPr>
          <p:cNvSpPr txBox="1"/>
          <p:nvPr/>
        </p:nvSpPr>
        <p:spPr>
          <a:xfrm>
            <a:off x="4413763" y="5947768"/>
            <a:ext cx="5321778" cy="338554"/>
          </a:xfrm>
          <a:prstGeom prst="rect">
            <a:avLst/>
          </a:prstGeom>
          <a:noFill/>
        </p:spPr>
        <p:txBody>
          <a:bodyPr wrap="none" rtlCol="0">
            <a:spAutoFit/>
          </a:bodyPr>
          <a:lstStyle/>
          <a:p>
            <a:pPr algn="r"/>
            <a:r>
              <a:rPr lang="es-ES" sz="1600" b="1" dirty="0"/>
              <a:t>(E.G. White, </a:t>
            </a:r>
            <a:r>
              <a:rPr lang="es-ES" sz="1600" b="1" i="1" dirty="0"/>
              <a:t>La Speranza </a:t>
            </a:r>
            <a:r>
              <a:rPr lang="es-ES" sz="1600" b="1" i="1" dirty="0" err="1"/>
              <a:t>dell’uomo</a:t>
            </a:r>
            <a:r>
              <a:rPr lang="es-ES" sz="1600" b="1" dirty="0"/>
              <a:t>, libera </a:t>
            </a:r>
            <a:r>
              <a:rPr lang="es-ES" sz="1600" b="1" dirty="0" err="1"/>
              <a:t>traduzione</a:t>
            </a:r>
            <a:r>
              <a:rPr lang="es-ES" sz="1600" b="1" dirty="0"/>
              <a:t>)</a:t>
            </a: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4062651"/>
          </a:xfrm>
          <a:prstGeom prst="rect">
            <a:avLst/>
          </a:prstGeom>
          <a:solidFill>
            <a:srgbClr val="FFF3D0"/>
          </a:solidFill>
          <a:effectLst>
            <a:innerShdw blurRad="114300">
              <a:schemeClr val="accent3">
                <a:lumMod val="75000"/>
              </a:schemeClr>
            </a:innerShdw>
          </a:effectLst>
        </p:spPr>
        <p:txBody>
          <a:bodyPr wrap="square">
            <a:spAutoFit/>
          </a:bodyPr>
          <a:lstStyle/>
          <a:p>
            <a:pPr lvl="0" algn="ctr">
              <a:defRPr/>
            </a:pPr>
            <a:r>
              <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lang="it-IT" sz="2400" b="1" dirty="0">
                <a:solidFill>
                  <a:srgbClr val="196B24">
                    <a:lumMod val="75000"/>
                  </a:srgbClr>
                </a:solidFill>
                <a:latin typeface="Comic Sans MS" panose="030F0702030302020204" pitchFamily="66" charset="0"/>
              </a:rPr>
              <a:t>Non sapete che il vostro corpo è il tempio dello Spirito Santo che è in voi e che avete ricevuto da Dio? Quindi non appartenete a voi stessi. Poiché siete stati comprati a caro prezzo. Glorificate dunque Dio nel vostro corpo</a:t>
            </a:r>
            <a:r>
              <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(1 </a:t>
            </a:r>
            <a:r>
              <a:rPr kumimoji="0" lang="es-ES" sz="18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Corinzi</a:t>
            </a: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6:19,20)</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032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3296981951"/>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3" y="55662"/>
            <a:ext cx="6858000" cy="1200329"/>
          </a:xfrm>
          <a:prstGeom prst="rect">
            <a:avLst/>
          </a:prstGeom>
          <a:noFill/>
        </p:spPr>
        <p:txBody>
          <a:bodyPr wrap="square" rtlCol="0">
            <a:spAutoFit/>
          </a:bodyPr>
          <a:lstStyle/>
          <a:p>
            <a:pPr>
              <a:spcBef>
                <a:spcPts val="600"/>
              </a:spcBef>
            </a:pPr>
            <a:r>
              <a:rPr lang="it-IT" b="1" dirty="0"/>
              <a:t>Nei capitoli dal cinque al sette della 1 Lettera ai Corinzi, Paolo si dedica principalmente a cercare di sradicare un peccato che si era profondamente radicato nella comunità di Corinto: l’immoralità sessuale</a:t>
            </a:r>
            <a:r>
              <a:rPr lang="es-ES" b="1" dirty="0"/>
              <a:t>.</a:t>
            </a:r>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533264"/>
            <a:ext cx="6877664" cy="1200329"/>
          </a:xfrm>
          <a:prstGeom prst="rect">
            <a:avLst/>
          </a:prstGeom>
          <a:noFill/>
        </p:spPr>
        <p:txBody>
          <a:bodyPr wrap="square">
            <a:spAutoFit/>
          </a:bodyPr>
          <a:lstStyle/>
          <a:p>
            <a:pPr lvl="0">
              <a:spcBef>
                <a:spcPts val="600"/>
              </a:spcBef>
              <a:defRPr/>
            </a:pPr>
            <a:r>
              <a:rPr lang="it-IT" b="1" dirty="0">
                <a:solidFill>
                  <a:prstClr val="black"/>
                </a:solidFill>
              </a:rPr>
              <a:t>Con un linguaggio chiaro e diretto, Paolo non solo mette in luce il peccato, ma propone anche delle soluzioni per affrontarlo e per evitare di continuare a cadere in esso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413164"/>
            <a:ext cx="6877664" cy="1200329"/>
          </a:xfrm>
          <a:prstGeom prst="rect">
            <a:avLst/>
          </a:prstGeom>
          <a:noFill/>
        </p:spPr>
        <p:txBody>
          <a:bodyPr wrap="square">
            <a:spAutoFit/>
          </a:bodyPr>
          <a:lstStyle/>
          <a:p>
            <a:pPr lvl="0">
              <a:spcBef>
                <a:spcPts val="600"/>
              </a:spcBef>
              <a:defRPr/>
            </a:pPr>
            <a:r>
              <a:rPr lang="it-IT" b="1" dirty="0">
                <a:solidFill>
                  <a:prstClr val="black"/>
                </a:solidFill>
              </a:rPr>
              <a:t>A questo peccato specifico si aggiungevano altri, quali torti e frodi, commessi tra i fratelli stessi, che venivano portati davanti ai tribunali civili</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275772" y="674400"/>
            <a:ext cx="5800725" cy="550920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s-ES"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IL PECCATO NELLA CHIESA</a:t>
            </a: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es-ES"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rPr>
              <a:t>IL PECCATO CONSENTITO</a:t>
            </a:r>
          </a:p>
        </p:txBody>
      </p:sp>
      <p:sp>
        <p:nvSpPr>
          <p:cNvPr id="5" name="CuadroTexto 4">
            <a:extLst>
              <a:ext uri="{FF2B5EF4-FFF2-40B4-BE49-F238E27FC236}">
                <a16:creationId xmlns:a16="http://schemas.microsoft.com/office/drawing/2014/main" id="{CFE189D5-004C-10E3-7642-1BA8421E6E00}"/>
              </a:ext>
            </a:extLst>
          </p:cNvPr>
          <p:cNvSpPr txBox="1"/>
          <p:nvPr/>
        </p:nvSpPr>
        <p:spPr>
          <a:xfrm>
            <a:off x="1104899" y="67657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a:t>
            </a:r>
            <a:r>
              <a:rPr lang="it-IT" b="1" dirty="0">
                <a:solidFill>
                  <a:srgbClr val="7030A0"/>
                </a:solidFill>
                <a:latin typeface="Comic Sans MS" panose="030F0702030302020204" pitchFamily="66" charset="0"/>
              </a:rPr>
              <a:t>E voi siete gonfi, e non avete invece fatto cordoglio, perché colui che ha commesso quell'azione fosse tolto di mezzo a voi!</a:t>
            </a:r>
            <a:r>
              <a:rPr lang="es-ES" b="1" dirty="0">
                <a:solidFill>
                  <a:srgbClr val="7030A0"/>
                </a:solidFill>
                <a:latin typeface="Comic Sans MS" panose="030F0702030302020204" pitchFamily="66" charset="0"/>
              </a:rPr>
              <a:t>” </a:t>
            </a:r>
            <a:r>
              <a:rPr lang="es-ES" sz="1400" b="1" dirty="0">
                <a:solidFill>
                  <a:srgbClr val="7030A0"/>
                </a:solidFill>
                <a:latin typeface="Comic Sans MS" panose="030F0702030302020204" pitchFamily="66" charset="0"/>
              </a:rPr>
              <a:t>(1 Corinzi 5:2)</a:t>
            </a:r>
            <a:endParaRPr lang="es-ES" b="1" dirty="0">
              <a:solidFill>
                <a:srgbClr val="7030A0"/>
              </a:solidFill>
              <a:latin typeface="Comic Sans MS" panose="030F0702030302020204" pitchFamily="66"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52297" y="1446013"/>
            <a:ext cx="7289529" cy="646331"/>
          </a:xfrm>
          <a:prstGeom prst="rect">
            <a:avLst/>
          </a:prstGeom>
          <a:noFill/>
        </p:spPr>
        <p:txBody>
          <a:bodyPr wrap="square">
            <a:spAutoFit/>
          </a:bodyPr>
          <a:lstStyle/>
          <a:p>
            <a:pPr>
              <a:spcBef>
                <a:spcPts val="600"/>
              </a:spcBef>
            </a:pPr>
            <a:r>
              <a:rPr lang="it-IT" b="1" dirty="0"/>
              <a:t>Nella chiesa di Corinto si era verificato «un caso di immoralità sessuale che non viene tollerato nemmeno tra i pagani»</a:t>
            </a:r>
            <a:r>
              <a:rPr lang="es-ES" b="1" dirty="0"/>
              <a:t> (1 Co 5:1).</a:t>
            </a:r>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441826" y="1522928"/>
            <a:ext cx="4597877" cy="2300927"/>
          </a:xfrm>
          <a:prstGeom prst="snip2DiagRect">
            <a:avLst>
              <a:gd name="adj1" fmla="val 1718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09446" y="3823855"/>
            <a:ext cx="4736627" cy="2869748"/>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056909" y="3914461"/>
            <a:ext cx="7058890" cy="1200329"/>
          </a:xfrm>
          <a:prstGeom prst="rect">
            <a:avLst/>
          </a:prstGeom>
          <a:noFill/>
        </p:spPr>
        <p:txBody>
          <a:bodyPr wrap="square">
            <a:spAutoFit/>
          </a:bodyPr>
          <a:lstStyle/>
          <a:p>
            <a:pPr>
              <a:spcBef>
                <a:spcPts val="600"/>
              </a:spcBef>
            </a:pPr>
            <a:r>
              <a:rPr lang="it-IT" b="1" dirty="0"/>
              <a:t>La Chiesa era composta, principalmente, da gentili. La loro stessa coscienza già diceva loro che l’incesto non doveva essere tollerato. D’altra parte, la loro conoscenza delle Scritture li rafforzava in questa convinzione </a:t>
            </a:r>
            <a:r>
              <a:rPr lang="es-ES" b="1" dirty="0"/>
              <a:t>(</a:t>
            </a:r>
            <a:r>
              <a:rPr lang="es-ES" b="1" dirty="0" err="1"/>
              <a:t>Lv</a:t>
            </a:r>
            <a:r>
              <a:rPr lang="es-ES" b="1" dirty="0"/>
              <a:t> 18:8).</a:t>
            </a:r>
          </a:p>
        </p:txBody>
      </p:sp>
      <p:sp>
        <p:nvSpPr>
          <p:cNvPr id="6" name="CuadroTexto 5">
            <a:extLst>
              <a:ext uri="{FF2B5EF4-FFF2-40B4-BE49-F238E27FC236}">
                <a16:creationId xmlns:a16="http://schemas.microsoft.com/office/drawing/2014/main" id="{5B5C8C9F-3570-38AD-57B9-D3DE681A1773}"/>
              </a:ext>
            </a:extLst>
          </p:cNvPr>
          <p:cNvSpPr txBox="1"/>
          <p:nvPr/>
        </p:nvSpPr>
        <p:spPr>
          <a:xfrm>
            <a:off x="209446" y="2215107"/>
            <a:ext cx="7232380" cy="1200329"/>
          </a:xfrm>
          <a:prstGeom prst="rect">
            <a:avLst/>
          </a:prstGeom>
          <a:noFill/>
        </p:spPr>
        <p:txBody>
          <a:bodyPr wrap="square">
            <a:spAutoFit/>
          </a:bodyPr>
          <a:lstStyle/>
          <a:p>
            <a:pPr lvl="0">
              <a:spcBef>
                <a:spcPts val="600"/>
              </a:spcBef>
              <a:defRPr/>
            </a:pPr>
            <a:r>
              <a:rPr lang="it-IT" b="1" dirty="0">
                <a:solidFill>
                  <a:prstClr val="black"/>
                </a:solidFill>
              </a:rPr>
              <a:t>Il fatto che all’interno della chiesa esistesse una relazione incestuosa era una cosa molto grave. Ma la situazione era resa ancora più grave dal fatto che, invece di provare repulsione, i fedeli erano orgogliosi di tollerare quel peccato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(1 Co 5:2).</a:t>
            </a: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056909" y="5278582"/>
            <a:ext cx="7058890" cy="1200329"/>
          </a:xfrm>
          <a:prstGeom prst="rect">
            <a:avLst/>
          </a:prstGeom>
          <a:noFill/>
        </p:spPr>
        <p:txBody>
          <a:bodyPr wrap="square">
            <a:spAutoFit/>
          </a:bodyPr>
          <a:lstStyle/>
          <a:p>
            <a:pPr lvl="0">
              <a:spcBef>
                <a:spcPts val="600"/>
              </a:spcBef>
              <a:defRPr/>
            </a:pPr>
            <a:r>
              <a:rPr lang="it-IT" b="1" dirty="0">
                <a:solidFill>
                  <a:prstClr val="black"/>
                </a:solidFill>
              </a:rPr>
              <a:t>Se sapevano bene che quella relazione era peccaminosa… perché ne andavano fieri? (1 Co 5:6). La famiglia coinvolta aveva una certa influenza nella chiesa? Si vantavano di essere una chiesa tollerante nei confronti dei peccatori? </a:t>
            </a:r>
            <a:endParaRPr kumimoji="0" lang="es-ES"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07886"/>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s-ES" sz="4000" b="1" dirty="0">
                <a:ln w="22225">
                  <a:solidFill>
                    <a:schemeClr val="accent2"/>
                  </a:solidFill>
                  <a:prstDash val="solid"/>
                </a:ln>
                <a:solidFill>
                  <a:schemeClr val="accent2">
                    <a:lumMod val="60000"/>
                    <a:lumOff val="40000"/>
                  </a:schemeClr>
                </a:solidFill>
              </a:rPr>
              <a:t>SRADICAMENTO DEL PECCATO</a:t>
            </a: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641405"/>
            <a:ext cx="6943725"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3">
                    <a:lumMod val="75000"/>
                  </a:schemeClr>
                </a:solidFill>
                <a:latin typeface="Comic Sans MS" panose="030F0702030302020204" pitchFamily="66" charset="0"/>
              </a:rPr>
              <a:t>“</a:t>
            </a:r>
            <a:r>
              <a:rPr lang="it-IT" b="1" dirty="0">
                <a:solidFill>
                  <a:schemeClr val="accent3">
                    <a:lumMod val="75000"/>
                  </a:schemeClr>
                </a:solidFill>
                <a:latin typeface="Comic Sans MS" panose="030F0702030302020204" pitchFamily="66" charset="0"/>
              </a:rPr>
              <a:t>Quelli di fuori li giudicherà Dio. Togliete il malvagio di mezzo a voi stessi</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(1 </a:t>
            </a:r>
            <a:r>
              <a:rPr lang="es-ES" sz="1400" b="1" dirty="0" err="1">
                <a:solidFill>
                  <a:schemeClr val="accent3">
                    <a:lumMod val="75000"/>
                  </a:schemeClr>
                </a:solidFill>
                <a:latin typeface="Comic Sans MS" panose="030F0702030302020204" pitchFamily="66" charset="0"/>
              </a:rPr>
              <a:t>Corinzi</a:t>
            </a:r>
            <a:r>
              <a:rPr lang="es-ES" sz="1400" b="1" dirty="0">
                <a:solidFill>
                  <a:schemeClr val="accent3">
                    <a:lumMod val="75000"/>
                  </a:schemeClr>
                </a:solidFill>
                <a:latin typeface="Comic Sans MS" panose="030F0702030302020204" pitchFamily="66" charset="0"/>
              </a:rPr>
              <a:t> 5:13)</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257173" y="1415795"/>
            <a:ext cx="7864232" cy="1200329"/>
          </a:xfrm>
          <a:prstGeom prst="rect">
            <a:avLst/>
          </a:prstGeom>
          <a:noFill/>
        </p:spPr>
        <p:txBody>
          <a:bodyPr wrap="square" rtlCol="0">
            <a:spAutoFit/>
          </a:bodyPr>
          <a:lstStyle/>
          <a:p>
            <a:r>
              <a:rPr lang="es-ES" b="1" dirty="0" err="1"/>
              <a:t>Il</a:t>
            </a:r>
            <a:r>
              <a:rPr lang="es-ES" b="1" dirty="0"/>
              <a:t> caso di incesto era </a:t>
            </a:r>
            <a:r>
              <a:rPr lang="es-ES" b="1" dirty="0" err="1"/>
              <a:t>già</a:t>
            </a:r>
            <a:r>
              <a:rPr lang="es-ES" b="1" dirty="0"/>
              <a:t> “di dominio </a:t>
            </a:r>
            <a:r>
              <a:rPr lang="es-ES" b="1" dirty="0" err="1"/>
              <a:t>pubblico</a:t>
            </a:r>
            <a:r>
              <a:rPr lang="es-ES" b="1" dirty="0"/>
              <a:t>” (1 Co 5:1). </a:t>
            </a:r>
            <a:r>
              <a:rPr lang="it-IT" b="1" dirty="0"/>
              <a:t>Per questo era necessario adottare misure urgenti per evitare che la reputazione della Chiesa ne risentisse e perché la persona prendesse coscienza della propria condizione e si pentisse (1 Co 5:11). Quali misure consiglia Paolo?</a:t>
            </a:r>
            <a:endParaRPr lang="it-IT" dirty="0"/>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3081905787"/>
              </p:ext>
            </p:extLst>
          </p:nvPr>
        </p:nvGraphicFramePr>
        <p:xfrm>
          <a:off x="222147" y="245185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08534" y="4473478"/>
            <a:ext cx="4780321" cy="2031325"/>
          </a:xfrm>
          <a:prstGeom prst="rect">
            <a:avLst/>
          </a:prstGeom>
          <a:noFill/>
        </p:spPr>
        <p:txBody>
          <a:bodyPr wrap="square" rtlCol="0">
            <a:spAutoFit/>
          </a:bodyPr>
          <a:lstStyle/>
          <a:p>
            <a:pPr algn="ctr">
              <a:spcBef>
                <a:spcPts val="600"/>
              </a:spcBef>
            </a:pPr>
            <a:r>
              <a:rPr lang="it-IT" b="1" dirty="0"/>
              <a:t>La disciplina ecclesiastica (indipendentemente dalla gravità del peccato) deve sempre avere uno scopo redentivo. È necessario far comprendere alla persona il proprio errore affinché lo riconosca, si penta e «lo spirito sia salvato nel giorno del Signore Gesù»</a:t>
            </a:r>
            <a:r>
              <a:rPr lang="es-ES" b="1" dirty="0"/>
              <a:t> (1 Co 5:5).</a:t>
            </a:r>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8121405" y="163968"/>
            <a:ext cx="3848447" cy="2074501"/>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t="-498"/>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es-ES" sz="4400" b="1" spc="50">
                <a:ln w="15875">
                  <a:solidFill>
                    <a:schemeClr val="accent1">
                      <a:lumMod val="75000"/>
                    </a:schemeClr>
                  </a:solidFill>
                </a:ln>
                <a:solidFill>
                  <a:srgbClr val="A5CA04"/>
                </a:solidFill>
                <a:effectLst>
                  <a:innerShdw blurRad="63500" dist="50800" dir="13500000">
                    <a:srgbClr val="000000">
                      <a:alpha val="84000"/>
                    </a:srgbClr>
                  </a:innerShdw>
                </a:effectLst>
              </a:rPr>
              <a:t>AFFRONTARE I PROBLEMI INTERNI</a:t>
            </a:r>
            <a:endParaRPr lang="es-ES" sz="4400" b="1" spc="50" dirty="0">
              <a:ln w="15875">
                <a:solidFill>
                  <a:schemeClr val="accent1">
                    <a:lumMod val="75000"/>
                  </a:schemeClr>
                </a:solidFill>
              </a:ln>
              <a:solidFill>
                <a:srgbClr val="A5CA04"/>
              </a:solidFill>
              <a:effectLst>
                <a:innerShdw blurRad="63500" dist="50800" dir="13500000">
                  <a:srgbClr val="000000">
                    <a:alpha val="84000"/>
                  </a:srgbClr>
                </a:innerShdw>
              </a:effectLst>
            </a:endParaRP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8223"/>
            <a:ext cx="10677525"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4">
                    <a:lumMod val="50000"/>
                  </a:schemeClr>
                </a:solidFill>
                <a:latin typeface="Comic Sans MS" panose="030F0702030302020204" pitchFamily="66" charset="0"/>
              </a:rPr>
              <a:t>“</a:t>
            </a:r>
            <a:r>
              <a:rPr lang="it-IT" b="1" dirty="0">
                <a:solidFill>
                  <a:schemeClr val="accent4">
                    <a:lumMod val="50000"/>
                  </a:schemeClr>
                </a:solidFill>
                <a:latin typeface="Comic Sans MS" panose="030F0702030302020204" pitchFamily="66" charset="0"/>
              </a:rPr>
              <a:t>Quando qualcuno di voi ha una lite con un altro, ha il coraggio di chiamarlo in giudizio davanti agli ingiusti anziché davanti ai santi?</a:t>
            </a:r>
            <a:r>
              <a:rPr lang="es-ES" b="1" dirty="0">
                <a:solidFill>
                  <a:schemeClr val="accent4">
                    <a:lumMod val="50000"/>
                  </a:schemeClr>
                </a:solidFill>
                <a:latin typeface="Comic Sans MS" panose="030F0702030302020204" pitchFamily="66" charset="0"/>
              </a:rPr>
              <a:t>” </a:t>
            </a:r>
            <a:r>
              <a:rPr lang="es-ES" sz="1400" b="1" dirty="0">
                <a:solidFill>
                  <a:schemeClr val="accent4">
                    <a:lumMod val="50000"/>
                  </a:schemeClr>
                </a:solidFill>
                <a:latin typeface="Comic Sans MS" panose="030F0702030302020204" pitchFamily="66" charset="0"/>
              </a:rPr>
              <a:t>(1 Corinzi 6:1)</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262458" y="1457023"/>
            <a:ext cx="7869382" cy="1477328"/>
          </a:xfrm>
          <a:prstGeom prst="rect">
            <a:avLst/>
          </a:prstGeom>
          <a:noFill/>
        </p:spPr>
        <p:txBody>
          <a:bodyPr wrap="square" rtlCol="0">
            <a:spAutoFit/>
          </a:bodyPr>
          <a:lstStyle/>
          <a:p>
            <a:pPr algn="ctr">
              <a:spcBef>
                <a:spcPts val="600"/>
              </a:spcBef>
            </a:pPr>
            <a:r>
              <a:rPr lang="it-IT" b="1" dirty="0"/>
              <a:t>Dopo aver spiegato come affrontare il peccato all’interno della Chiesa, Paolo rimprovera i credenti per non aver seguito le linee guida corrette e per aver permesso che fossero i tribunali secolari a decidere sulle controversie tra fratelli (1 Co 6:1-6). Ma Paolo va oltre e affronta il problema alla radice.</a:t>
            </a:r>
            <a:endParaRPr lang="es-ES" b="1" dirty="0"/>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13009" y="1436488"/>
            <a:ext cx="3914898"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446712" y="4227252"/>
            <a:ext cx="4498722" cy="2421954"/>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65067" y="4488118"/>
            <a:ext cx="6839702" cy="646331"/>
          </a:xfrm>
          <a:prstGeom prst="rect">
            <a:avLst/>
          </a:prstGeom>
          <a:noFill/>
        </p:spPr>
        <p:txBody>
          <a:bodyPr wrap="square">
            <a:spAutoFit/>
          </a:bodyPr>
          <a:lstStyle/>
          <a:p>
            <a:pPr>
              <a:spcBef>
                <a:spcPts val="600"/>
              </a:spcBef>
            </a:pPr>
            <a:r>
              <a:rPr lang="it-IT" b="1" dirty="0"/>
              <a:t>In secondo luogo, i fratelli devono essere disposti a perdonare l’offesa </a:t>
            </a:r>
            <a:r>
              <a:rPr lang="es-ES" b="1" dirty="0"/>
              <a:t>(1 Co 6:7b).</a:t>
            </a:r>
          </a:p>
        </p:txBody>
      </p:sp>
      <p:sp>
        <p:nvSpPr>
          <p:cNvPr id="7" name="CuadroTexto 6">
            <a:extLst>
              <a:ext uri="{FF2B5EF4-FFF2-40B4-BE49-F238E27FC236}">
                <a16:creationId xmlns:a16="http://schemas.microsoft.com/office/drawing/2014/main" id="{22E020F3-A69B-8010-52A8-7FB4B138C366}"/>
              </a:ext>
            </a:extLst>
          </p:cNvPr>
          <p:cNvSpPr txBox="1"/>
          <p:nvPr/>
        </p:nvSpPr>
        <p:spPr>
          <a:xfrm>
            <a:off x="4572001" y="3082728"/>
            <a:ext cx="7619999" cy="923330"/>
          </a:xfrm>
          <a:prstGeom prst="rect">
            <a:avLst/>
          </a:prstGeom>
          <a:noFill/>
        </p:spPr>
        <p:txBody>
          <a:bodyPr wrap="square">
            <a:spAutoFit/>
          </a:bodyPr>
          <a:lstStyle/>
          <a:p>
            <a:pPr>
              <a:spcBef>
                <a:spcPts val="600"/>
              </a:spcBef>
            </a:pPr>
            <a:r>
              <a:rPr lang="it-IT" b="1" dirty="0"/>
              <a:t>In primo luogo, non dovrebbero esserci dissidi tra i membri della chiesa (1 Co 6:7a) e, naturalmente, i membri non dovrebbero offendere o frodare un altro membro (1 Co 6:8).</a:t>
            </a:r>
            <a:endParaRPr lang="es-ES" b="1" dirty="0"/>
          </a:p>
        </p:txBody>
      </p:sp>
      <p:sp>
        <p:nvSpPr>
          <p:cNvPr id="11" name="CuadroTexto 10">
            <a:extLst>
              <a:ext uri="{FF2B5EF4-FFF2-40B4-BE49-F238E27FC236}">
                <a16:creationId xmlns:a16="http://schemas.microsoft.com/office/drawing/2014/main" id="{6148304D-035B-41EA-2ED0-618C1960B8A3}"/>
              </a:ext>
            </a:extLst>
          </p:cNvPr>
          <p:cNvSpPr txBox="1"/>
          <p:nvPr/>
        </p:nvSpPr>
        <p:spPr>
          <a:xfrm>
            <a:off x="249598" y="5996179"/>
            <a:ext cx="7197114" cy="646331"/>
          </a:xfrm>
          <a:prstGeom prst="rect">
            <a:avLst/>
          </a:prstGeom>
          <a:noFill/>
        </p:spPr>
        <p:txBody>
          <a:bodyPr wrap="square">
            <a:spAutoFit/>
          </a:bodyPr>
          <a:lstStyle/>
          <a:p>
            <a:pPr>
              <a:spcBef>
                <a:spcPts val="600"/>
              </a:spcBef>
            </a:pPr>
            <a:r>
              <a:rPr lang="it-IT" b="1" dirty="0"/>
              <a:t>A meno che non si tratti di una questione penale (Ro 13:1-5), i problemi interni della chiesa devono essere risolti al suo interno</a:t>
            </a:r>
            <a:r>
              <a:rPr lang="es-ES" b="1" dirty="0"/>
              <a:t>.</a:t>
            </a:r>
          </a:p>
        </p:txBody>
      </p:sp>
      <p:sp>
        <p:nvSpPr>
          <p:cNvPr id="13" name="CuadroTexto 12">
            <a:extLst>
              <a:ext uri="{FF2B5EF4-FFF2-40B4-BE49-F238E27FC236}">
                <a16:creationId xmlns:a16="http://schemas.microsoft.com/office/drawing/2014/main" id="{52DF5DD4-C39F-63F3-367E-FC0BEB71AED5}"/>
              </a:ext>
            </a:extLst>
          </p:cNvPr>
          <p:cNvSpPr txBox="1"/>
          <p:nvPr/>
        </p:nvSpPr>
        <p:spPr>
          <a:xfrm>
            <a:off x="589387" y="5175441"/>
            <a:ext cx="6839702" cy="646331"/>
          </a:xfrm>
          <a:prstGeom prst="rect">
            <a:avLst/>
          </a:prstGeom>
          <a:noFill/>
        </p:spPr>
        <p:txBody>
          <a:bodyPr wrap="square">
            <a:spAutoFit/>
          </a:bodyPr>
          <a:lstStyle/>
          <a:p>
            <a:pPr>
              <a:spcBef>
                <a:spcPts val="600"/>
              </a:spcBef>
            </a:pPr>
            <a:r>
              <a:rPr lang="it-IT" b="1" dirty="0"/>
              <a:t>In terzo luogo, se non si raggiunge un accordo tra i membri, la chiesa deve giudicare o mediare tra le parti </a:t>
            </a:r>
            <a:r>
              <a:rPr lang="es-ES" b="1" dirty="0"/>
              <a:t>(1 Co 6:2).</a:t>
            </a:r>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2619" y="3082728"/>
            <a:ext cx="249382" cy="33534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518944"/>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215929"/>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106128" y="811624"/>
            <a:ext cx="10943302" cy="5062924"/>
          </a:xfrm>
          <a:prstGeom prst="rect">
            <a:avLst/>
          </a:prstGeom>
          <a:noFill/>
        </p:spPr>
        <p:txBody>
          <a:bodyPr wrap="square">
            <a:spAutoFit/>
          </a:bodyPr>
          <a:lstStyle/>
          <a:p>
            <a:pPr algn="ctr">
              <a:spcBef>
                <a:spcPts val="600"/>
              </a:spcBef>
            </a:pPr>
            <a:r>
              <a:rPr lang="es-ES" sz="2400" b="1" dirty="0">
                <a:latin typeface="Comic Sans MS" panose="030F0702030302020204" pitchFamily="66" charset="0"/>
              </a:rPr>
              <a:t>“</a:t>
            </a:r>
            <a:r>
              <a:rPr lang="it-IT" sz="2400" b="1" dirty="0">
                <a:latin typeface="Comic Sans MS" panose="030F0702030302020204" pitchFamily="66" charset="0"/>
              </a:rPr>
              <a:t>È nostro compito riconoscere le nostre debolezze e i peccati che coltiviamo, che generano oscurità e debolezza spirituale e hanno spento il nostro primo amore. È forse la mondanità? È l’egoismo? È l’amore per la propria autostima? È la lotta per essere i primi? È la sensualità che ci allontana da Dio? È forse il peccato dei nicolaiti, che scambiavano la grazia di Dio con la lussuria? È l’indifferenza verso la grande luce? È forse l’uso improprio o l’abuso delle opportunità e dei privilegi che ci porta ad avere presuntuose pretese di saggezza e conoscenza religiosa, mentre la nostra vita e il nostro carattere sono incoerenti e immorali? Non importa quale sia stata la cosa che abbiamo accarezzato e coltivato fino a renderla forte e dominante: compiamo sforzi risoluti per essere vincitori, per non smarrirci e mangiare dall’albero della vita</a:t>
            </a:r>
            <a:r>
              <a:rPr lang="es-ES" sz="2400" b="1" dirty="0">
                <a:latin typeface="Comic Sans MS" panose="030F0702030302020204" pitchFamily="66" charset="0"/>
              </a:rPr>
              <a:t>.”</a:t>
            </a:r>
          </a:p>
        </p:txBody>
      </p:sp>
      <p:sp>
        <p:nvSpPr>
          <p:cNvPr id="4" name="CuadroTexto 3">
            <a:extLst>
              <a:ext uri="{FF2B5EF4-FFF2-40B4-BE49-F238E27FC236}">
                <a16:creationId xmlns:a16="http://schemas.microsoft.com/office/drawing/2014/main" id="{4619543F-0133-37A9-5C45-80AB5F3B408F}"/>
              </a:ext>
            </a:extLst>
          </p:cNvPr>
          <p:cNvSpPr txBox="1"/>
          <p:nvPr/>
        </p:nvSpPr>
        <p:spPr>
          <a:xfrm>
            <a:off x="6015877" y="5707823"/>
            <a:ext cx="6092309" cy="338554"/>
          </a:xfrm>
          <a:prstGeom prst="rect">
            <a:avLst/>
          </a:prstGeom>
          <a:noFill/>
        </p:spPr>
        <p:txBody>
          <a:bodyPr wrap="none" rtlCol="0">
            <a:spAutoFit/>
          </a:bodyPr>
          <a:lstStyle/>
          <a:p>
            <a:pPr algn="r"/>
            <a:r>
              <a:rPr lang="es-ES" sz="1600" b="1" dirty="0"/>
              <a:t>(E.G. White, </a:t>
            </a:r>
            <a:r>
              <a:rPr lang="es-ES" sz="1600" b="1" dirty="0" err="1"/>
              <a:t>Riceverete</a:t>
            </a:r>
            <a:r>
              <a:rPr lang="es-ES" sz="1600" b="1" dirty="0"/>
              <a:t> potere,18 </a:t>
            </a:r>
            <a:r>
              <a:rPr lang="es-ES" sz="1600" b="1" dirty="0" err="1"/>
              <a:t>dicembre</a:t>
            </a:r>
            <a:r>
              <a:rPr lang="es-ES" sz="1600" b="1" dirty="0"/>
              <a:t>, libera </a:t>
            </a:r>
            <a:r>
              <a:rPr lang="es-ES" sz="1600" b="1" dirty="0" err="1"/>
              <a:t>traduzione</a:t>
            </a:r>
            <a:r>
              <a:rPr lang="es-ES"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5" y="-104775"/>
            <a:ext cx="7658100" cy="6824945"/>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es-ES" sz="8000" dirty="0">
                <a:pattFill prst="narHorz">
                  <a:fgClr>
                    <a:srgbClr val="FFFF00"/>
                  </a:fgClr>
                  <a:bgClr>
                    <a:schemeClr val="accent6">
                      <a:lumMod val="20000"/>
                      <a:lumOff val="80000"/>
                    </a:schemeClr>
                  </a:bgClr>
                </a:pattFill>
                <a:effectLst>
                  <a:innerShdw blurRad="177800">
                    <a:schemeClr val="accent6">
                      <a:lumMod val="50000"/>
                    </a:schemeClr>
                  </a:innerShdw>
                </a:effectLst>
              </a:rPr>
              <a:t>COME EVITARE IL PECCATO NELLA CHIESA</a:t>
            </a: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3422</TotalTime>
  <Words>1458</Words>
  <Application>Microsoft Office PowerPoint</Application>
  <PresentationFormat>Panorámica</PresentationFormat>
  <Paragraphs>58</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Aptos Display</vt:lpstr>
      <vt:lpstr>Comic Sans MS</vt:lpstr>
      <vt:lpstr>Verdana</vt:lpstr>
      <vt:lpstr>Calibri</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98</cp:revision>
  <dcterms:created xsi:type="dcterms:W3CDTF">2026-06-19T16:27:56Z</dcterms:created>
  <dcterms:modified xsi:type="dcterms:W3CDTF">2026-07-13T19:24:31Z</dcterms:modified>
</cp:coreProperties>
</file>