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8" r:id="rId2"/>
    <p:sldId id="267" r:id="rId3"/>
    <p:sldId id="258" r:id="rId4"/>
    <p:sldId id="259" r:id="rId5"/>
    <p:sldId id="275" r:id="rId6"/>
    <p:sldId id="276" r:id="rId7"/>
    <p:sldId id="262" r:id="rId8"/>
    <p:sldId id="277" r:id="rId9"/>
    <p:sldId id="264" r:id="rId10"/>
    <p:sldId id="268" r:id="rId11"/>
    <p:sldId id="269" r:id="rId12"/>
    <p:sldId id="270"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Verdana" panose="020B0604030504040204" pitchFamily="34"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58"/>
  </p:normalViewPr>
  <p:slideViewPr>
    <p:cSldViewPr snapToGrid="0">
      <p:cViewPr varScale="1">
        <p:scale>
          <a:sx n="101" d="100"/>
          <a:sy n="101" d="100"/>
        </p:scale>
        <p:origin x="34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image" Target="../media/image39.jpeg"/><Relationship Id="rId4" Type="http://schemas.openxmlformats.org/officeDocument/2006/relationships/image" Target="../media/image42.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image" Target="../media/image39.jpeg"/><Relationship Id="rId4" Type="http://schemas.openxmlformats.org/officeDocument/2006/relationships/image" Target="../media/image42.jpeg"/></Relationships>
</file>

<file path=ppt/diagrams/colors1.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3">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5" qsCatId="3D" csTypeId="urn:microsoft.com/office/officeart/2005/8/colors/colorful1#5"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s-ES" sz="2400" b="1" dirty="0">
              <a:solidFill>
                <a:schemeClr val="bg1"/>
              </a:solidFill>
            </a:rPr>
            <a:t>Siamo…</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s-ES" sz="2400" b="1" dirty="0">
              <a:solidFill>
                <a:schemeClr val="bg1"/>
              </a:solidFill>
            </a:rPr>
            <a:t>Ma…</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dirty="0">
              <a:solidFill>
                <a:schemeClr val="tx1"/>
              </a:solidFill>
            </a:rPr>
            <a:t>Tribolati</a:t>
          </a: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Non angosciati</a:t>
          </a: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2000" b="1" dirty="0">
              <a:solidFill>
                <a:schemeClr val="tx1"/>
              </a:solidFill>
            </a:rPr>
            <a:t>In difficoltà</a:t>
          </a: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Non  disperati</a:t>
          </a: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s-ES" sz="2000" b="1" dirty="0">
              <a:solidFill>
                <a:schemeClr val="tx1"/>
              </a:solidFill>
            </a:rPr>
            <a:t>Perseguitati</a:t>
          </a: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Non abbandonati</a:t>
          </a: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dirty="0">
              <a:solidFill>
                <a:schemeClr val="tx1"/>
              </a:solidFill>
            </a:rPr>
            <a:t>Abbattuti</a:t>
          </a: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Non distrutti</a:t>
          </a: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6836C901-839A-416A-B46A-EA53F0E8DAE6}" type="presOf" srcId="{8204C532-6E24-49FE-9EB3-1127826DFACE}" destId="{C853E4C3-BBD3-4127-9854-F66980A0323F}" srcOrd="0" destOrd="0" presId="urn:microsoft.com/office/officeart/2005/8/layout/lProcess2"/>
    <dgm:cxn modelId="{26333F02-1129-4AD5-B430-13972B393CE2}" srcId="{E8885467-4F5A-43F7-BEAC-9B2447A36D7D}" destId="{D7ED6C02-28F2-4F6A-945D-B2C334434544}" srcOrd="1" destOrd="0" parTransId="{C7E7DC58-1DA9-4C5C-9A4A-C4D043156CB5}" sibTransId="{4D3601B8-A048-42C6-9D1E-1276073AC650}"/>
    <dgm:cxn modelId="{B9596A23-A9F2-42BF-9866-D94A2AD05DFE}" type="presOf" srcId="{7E03C8BB-81B2-419E-9534-F01B29BDBB79}" destId="{E47297B3-7A47-48B1-9198-A59AC6377CDE}" srcOrd="0" destOrd="0" presId="urn:microsoft.com/office/officeart/2005/8/layout/lProcess2"/>
    <dgm:cxn modelId="{88D6C65F-CF74-49E6-B9E4-13C75130F135}" type="presOf" srcId="{BC16874B-46CD-4358-BC46-96E37A5CA574}" destId="{AB48885F-7674-40A2-8850-B9CEF1C4612B}" srcOrd="0"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BE620843-146F-44FB-AD5B-EA6794F2E727}" type="presOf" srcId="{81200DFE-BC0C-43A8-9168-0C0989E13DE7}" destId="{4A46A151-8DAB-484D-87F3-2A3CDE652251}"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9F066086-BB6B-4CE9-B454-3105B585C288}" type="presOf" srcId="{D7ED6C02-28F2-4F6A-945D-B2C334434544}" destId="{75EA5EF2-FBEB-4C81-A73B-23AF18853AE0}" srcOrd="0" destOrd="0" presId="urn:microsoft.com/office/officeart/2005/8/layout/lProcess2"/>
    <dgm:cxn modelId="{09C9DF8A-3E8E-4525-9309-6D0972854058}" type="presOf" srcId="{E8885467-4F5A-43F7-BEAC-9B2447A36D7D}" destId="{E7AE57C8-7BED-4BFC-AEEA-458ED617BDD9}"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174126A2-37A5-46AD-AE7D-6E801FC2E746}" type="presOf" srcId="{A137CF04-B9C2-49A1-8B4F-FF5770832C33}" destId="{76C8D22E-4B2E-4251-9C3E-817A7114C566}" srcOrd="0" destOrd="0" presId="urn:microsoft.com/office/officeart/2005/8/layout/lProcess2"/>
    <dgm:cxn modelId="{57F906A5-06BD-40ED-BAE9-8A2A25F5D148}" type="presOf" srcId="{7795D0FB-F540-4A77-8A9F-22E1A4F2077A}" destId="{4620D1E1-8A44-423F-A8BA-C5FDA1477D50}" srcOrd="0" destOrd="0" presId="urn:microsoft.com/office/officeart/2005/8/layout/lProcess2"/>
    <dgm:cxn modelId="{4D159BA7-8FFD-478F-A5C9-8ACD6AD775B5}" type="presOf" srcId="{BFDFAE7C-9BE9-4173-935F-AA442F930EBF}" destId="{C6857168-8733-46E3-8C7A-8C0A36C41D42}" srcOrd="0" destOrd="0" presId="urn:microsoft.com/office/officeart/2005/8/layout/lProcess2"/>
    <dgm:cxn modelId="{05C85BBD-1CA9-415F-BC9D-0A3968FEB6A1}" type="presOf" srcId="{42D3128C-8504-4D6B-ABE0-27E1C985B7DC}" destId="{12672D78-DFBA-49D1-83A4-5A8DECC0F1D9}" srcOrd="0" destOrd="0" presId="urn:microsoft.com/office/officeart/2005/8/layout/lProcess2"/>
    <dgm:cxn modelId="{219744D0-BD7C-4414-BC3D-DFECC592E3DF}" type="presOf" srcId="{7E03C8BB-81B2-419E-9534-F01B29BDBB79}" destId="{10679A43-FFFA-40C1-920F-AE4E677E912D}" srcOrd="1"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0CFF60F6-5B07-4969-B03B-CE27E714D284}" type="presOf" srcId="{C3A3D9B5-5783-4377-971C-3C765DF876E5}" destId="{E0457EA9-81B3-4EFD-BD45-F69A92A48A81}" srcOrd="0" destOrd="0" presId="urn:microsoft.com/office/officeart/2005/8/layout/lProcess2"/>
    <dgm:cxn modelId="{E2096CFA-512E-4EA3-851F-20FCBEB4CF97}" type="presOf" srcId="{E8885467-4F5A-43F7-BEAC-9B2447A36D7D}" destId="{F1F57978-D524-40FA-AE43-C1D6FBFE2FF4}" srcOrd="1" destOrd="0" presId="urn:microsoft.com/office/officeart/2005/8/layout/lProcess2"/>
    <dgm:cxn modelId="{788C62E4-B8AC-4481-AE21-DCCF49DDE050}" type="presParOf" srcId="{4620D1E1-8A44-423F-A8BA-C5FDA1477D50}" destId="{6583E628-253C-44B3-AB91-742D9353C05B}" srcOrd="0" destOrd="0" presId="urn:microsoft.com/office/officeart/2005/8/layout/lProcess2"/>
    <dgm:cxn modelId="{C5E22729-405D-47C6-8416-122AED20B544}" type="presParOf" srcId="{6583E628-253C-44B3-AB91-742D9353C05B}" destId="{E47297B3-7A47-48B1-9198-A59AC6377CDE}" srcOrd="0" destOrd="0" presId="urn:microsoft.com/office/officeart/2005/8/layout/lProcess2"/>
    <dgm:cxn modelId="{951E5DDD-9A94-447D-B1BE-18BAAFCD5D60}" type="presParOf" srcId="{6583E628-253C-44B3-AB91-742D9353C05B}" destId="{10679A43-FFFA-40C1-920F-AE4E677E912D}" srcOrd="1" destOrd="0" presId="urn:microsoft.com/office/officeart/2005/8/layout/lProcess2"/>
    <dgm:cxn modelId="{683986C6-D68F-4F6B-96AA-51350E188322}" type="presParOf" srcId="{6583E628-253C-44B3-AB91-742D9353C05B}" destId="{9ACAF9E3-8649-48B0-854B-E3EFEFBB618B}" srcOrd="2" destOrd="0" presId="urn:microsoft.com/office/officeart/2005/8/layout/lProcess2"/>
    <dgm:cxn modelId="{23A6BAA0-3522-4615-A1C4-50DD39E41FC8}" type="presParOf" srcId="{9ACAF9E3-8649-48B0-854B-E3EFEFBB618B}" destId="{91E4E102-71DF-4587-9868-7A21DFEE4766}" srcOrd="0" destOrd="0" presId="urn:microsoft.com/office/officeart/2005/8/layout/lProcess2"/>
    <dgm:cxn modelId="{DDCF00A5-03FF-4022-B0FF-6038A97EB186}" type="presParOf" srcId="{91E4E102-71DF-4587-9868-7A21DFEE4766}" destId="{C6857168-8733-46E3-8C7A-8C0A36C41D42}" srcOrd="0" destOrd="0" presId="urn:microsoft.com/office/officeart/2005/8/layout/lProcess2"/>
    <dgm:cxn modelId="{8AB0E5ED-D380-4857-A21C-428285B7FB84}" type="presParOf" srcId="{91E4E102-71DF-4587-9868-7A21DFEE4766}" destId="{F6732E20-542D-401B-BE0D-F2996838D365}" srcOrd="1" destOrd="0" presId="urn:microsoft.com/office/officeart/2005/8/layout/lProcess2"/>
    <dgm:cxn modelId="{3B3EF27B-8037-421E-8AB2-660103C046BC}" type="presParOf" srcId="{91E4E102-71DF-4587-9868-7A21DFEE4766}" destId="{76C8D22E-4B2E-4251-9C3E-817A7114C566}" srcOrd="2" destOrd="0" presId="urn:microsoft.com/office/officeart/2005/8/layout/lProcess2"/>
    <dgm:cxn modelId="{8BB783D6-780F-42FE-8B0C-00A62A5C00A4}" type="presParOf" srcId="{91E4E102-71DF-4587-9868-7A21DFEE4766}" destId="{A810F8BF-317F-45F4-9F9F-B12FFC86F9B2}" srcOrd="3" destOrd="0" presId="urn:microsoft.com/office/officeart/2005/8/layout/lProcess2"/>
    <dgm:cxn modelId="{9E72FB59-072C-4E5D-ADC6-EAD69B56F35E}" type="presParOf" srcId="{91E4E102-71DF-4587-9868-7A21DFEE4766}" destId="{4A46A151-8DAB-484D-87F3-2A3CDE652251}" srcOrd="4" destOrd="0" presId="urn:microsoft.com/office/officeart/2005/8/layout/lProcess2"/>
    <dgm:cxn modelId="{498FC8AA-E91E-4CFA-936F-5F43A5FD9A20}" type="presParOf" srcId="{91E4E102-71DF-4587-9868-7A21DFEE4766}" destId="{A56C844D-E657-425F-BDA0-3DC77CB103EC}" srcOrd="5" destOrd="0" presId="urn:microsoft.com/office/officeart/2005/8/layout/lProcess2"/>
    <dgm:cxn modelId="{4EE5FB61-F1F5-44E4-95ED-0C290464EEB9}" type="presParOf" srcId="{91E4E102-71DF-4587-9868-7A21DFEE4766}" destId="{12672D78-DFBA-49D1-83A4-5A8DECC0F1D9}" srcOrd="6" destOrd="0" presId="urn:microsoft.com/office/officeart/2005/8/layout/lProcess2"/>
    <dgm:cxn modelId="{869CCD95-543B-4AEA-860B-171AB13060B1}" type="presParOf" srcId="{4620D1E1-8A44-423F-A8BA-C5FDA1477D50}" destId="{8680F2A2-E85E-4525-8A57-4926EAF39F05}" srcOrd="1" destOrd="0" presId="urn:microsoft.com/office/officeart/2005/8/layout/lProcess2"/>
    <dgm:cxn modelId="{364309BD-1EAE-4658-92FC-73A64BE7D8EB}" type="presParOf" srcId="{4620D1E1-8A44-423F-A8BA-C5FDA1477D50}" destId="{FC9C59CF-1145-4269-824C-2EF002147A6D}" srcOrd="2" destOrd="0" presId="urn:microsoft.com/office/officeart/2005/8/layout/lProcess2"/>
    <dgm:cxn modelId="{0336279D-E05C-4235-A22C-00826E6176A1}" type="presParOf" srcId="{FC9C59CF-1145-4269-824C-2EF002147A6D}" destId="{E7AE57C8-7BED-4BFC-AEEA-458ED617BDD9}" srcOrd="0" destOrd="0" presId="urn:microsoft.com/office/officeart/2005/8/layout/lProcess2"/>
    <dgm:cxn modelId="{7DDDAAA5-2CC7-47EE-AC25-C3A11BFA9FA2}" type="presParOf" srcId="{FC9C59CF-1145-4269-824C-2EF002147A6D}" destId="{F1F57978-D524-40FA-AE43-C1D6FBFE2FF4}" srcOrd="1" destOrd="0" presId="urn:microsoft.com/office/officeart/2005/8/layout/lProcess2"/>
    <dgm:cxn modelId="{E6F6594D-0719-4174-869C-C0CD1B36061F}" type="presParOf" srcId="{FC9C59CF-1145-4269-824C-2EF002147A6D}" destId="{B75105A3-F5C6-4AA8-87DA-5FCAAC9629FE}" srcOrd="2" destOrd="0" presId="urn:microsoft.com/office/officeart/2005/8/layout/lProcess2"/>
    <dgm:cxn modelId="{217FDBDC-D6B1-45D3-8F95-9AF597AFF79B}" type="presParOf" srcId="{B75105A3-F5C6-4AA8-87DA-5FCAAC9629FE}" destId="{5B9AC8C2-8AE5-44C3-A36E-74F27D96B9D6}" srcOrd="0" destOrd="0" presId="urn:microsoft.com/office/officeart/2005/8/layout/lProcess2"/>
    <dgm:cxn modelId="{ECB00A25-1D4E-475A-AD9A-83616CB99156}" type="presParOf" srcId="{5B9AC8C2-8AE5-44C3-A36E-74F27D96B9D6}" destId="{E0457EA9-81B3-4EFD-BD45-F69A92A48A81}" srcOrd="0" destOrd="0" presId="urn:microsoft.com/office/officeart/2005/8/layout/lProcess2"/>
    <dgm:cxn modelId="{3A351B3F-4015-4691-A149-97863DD32351}" type="presParOf" srcId="{5B9AC8C2-8AE5-44C3-A36E-74F27D96B9D6}" destId="{172CE51B-E36E-457E-AA4A-B745A37C21DF}" srcOrd="1" destOrd="0" presId="urn:microsoft.com/office/officeart/2005/8/layout/lProcess2"/>
    <dgm:cxn modelId="{4A28214B-2F42-4839-8403-580B911A5C6C}" type="presParOf" srcId="{5B9AC8C2-8AE5-44C3-A36E-74F27D96B9D6}" destId="{75EA5EF2-FBEB-4C81-A73B-23AF18853AE0}" srcOrd="2" destOrd="0" presId="urn:microsoft.com/office/officeart/2005/8/layout/lProcess2"/>
    <dgm:cxn modelId="{CCD18CCB-D5B5-4721-8A85-442A9BAD5BF9}" type="presParOf" srcId="{5B9AC8C2-8AE5-44C3-A36E-74F27D96B9D6}" destId="{97B50D12-04BE-4964-B017-1FC500F1A4DC}" srcOrd="3" destOrd="0" presId="urn:microsoft.com/office/officeart/2005/8/layout/lProcess2"/>
    <dgm:cxn modelId="{17E807BE-B139-45CC-8868-40C7FDA33CFF}" type="presParOf" srcId="{5B9AC8C2-8AE5-44C3-A36E-74F27D96B9D6}" destId="{C853E4C3-BBD3-4127-9854-F66980A0323F}" srcOrd="4" destOrd="0" presId="urn:microsoft.com/office/officeart/2005/8/layout/lProcess2"/>
    <dgm:cxn modelId="{A99BB88A-08F4-4847-AAC3-7063EE283DDC}" type="presParOf" srcId="{5B9AC8C2-8AE5-44C3-A36E-74F27D96B9D6}" destId="{48DF7ADD-A299-4E95-8269-BA62CF71463A}" srcOrd="5" destOrd="0" presId="urn:microsoft.com/office/officeart/2005/8/layout/lProcess2"/>
    <dgm:cxn modelId="{D723CEC9-C21E-4951-AAE9-7A8E3BC1788F}"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5" qsCatId="simple" csTypeId="urn:microsoft.com/office/officeart/2005/8/colors/colorful4#4" csCatId="colorful" phldr="1"/>
      <dgm:spPr/>
      <dgm:t>
        <a:bodyPr/>
        <a:lstStyle/>
        <a:p>
          <a:endParaRPr lang="es-ES"/>
        </a:p>
      </dgm:t>
    </dgm:pt>
    <dgm:pt modelId="{BB6BBFFD-427E-464B-BA05-E9DA86C9623E}">
      <dgm:prSet custT="1"/>
      <dgm:spPr/>
      <dgm:t>
        <a:bodyPr/>
        <a:lstStyle/>
        <a:p>
          <a:r>
            <a:rPr lang="it-IT" sz="1800" b="1" dirty="0">
              <a:solidFill>
                <a:schemeClr val="tx1"/>
              </a:solidFill>
            </a:rPr>
            <a:t>Cristo ha dato la sua vita per amore. Questo ci spinge a vivere per lui </a:t>
          </a:r>
          <a:r>
            <a:rPr lang="es-ES" sz="1800" b="1" dirty="0">
              <a:solidFill>
                <a:schemeClr val="tx1"/>
              </a:solidFill>
            </a:rPr>
            <a:t>(2 Co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it-IT" sz="2000" b="1" dirty="0">
              <a:solidFill>
                <a:schemeClr val="tx1"/>
              </a:solidFill>
            </a:rPr>
            <a:t>Cristo ci ha resi creature nuove. Questo ci impone di abbandonare la vita di un tempo </a:t>
          </a:r>
          <a:r>
            <a:rPr lang="es-ES" sz="2000" b="1" dirty="0">
              <a:solidFill>
                <a:schemeClr val="tx1"/>
              </a:solidFill>
            </a:rPr>
            <a:t>(2 Co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it-IT" sz="2000" b="1" dirty="0">
              <a:effectLst>
                <a:outerShdw blurRad="38100" dist="38100" dir="2700000" algn="tl">
                  <a:srgbClr val="000000">
                    <a:alpha val="43137"/>
                  </a:srgbClr>
                </a:outerShdw>
              </a:effectLst>
            </a:rPr>
            <a:t>Cristo ci ha riconciliati con Dio. Questo ci impone di essere ambasciatori della riconciliazione</a:t>
          </a:r>
          <a:r>
            <a:rPr lang="es-ES" sz="2000" b="1" dirty="0">
              <a:effectLst>
                <a:outerShdw blurRad="38100" dist="38100" dir="2700000" algn="tl">
                  <a:srgbClr val="000000">
                    <a:alpha val="43137"/>
                  </a:srgbClr>
                </a:outerShdw>
              </a:effectLst>
            </a:rPr>
            <a:t> (2 Co 5:18-20).</a:t>
          </a: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C24F0610-6EE4-482C-A0F2-32F3D6D45897}" type="presOf" srcId="{9B0AA878-5358-4D6B-99CC-9D38D507EB6C}" destId="{4EFBA462-31F0-41BD-84BE-E6F7F2355A0B}" srcOrd="0" destOrd="0" presId="urn:microsoft.com/office/officeart/2005/8/layout/process2"/>
    <dgm:cxn modelId="{CBDB711D-2BF7-464D-965A-505B52CA9838}" type="presOf" srcId="{45ADAD47-6875-4FCF-87D6-6667B1508F15}" destId="{E9DCCBDD-8DD9-41E6-8215-44DE235984B6}" srcOrd="1"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8DF7B332-78AD-4E64-8B5C-5A13D77F2553}" type="presOf" srcId="{BB6BBFFD-427E-464B-BA05-E9DA86C9623E}" destId="{14C1213F-29F9-4B41-AE38-5C6B29281A05}" srcOrd="0"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ED351739-D35B-49A8-8127-15DC61299930}" type="presOf" srcId="{08181F92-39F7-48F5-BB02-19DBD0905F3D}" destId="{DB3D5ACA-A90D-4EF9-B065-B191C6E7E41F}" srcOrd="0" destOrd="0" presId="urn:microsoft.com/office/officeart/2005/8/layout/process2"/>
    <dgm:cxn modelId="{D62A4655-EAE7-4F0A-87EB-8C150E162932}" type="presOf" srcId="{FC513D1D-27E1-4CCF-8D98-6999C3612295}" destId="{9D7541F8-D68B-4C14-B581-91FD2DFA0EB8}" srcOrd="0" destOrd="0" presId="urn:microsoft.com/office/officeart/2005/8/layout/process2"/>
    <dgm:cxn modelId="{5617C5AC-B54E-4C90-B9E5-1E0BC8A171C6}" type="presOf" srcId="{45ADAD47-6875-4FCF-87D6-6667B1508F15}" destId="{5B2041E2-8AF5-482E-AB01-7E0BE170D973}" srcOrd="0" destOrd="0" presId="urn:microsoft.com/office/officeart/2005/8/layout/process2"/>
    <dgm:cxn modelId="{F14C5BBD-63BE-4949-8A55-B38D74EE8B50}" type="presOf" srcId="{08181F92-39F7-48F5-BB02-19DBD0905F3D}" destId="{E329093D-4AD8-48FD-801D-75694144FCD0}" srcOrd="1"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D58D2FB-4E78-477D-A4F5-240A64CE5BAC}" type="presOf" srcId="{4A059A37-598B-40AB-9005-589EC61DDDC7}" destId="{93E51E63-7FE4-4C4B-A4D2-1E0A8EF01C51}" srcOrd="0" destOrd="0" presId="urn:microsoft.com/office/officeart/2005/8/layout/process2"/>
    <dgm:cxn modelId="{26D5080A-DCDB-4A76-B878-1A482279BC5E}" type="presParOf" srcId="{9D7541F8-D68B-4C14-B581-91FD2DFA0EB8}" destId="{14C1213F-29F9-4B41-AE38-5C6B29281A05}" srcOrd="0" destOrd="0" presId="urn:microsoft.com/office/officeart/2005/8/layout/process2"/>
    <dgm:cxn modelId="{4A4E54A0-8A89-4DF7-B4ED-B7DDCDB98EE0}" type="presParOf" srcId="{9D7541F8-D68B-4C14-B581-91FD2DFA0EB8}" destId="{DB3D5ACA-A90D-4EF9-B065-B191C6E7E41F}" srcOrd="1" destOrd="0" presId="urn:microsoft.com/office/officeart/2005/8/layout/process2"/>
    <dgm:cxn modelId="{98F0B81A-7C05-4940-BEA0-71132EDF4CCA}" type="presParOf" srcId="{DB3D5ACA-A90D-4EF9-B065-B191C6E7E41F}" destId="{E329093D-4AD8-48FD-801D-75694144FCD0}" srcOrd="0" destOrd="0" presId="urn:microsoft.com/office/officeart/2005/8/layout/process2"/>
    <dgm:cxn modelId="{D30B42D1-B7A9-44D6-9596-9EE809D0349D}" type="presParOf" srcId="{9D7541F8-D68B-4C14-B581-91FD2DFA0EB8}" destId="{4EFBA462-31F0-41BD-84BE-E6F7F2355A0B}" srcOrd="2" destOrd="0" presId="urn:microsoft.com/office/officeart/2005/8/layout/process2"/>
    <dgm:cxn modelId="{9B43D430-977C-4F9B-8FEB-36EFA6F76B04}" type="presParOf" srcId="{9D7541F8-D68B-4C14-B581-91FD2DFA0EB8}" destId="{5B2041E2-8AF5-482E-AB01-7E0BE170D973}" srcOrd="3" destOrd="0" presId="urn:microsoft.com/office/officeart/2005/8/layout/process2"/>
    <dgm:cxn modelId="{43EB756B-A0D4-4C1F-8D3C-325B2CDF358A}" type="presParOf" srcId="{5B2041E2-8AF5-482E-AB01-7E0BE170D973}" destId="{E9DCCBDD-8DD9-41E6-8215-44DE235984B6}" srcOrd="0" destOrd="0" presId="urn:microsoft.com/office/officeart/2005/8/layout/process2"/>
    <dgm:cxn modelId="{8AC765A3-CB48-496B-A87A-6E8F1887EEE2}"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1" loCatId="list" qsTypeId="urn:microsoft.com/office/officeart/2005/8/quickstyle/3d3#5" qsCatId="3D" csTypeId="urn:microsoft.com/office/officeart/2005/8/colors/colorful2#3"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s-ES" sz="2000" b="1" dirty="0">
              <a:solidFill>
                <a:schemeClr val="tx1"/>
              </a:solidFill>
            </a:rPr>
            <a:t>Sopportare le difficoltà (2 Co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es-ES" sz="2000" b="1" dirty="0">
              <a:solidFill>
                <a:schemeClr val="tx1"/>
              </a:solidFill>
            </a:rPr>
            <a:t>Avere il frutto dello Spirito (2 Co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es-ES" sz="2000" b="1" dirty="0">
              <a:solidFill>
                <a:schemeClr val="tx1"/>
              </a:solidFill>
            </a:rPr>
            <a:t>Essere sinceri e giusti (2 Co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s-ES" sz="2000" b="1" dirty="0">
              <a:solidFill>
                <a:schemeClr val="tx1"/>
              </a:solidFill>
            </a:rPr>
            <a:t>Mantenerci fermi davanti a qualunque circostanza                 (2 Co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es-ES" sz="2000" b="1" dirty="0">
              <a:solidFill>
                <a:schemeClr val="tx1"/>
              </a:solidFill>
            </a:rPr>
            <a:t>Aprire il nostro cuore agli </a:t>
          </a:r>
          <a:r>
            <a:rPr lang="es-ES" sz="2000" b="1" dirty="0" err="1">
              <a:solidFill>
                <a:schemeClr val="tx1"/>
              </a:solidFill>
            </a:rPr>
            <a:t>altri</a:t>
          </a:r>
          <a:r>
            <a:rPr lang="es-ES" sz="2000" b="1" dirty="0">
              <a:solidFill>
                <a:schemeClr val="tx1"/>
              </a:solidFill>
            </a:rPr>
            <a:t>  (2 Co 6:11-13)</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s-ES" sz="2000" b="1" dirty="0">
              <a:solidFill>
                <a:schemeClr val="tx1"/>
              </a:solidFill>
            </a:rPr>
            <a:t>Separarci dall’influenza dannosa degli increduli                         (2 Co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1"/>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1"/>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1"/>
    <dgm:cxn modelId="{F2752DB6-A0DD-490E-9BBC-4D8B1B94C48E}" type="presOf" srcId="{3D6EA3DB-C7B3-49AF-A09B-61D41E0CC18A}" destId="{A04F208D-8538-4A63-A297-4CC63FDB20B5}" srcOrd="0" destOrd="0" presId="urn:microsoft.com/office/officeart/2005/8/layout/vList3#1"/>
    <dgm:cxn modelId="{6A1786C1-0B2A-4D8B-A9D0-A2867073EA85}" type="presOf" srcId="{499D53B9-3051-4B91-9AC0-5797470AA8E7}" destId="{36CF1CFC-7DC3-4ADC-A326-C1507B1F28E6}" srcOrd="0" destOrd="0" presId="urn:microsoft.com/office/officeart/2005/8/layout/vList3#1"/>
    <dgm:cxn modelId="{E2CE54C4-71EE-474D-A166-5256943ABAE7}" type="presOf" srcId="{71CCA411-8590-4A86-9BD3-7F219D95FD0C}" destId="{60D0B91C-0467-49B4-9E97-86F828D65280}" srcOrd="0" destOrd="0" presId="urn:microsoft.com/office/officeart/2005/8/layout/vList3#1"/>
    <dgm:cxn modelId="{C9B352FC-D951-4E09-AE01-F5E2639FAD78}" type="presOf" srcId="{7F5009CC-6BF4-435D-8D0D-AFD60198BC55}" destId="{A204E8FD-B770-4704-81CF-A11101D188A3}" srcOrd="0" destOrd="0" presId="urn:microsoft.com/office/officeart/2005/8/layout/vList3#1"/>
    <dgm:cxn modelId="{088D5095-CE8C-481C-808A-AD239496673D}" type="presParOf" srcId="{3AAAF88B-6F6D-4ED8-99EE-7D1F878A4904}" destId="{021CD129-C79E-4A11-8D73-8F62CE9692A3}" srcOrd="0" destOrd="0" presId="urn:microsoft.com/office/officeart/2005/8/layout/vList3#1"/>
    <dgm:cxn modelId="{F4AE1191-A0E4-41E8-BB3E-C0E5BB5247B8}" type="presParOf" srcId="{021CD129-C79E-4A11-8D73-8F62CE9692A3}" destId="{79904BE4-3EA1-467C-8C11-21D6E331142E}" srcOrd="0" destOrd="0" presId="urn:microsoft.com/office/officeart/2005/8/layout/vList3#1"/>
    <dgm:cxn modelId="{AAC30EAA-3989-4FBA-9795-568E19428286}" type="presParOf" srcId="{021CD129-C79E-4A11-8D73-8F62CE9692A3}" destId="{A04F208D-8538-4A63-A297-4CC63FDB20B5}" srcOrd="1" destOrd="0" presId="urn:microsoft.com/office/officeart/2005/8/layout/vList3#1"/>
    <dgm:cxn modelId="{43E036E1-479F-4818-972E-E083962D250A}" type="presParOf" srcId="{3AAAF88B-6F6D-4ED8-99EE-7D1F878A4904}" destId="{B423C660-2A58-40DD-9E10-678740C2D766}" srcOrd="1" destOrd="0" presId="urn:microsoft.com/office/officeart/2005/8/layout/vList3#1"/>
    <dgm:cxn modelId="{8EAD7252-11CC-4E3A-8323-8F491D5A0AC4}" type="presParOf" srcId="{3AAAF88B-6F6D-4ED8-99EE-7D1F878A4904}" destId="{EA210D96-9A3F-45FC-9289-B7F546599714}" srcOrd="2" destOrd="0" presId="urn:microsoft.com/office/officeart/2005/8/layout/vList3#1"/>
    <dgm:cxn modelId="{78D7BB28-28CC-441E-B28B-4BF776DCA471}" type="presParOf" srcId="{EA210D96-9A3F-45FC-9289-B7F546599714}" destId="{E68F01B2-6202-4E90-87C1-4DB2C6FD563A}" srcOrd="0" destOrd="0" presId="urn:microsoft.com/office/officeart/2005/8/layout/vList3#1"/>
    <dgm:cxn modelId="{7A862CE2-2F96-473D-B3AB-7847068AC51B}" type="presParOf" srcId="{EA210D96-9A3F-45FC-9289-B7F546599714}" destId="{A204E8FD-B770-4704-81CF-A11101D188A3}" srcOrd="1" destOrd="0" presId="urn:microsoft.com/office/officeart/2005/8/layout/vList3#1"/>
    <dgm:cxn modelId="{DEF36C26-4373-4C3C-8363-C8354DB51023}" type="presParOf" srcId="{3AAAF88B-6F6D-4ED8-99EE-7D1F878A4904}" destId="{DCC094F7-F4DA-4488-9819-7F29BF42B629}" srcOrd="3" destOrd="0" presId="urn:microsoft.com/office/officeart/2005/8/layout/vList3#1"/>
    <dgm:cxn modelId="{4ECD8EBF-01B5-46C4-B501-756FD6CA9A6C}" type="presParOf" srcId="{3AAAF88B-6F6D-4ED8-99EE-7D1F878A4904}" destId="{E2A7A09E-2FD3-4DCA-951D-44C93ABE77D6}" srcOrd="4" destOrd="0" presId="urn:microsoft.com/office/officeart/2005/8/layout/vList3#1"/>
    <dgm:cxn modelId="{5220D300-3A1F-4E99-B9A7-03CA377F4D68}" type="presParOf" srcId="{E2A7A09E-2FD3-4DCA-951D-44C93ABE77D6}" destId="{3FFDF7A2-9E8E-42F2-AB2A-7B0A61FA3D02}" srcOrd="0" destOrd="0" presId="urn:microsoft.com/office/officeart/2005/8/layout/vList3#1"/>
    <dgm:cxn modelId="{F58A702E-3514-4550-B677-7F5EBE517072}" type="presParOf" srcId="{E2A7A09E-2FD3-4DCA-951D-44C93ABE77D6}" destId="{638A0551-CFFC-4C94-8F2A-68D06F2681BB}" srcOrd="1" destOrd="0" presId="urn:microsoft.com/office/officeart/2005/8/layout/vList3#1"/>
    <dgm:cxn modelId="{A661F784-B89D-46E9-9E94-53C014702ED5}" type="presParOf" srcId="{3AAAF88B-6F6D-4ED8-99EE-7D1F878A4904}" destId="{A5F07DC7-5A53-4508-B30A-C82CC0895C26}" srcOrd="5" destOrd="0" presId="urn:microsoft.com/office/officeart/2005/8/layout/vList3#1"/>
    <dgm:cxn modelId="{05392DE3-ACC1-41EC-A8E1-BB7208E5D833}" type="presParOf" srcId="{3AAAF88B-6F6D-4ED8-99EE-7D1F878A4904}" destId="{540EA6F8-412B-4CE9-802C-EF4965294949}" srcOrd="6" destOrd="0" presId="urn:microsoft.com/office/officeart/2005/8/layout/vList3#1"/>
    <dgm:cxn modelId="{19B42252-DAA8-45E0-89BE-44011A312AD8}" type="presParOf" srcId="{540EA6F8-412B-4CE9-802C-EF4965294949}" destId="{E990696D-941A-4BDF-8259-524C7D2BA339}" srcOrd="0" destOrd="0" presId="urn:microsoft.com/office/officeart/2005/8/layout/vList3#1"/>
    <dgm:cxn modelId="{11D79AFE-8E56-481E-A8CB-333632E79192}" type="presParOf" srcId="{540EA6F8-412B-4CE9-802C-EF4965294949}" destId="{36CF1CFC-7DC3-4ADC-A326-C1507B1F28E6}" srcOrd="1" destOrd="0" presId="urn:microsoft.com/office/officeart/2005/8/layout/vList3#1"/>
    <dgm:cxn modelId="{A6982F7F-5DF8-465F-A1E0-8B4B1105A904}" type="presParOf" srcId="{3AAAF88B-6F6D-4ED8-99EE-7D1F878A4904}" destId="{A2085FBA-B992-4BB4-8F08-90F47F099FE9}" srcOrd="7" destOrd="0" presId="urn:microsoft.com/office/officeart/2005/8/layout/vList3#1"/>
    <dgm:cxn modelId="{BB86C76F-EABB-4738-9029-8893889BFB84}" type="presParOf" srcId="{3AAAF88B-6F6D-4ED8-99EE-7D1F878A4904}" destId="{A0B8459A-1E52-44A8-ABEB-32113537252D}" srcOrd="8" destOrd="0" presId="urn:microsoft.com/office/officeart/2005/8/layout/vList3#1"/>
    <dgm:cxn modelId="{AEEB49EF-A0AA-4E0F-845E-6549DAD66923}" type="presParOf" srcId="{A0B8459A-1E52-44A8-ABEB-32113537252D}" destId="{C68AB9F9-BA63-4FCA-B987-B232B3A01648}" srcOrd="0" destOrd="0" presId="urn:microsoft.com/office/officeart/2005/8/layout/vList3#1"/>
    <dgm:cxn modelId="{BA701E8E-60E7-40F2-A577-ECDDCC3AE4DF}" type="presParOf" srcId="{A0B8459A-1E52-44A8-ABEB-32113537252D}" destId="{B595EA99-9133-4850-B11B-004FA3DEF427}" srcOrd="1" destOrd="0" presId="urn:microsoft.com/office/officeart/2005/8/layout/vList3#1"/>
    <dgm:cxn modelId="{E2323C3B-BC38-4050-B05B-FC62E2CF1521}" type="presParOf" srcId="{3AAAF88B-6F6D-4ED8-99EE-7D1F878A4904}" destId="{60455D19-CBBA-45BF-95F2-87B0AC9FC9DD}" srcOrd="9" destOrd="0" presId="urn:microsoft.com/office/officeart/2005/8/layout/vList3#1"/>
    <dgm:cxn modelId="{26D0381D-387E-4755-8439-35D35330952D}" type="presParOf" srcId="{3AAAF88B-6F6D-4ED8-99EE-7D1F878A4904}" destId="{EA8127AC-A479-43C9-95DA-0170BEED094B}" srcOrd="10" destOrd="0" presId="urn:microsoft.com/office/officeart/2005/8/layout/vList3#1"/>
    <dgm:cxn modelId="{C5DF0A66-B760-456F-839C-D4FE65D15B70}" type="presParOf" srcId="{EA8127AC-A479-43C9-95DA-0170BEED094B}" destId="{5F452347-F09D-45D8-B426-1599978D50DC}" srcOrd="0" destOrd="0" presId="urn:microsoft.com/office/officeart/2005/8/layout/vList3#1"/>
    <dgm:cxn modelId="{0BD8AA6A-A734-4D77-B8A3-8DAD041A6461}" type="presParOf" srcId="{EA8127AC-A479-43C9-95DA-0170BEED094B}" destId="{60D0B91C-0467-49B4-9E97-86F828D65280}"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3" qsCatId="3D" csTypeId="urn:microsoft.com/office/officeart/2005/8/colors/colorful5#2"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s-ES" sz="2400" b="1" dirty="0"/>
            <a:t>Chiamato</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Uscite dai luoghi di peccato</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Separatevi dai peccatori</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s-ES" sz="2400" b="1" dirty="0"/>
            <a:t>Conseguenze</a:t>
          </a: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Abiterò con voi</a:t>
          </a: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s-ES" sz="2000" b="1" dirty="0"/>
            <a:t>Non toccate nulla d’immondo</a:t>
          </a: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Vi riceverò</a:t>
          </a: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Sarò il vostro Dio</a:t>
          </a: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Sarete il mio popolo</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C4A8BD8D-EACE-4DF0-8A76-FFA9CF4CCE2F}">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s-ES" sz="2000" b="1" dirty="0"/>
            <a:t>Sarò vostro Padre</a:t>
          </a:r>
        </a:p>
      </dgm:t>
    </dgm:pt>
    <dgm:pt modelId="{34B18813-EB6B-4F57-81BC-AAA1D98674FD}" type="parTrans" cxnId="{C8F0623B-83B7-4EF6-A085-6A353ADA0DAD}">
      <dgm:prSet/>
      <dgm:spPr/>
      <dgm:t>
        <a:bodyPr/>
        <a:lstStyle/>
        <a:p>
          <a:endParaRPr lang="es-ES_tradnl"/>
        </a:p>
      </dgm:t>
    </dgm:pt>
    <dgm:pt modelId="{019EA2F5-815F-44DE-B176-DEB17AA39410}" type="sibTrans" cxnId="{C8F0623B-83B7-4EF6-A085-6A353ADA0DAD}">
      <dgm:prSet/>
      <dgm:spPr/>
      <dgm:t>
        <a:bodyPr/>
        <a:lstStyle/>
        <a:p>
          <a:endParaRPr lang="es-ES_tradnl"/>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C8F0623B-83B7-4EF6-A085-6A353ADA0DAD}" srcId="{2068985B-6BA3-4E43-83EA-90D4CC2EFEB6}" destId="{C4A8BD8D-EACE-4DF0-8A76-FFA9CF4CCE2F}" srcOrd="4" destOrd="0" parTransId="{34B18813-EB6B-4F57-81BC-AAA1D98674FD}" sibTransId="{019EA2F5-815F-44DE-B176-DEB17AA39410}"/>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25058E8C-2FA5-4A73-A142-C5C6961EF17F}" type="presOf" srcId="{C4A8BD8D-EACE-4DF0-8A76-FFA9CF4CCE2F}" destId="{0B77B9BE-14BF-4E81-B518-2EB7008C0C27}" srcOrd="0" destOrd="4" presId="urn:microsoft.com/office/officeart/2005/8/layout/list1"/>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1" loCatId="picture" qsTypeId="urn:microsoft.com/office/officeart/2005/8/quickstyle/simple1#4" qsCatId="simple" csTypeId="urn:microsoft.com/office/officeart/2005/8/colors/accent1_2#4" csCatId="accent1" phldr="1"/>
      <dgm:spPr/>
      <dgm:t>
        <a:bodyPr/>
        <a:lstStyle/>
        <a:p>
          <a:endParaRPr lang="es-ES"/>
        </a:p>
      </dgm:t>
    </dgm:pt>
    <dgm:pt modelId="{F449229A-9E16-4396-A4B4-8C4121B416D5}">
      <dgm:prSet phldrT="[Texto]" phldr="0"/>
      <dgm:spPr/>
      <dgm:t>
        <a:bodyPr/>
        <a:lstStyle/>
        <a:p>
          <a:r>
            <a:rPr lang="es-ES"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s-ES"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s-ES"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s-ES"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1"/>
    <dgm:cxn modelId="{CF4B5439-FBB0-4C1E-817E-72D3A0726AE2}" type="presOf" srcId="{EFEB3A85-D23E-44AD-8EC9-4E3AD7F3C9EE}" destId="{D040F1B4-7B34-45EE-B6F9-42420588F090}" srcOrd="0" destOrd="0" presId="urn:microsoft.com/office/officeart/2005/8/layout/pList1#1"/>
    <dgm:cxn modelId="{DEB48F6C-8BC6-407A-9217-805788091620}" type="presOf" srcId="{45060BEF-744B-4F7D-885A-93AED9E15D5E}" destId="{BB34864C-817C-4F74-B7C7-4F5E8503AC74}" srcOrd="0" destOrd="0" presId="urn:microsoft.com/office/officeart/2005/8/layout/pList1#1"/>
    <dgm:cxn modelId="{E4C21F86-BA6C-4432-9416-E2C75BB88267}" type="presOf" srcId="{DA41061C-665D-43FB-9966-168BAE438DB3}" destId="{1B3F3A97-8EC8-4154-B077-1C4A9890B7E2}" srcOrd="0" destOrd="0" presId="urn:microsoft.com/office/officeart/2005/8/layout/pList1#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1"/>
    <dgm:cxn modelId="{609BEFC8-DC8E-4E28-A67B-33A632AADE62}" type="presOf" srcId="{8F38C971-69D8-4A54-A9B6-51C2BCDD6DDD}" destId="{639114E7-B6A1-445C-AEEE-9A35CC3388BF}" srcOrd="0" destOrd="0" presId="urn:microsoft.com/office/officeart/2005/8/layout/pList1#1"/>
    <dgm:cxn modelId="{98BB79EF-0FEF-463D-9B4A-F63F1ECC8758}" type="presOf" srcId="{7F696552-94E0-41FB-A10D-55D466B36FF5}" destId="{CAC82161-911B-4CAC-A8D1-67AE2EE4D7B0}" srcOrd="0" destOrd="0" presId="urn:microsoft.com/office/officeart/2005/8/layout/pList1#1"/>
    <dgm:cxn modelId="{D0D67B40-3AC9-429D-9838-57CFD778ABA3}" type="presParOf" srcId="{CAC82161-911B-4CAC-A8D1-67AE2EE4D7B0}" destId="{D6DB9ACB-C3CF-45B5-9BF9-56F470DEC8C5}" srcOrd="0" destOrd="0" presId="urn:microsoft.com/office/officeart/2005/8/layout/pList1#1"/>
    <dgm:cxn modelId="{A026C3FA-B698-48FA-A083-4BFBC2DDE2FF}" type="presParOf" srcId="{D6DB9ACB-C3CF-45B5-9BF9-56F470DEC8C5}" destId="{15A5E27F-1A08-4B25-85C0-89B977A39737}" srcOrd="0" destOrd="0" presId="urn:microsoft.com/office/officeart/2005/8/layout/pList1#1"/>
    <dgm:cxn modelId="{223C56B4-0C57-408C-B03D-993D26342DA0}" type="presParOf" srcId="{D6DB9ACB-C3CF-45B5-9BF9-56F470DEC8C5}" destId="{15C3707B-9E85-4118-ADB3-F65122415179}" srcOrd="1" destOrd="0" presId="urn:microsoft.com/office/officeart/2005/8/layout/pList1#1"/>
    <dgm:cxn modelId="{8FE3DAAC-3BBD-4813-BB3D-E9DB5522FF9A}" type="presParOf" srcId="{CAC82161-911B-4CAC-A8D1-67AE2EE4D7B0}" destId="{639114E7-B6A1-445C-AEEE-9A35CC3388BF}" srcOrd="1" destOrd="0" presId="urn:microsoft.com/office/officeart/2005/8/layout/pList1#1"/>
    <dgm:cxn modelId="{F115B41F-C620-4114-9938-3A87CA476E2A}" type="presParOf" srcId="{CAC82161-911B-4CAC-A8D1-67AE2EE4D7B0}" destId="{A8F0B1C6-533A-4D53-B036-0225CB9D1E0C}" srcOrd="2" destOrd="0" presId="urn:microsoft.com/office/officeart/2005/8/layout/pList1#1"/>
    <dgm:cxn modelId="{0EB9C246-AD29-4AF5-BF70-D09FD7AE91EE}" type="presParOf" srcId="{A8F0B1C6-533A-4D53-B036-0225CB9D1E0C}" destId="{FABB1DBC-9396-4BEA-9014-DE353D59D6F0}" srcOrd="0" destOrd="0" presId="urn:microsoft.com/office/officeart/2005/8/layout/pList1#1"/>
    <dgm:cxn modelId="{0665CFDB-B084-4B74-BE93-6BC7D1940C89}" type="presParOf" srcId="{A8F0B1C6-533A-4D53-B036-0225CB9D1E0C}" destId="{BB34864C-817C-4F74-B7C7-4F5E8503AC74}" srcOrd="1" destOrd="0" presId="urn:microsoft.com/office/officeart/2005/8/layout/pList1#1"/>
    <dgm:cxn modelId="{50FD8AF3-1915-403E-97CA-BCB6D4477B08}" type="presParOf" srcId="{CAC82161-911B-4CAC-A8D1-67AE2EE4D7B0}" destId="{520EFE69-1D16-45C1-AA17-56E0CBAB6EDF}" srcOrd="3" destOrd="0" presId="urn:microsoft.com/office/officeart/2005/8/layout/pList1#1"/>
    <dgm:cxn modelId="{653045FD-3645-4C4A-9179-454A1300A082}" type="presParOf" srcId="{CAC82161-911B-4CAC-A8D1-67AE2EE4D7B0}" destId="{BB346E03-85D7-4B0C-A681-EDC89993F303}" srcOrd="4" destOrd="0" presId="urn:microsoft.com/office/officeart/2005/8/layout/pList1#1"/>
    <dgm:cxn modelId="{88E2243C-2D48-49F5-95EB-E3B680361032}" type="presParOf" srcId="{BB346E03-85D7-4B0C-A681-EDC89993F303}" destId="{C15E7034-C7F8-4CCB-8B59-A9FA072C0D19}" srcOrd="0" destOrd="0" presId="urn:microsoft.com/office/officeart/2005/8/layout/pList1#1"/>
    <dgm:cxn modelId="{D4A23CDC-6BA7-411E-9B0C-34936C4E0E3F}" type="presParOf" srcId="{BB346E03-85D7-4B0C-A681-EDC89993F303}" destId="{FDF95E76-640C-44F3-8722-4D0DF5BDF9C1}" srcOrd="1" destOrd="0" presId="urn:microsoft.com/office/officeart/2005/8/layout/pList1#1"/>
    <dgm:cxn modelId="{6AD5075E-3B37-439E-932B-53EF31AA95E7}" type="presParOf" srcId="{CAC82161-911B-4CAC-A8D1-67AE2EE4D7B0}" destId="{1B3F3A97-8EC8-4154-B077-1C4A9890B7E2}" srcOrd="5" destOrd="0" presId="urn:microsoft.com/office/officeart/2005/8/layout/pList1#1"/>
    <dgm:cxn modelId="{CD6E754B-EA92-4BFF-9332-28E7E5B887C0}" type="presParOf" srcId="{CAC82161-911B-4CAC-A8D1-67AE2EE4D7B0}" destId="{686A8445-7D03-4775-A5B3-28B429F7B78A}" srcOrd="6" destOrd="0" presId="urn:microsoft.com/office/officeart/2005/8/layout/pList1#1"/>
    <dgm:cxn modelId="{EA81BC07-45B7-4621-97DF-D916B695A30E}" type="presParOf" srcId="{686A8445-7D03-4775-A5B3-28B429F7B78A}" destId="{91CACE5B-F3BA-49B8-982E-A7F1E8F82B84}" srcOrd="0" destOrd="0" presId="urn:microsoft.com/office/officeart/2005/8/layout/pList1#1"/>
    <dgm:cxn modelId="{0721F49B-AD4C-4A0F-82FC-BA91FF0F5CDA}" type="presParOf" srcId="{686A8445-7D03-4775-A5B3-28B429F7B78A}" destId="{D040F1B4-7B34-45EE-B6F9-42420588F090}" srcOrd="1" destOrd="0" presId="urn:microsoft.com/office/officeart/2005/8/layout/pList1#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Siamo…</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Tribolati</a:t>
          </a: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In difficoltà</a:t>
          </a: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Perseguitati</a:t>
          </a: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Abbattuti</a:t>
          </a: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bg1"/>
              </a:solidFill>
            </a:rPr>
            <a:t>Ma…</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Non angosciati</a:t>
          </a: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Non  disperati</a:t>
          </a: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Non abbandonati</a:t>
          </a: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Non distrutti</a:t>
          </a: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tx1"/>
              </a:solidFill>
            </a:rPr>
            <a:t>Cristo ha dato la sua vita per amore. Questo ci spinge a vivere per lui </a:t>
          </a:r>
          <a:r>
            <a:rPr lang="es-ES" sz="1800" b="1" kern="1200" dirty="0">
              <a:solidFill>
                <a:schemeClr val="tx1"/>
              </a:solidFill>
            </a:rPr>
            <a:t>(2 Co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solidFill>
                <a:schemeClr val="tx1"/>
              </a:solidFill>
            </a:rPr>
            <a:t>Cristo ci ha resi creature nuove. Questo ci impone di abbandonare la vita di un tempo </a:t>
          </a:r>
          <a:r>
            <a:rPr lang="es-ES" sz="2000" b="1" kern="1200" dirty="0">
              <a:solidFill>
                <a:schemeClr val="tx1"/>
              </a:solidFill>
            </a:rPr>
            <a:t>(2 Co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effectLst>
                <a:outerShdw blurRad="38100" dist="38100" dir="2700000" algn="tl">
                  <a:srgbClr val="000000">
                    <a:alpha val="43137"/>
                  </a:srgbClr>
                </a:outerShdw>
              </a:effectLst>
            </a:rPr>
            <a:t>Cristo ci ha riconciliati con Dio. Questo ci impone di essere ambasciatori della riconciliazione</a:t>
          </a:r>
          <a:r>
            <a:rPr lang="es-ES" sz="2000" b="1" kern="1200" dirty="0">
              <a:effectLst>
                <a:outerShdw blurRad="38100" dist="38100" dir="2700000" algn="tl">
                  <a:srgbClr val="000000">
                    <a:alpha val="43137"/>
                  </a:srgbClr>
                </a:outerShdw>
              </a:effectLst>
            </a:rPr>
            <a:t> (2 Co 5:18-20).</a:t>
          </a: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Sopportare le difficoltà (2 Co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Avere il frutto dello Spirito (2 Co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Essere sinceri e giusti (2 Co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Mantenerci fermi davanti a qualunque circostanza                 (2 Co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Aprire il nostro cuore agli </a:t>
          </a:r>
          <a:r>
            <a:rPr lang="es-ES" sz="2000" b="1" kern="1200" dirty="0" err="1">
              <a:solidFill>
                <a:schemeClr val="tx1"/>
              </a:solidFill>
            </a:rPr>
            <a:t>altri</a:t>
          </a:r>
          <a:r>
            <a:rPr lang="es-ES" sz="2000" b="1" kern="1200" dirty="0">
              <a:solidFill>
                <a:schemeClr val="tx1"/>
              </a:solidFill>
            </a:rPr>
            <a:t>  (2 Co 6:11-13)</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Separarci dall’influenza dannosa degli increduli                         (2 Co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98404"/>
          <a:ext cx="4724399" cy="149625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s-ES" sz="2000" b="1" kern="1200" dirty="0"/>
            <a:t>Uscite dai luoghi di peccato</a:t>
          </a:r>
        </a:p>
        <a:p>
          <a:pPr marL="228600" lvl="1" indent="-228600" algn="l" defTabSz="889000">
            <a:lnSpc>
              <a:spcPct val="90000"/>
            </a:lnSpc>
            <a:spcBef>
              <a:spcPct val="0"/>
            </a:spcBef>
            <a:spcAft>
              <a:spcPct val="15000"/>
            </a:spcAft>
            <a:buClr>
              <a:schemeClr val="accent5">
                <a:lumMod val="75000"/>
              </a:schemeClr>
            </a:buClr>
            <a:buChar char="•"/>
          </a:pPr>
          <a:r>
            <a:rPr lang="es-ES" sz="2000" b="1" kern="1200" dirty="0"/>
            <a:t>Separatevi dai peccatori</a:t>
          </a:r>
        </a:p>
        <a:p>
          <a:pPr marL="228600" lvl="1" indent="-228600" algn="l" defTabSz="889000">
            <a:lnSpc>
              <a:spcPct val="90000"/>
            </a:lnSpc>
            <a:spcBef>
              <a:spcPct val="0"/>
            </a:spcBef>
            <a:spcAft>
              <a:spcPct val="15000"/>
            </a:spcAft>
            <a:buClr>
              <a:schemeClr val="accent5">
                <a:lumMod val="75000"/>
              </a:schemeClr>
            </a:buClr>
            <a:buChar char="•"/>
          </a:pPr>
          <a:r>
            <a:rPr lang="es-ES" sz="2000" b="1" kern="1200" dirty="0"/>
            <a:t>Non toccate nulla d’immondo</a:t>
          </a:r>
        </a:p>
      </dsp:txBody>
      <dsp:txXfrm>
        <a:off x="0" y="298404"/>
        <a:ext cx="4724399" cy="1496250"/>
      </dsp:txXfrm>
    </dsp:sp>
    <dsp:sp modelId="{8CA31D7B-4932-4101-A40D-C4E41FBF3C33}">
      <dsp:nvSpPr>
        <dsp:cNvPr id="0" name=""/>
        <dsp:cNvSpPr/>
      </dsp:nvSpPr>
      <dsp:spPr>
        <a:xfrm>
          <a:off x="236220" y="17964"/>
          <a:ext cx="3307080" cy="56088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s-ES" sz="2400" b="1" kern="1200" dirty="0"/>
            <a:t>Chiamato</a:t>
          </a:r>
        </a:p>
      </dsp:txBody>
      <dsp:txXfrm>
        <a:off x="263600" y="45344"/>
        <a:ext cx="3252320" cy="506120"/>
      </dsp:txXfrm>
    </dsp:sp>
    <dsp:sp modelId="{0B77B9BE-14BF-4E81-B518-2EB7008C0C27}">
      <dsp:nvSpPr>
        <dsp:cNvPr id="0" name=""/>
        <dsp:cNvSpPr/>
      </dsp:nvSpPr>
      <dsp:spPr>
        <a:xfrm>
          <a:off x="0" y="2177694"/>
          <a:ext cx="4724399" cy="21546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95732"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es-ES" sz="2000" b="1" kern="1200" dirty="0"/>
            <a:t>Abiterò con voi</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Sarò il vostro Dio</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Sarete il mio popolo</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Vi riceverò</a:t>
          </a:r>
        </a:p>
        <a:p>
          <a:pPr marL="228600" lvl="1" indent="-228600" algn="l" defTabSz="889000">
            <a:lnSpc>
              <a:spcPct val="90000"/>
            </a:lnSpc>
            <a:spcBef>
              <a:spcPct val="0"/>
            </a:spcBef>
            <a:spcAft>
              <a:spcPct val="15000"/>
            </a:spcAft>
            <a:buClr>
              <a:schemeClr val="accent6">
                <a:lumMod val="50000"/>
              </a:schemeClr>
            </a:buClr>
            <a:buChar char="•"/>
          </a:pPr>
          <a:r>
            <a:rPr lang="es-ES" sz="2000" b="1" kern="1200" dirty="0"/>
            <a:t>Sarò vostro Padre</a:t>
          </a:r>
        </a:p>
      </dsp:txBody>
      <dsp:txXfrm>
        <a:off x="0" y="2177694"/>
        <a:ext cx="4724399" cy="2154600"/>
      </dsp:txXfrm>
    </dsp:sp>
    <dsp:sp modelId="{10D1A03A-6952-4C5D-9531-7BD8145E38A2}">
      <dsp:nvSpPr>
        <dsp:cNvPr id="0" name=""/>
        <dsp:cNvSpPr/>
      </dsp:nvSpPr>
      <dsp:spPr>
        <a:xfrm>
          <a:off x="236220" y="1897254"/>
          <a:ext cx="3307080" cy="56088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es-ES" sz="2400" b="1" kern="1200" dirty="0"/>
            <a:t>Conseguenze</a:t>
          </a:r>
        </a:p>
      </dsp:txBody>
      <dsp:txXfrm>
        <a:off x="263600" y="1924634"/>
        <a:ext cx="3252320" cy="506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5">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5">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3">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pPr/>
              <a:t>02/09/2026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pPr/>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pPr/>
              <a:t>02/09/2026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pPr/>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7.jpeg"/><Relationship Id="rId7" Type="http://schemas.openxmlformats.org/officeDocument/2006/relationships/diagramQuickStyle" Target="../diagrams/quickStyle5.xml"/><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8.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24.jpeg"/></Relationships>
</file>

<file path=ppt/slides/_rels/slide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30.jpeg"/><Relationship Id="rId5" Type="http://schemas.openxmlformats.org/officeDocument/2006/relationships/diagramQuickStyle" Target="../diagrams/quickStyle2.xml"/><Relationship Id="rId10" Type="http://schemas.openxmlformats.org/officeDocument/2006/relationships/image" Target="../media/image29.jpeg"/><Relationship Id="rId4" Type="http://schemas.openxmlformats.org/officeDocument/2006/relationships/diagramLayout" Target="../diagrams/layout2.xml"/><Relationship Id="rId9" Type="http://schemas.openxmlformats.org/officeDocument/2006/relationships/image" Target="../media/image28.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4.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ATOS PC CLAUDIO\IGLESIA\Escuela Sabatica - ppt lecciones\2026\1 TRIMESTRE\leccion 2\176688033683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74" y="11564"/>
            <a:ext cx="12200074" cy="6846435"/>
          </a:xfrm>
          <a:prstGeom prst="rect">
            <a:avLst/>
          </a:prstGeom>
          <a:noFill/>
        </p:spPr>
      </p:pic>
      <p:sp>
        <p:nvSpPr>
          <p:cNvPr id="3" name="Rettangolo arrotondato 2"/>
          <p:cNvSpPr/>
          <p:nvPr/>
        </p:nvSpPr>
        <p:spPr>
          <a:xfrm>
            <a:off x="304801" y="132641"/>
            <a:ext cx="11549742" cy="1151873"/>
          </a:xfrm>
          <a:prstGeom prst="roundRect">
            <a:avLst/>
          </a:prstGeom>
          <a:gradFill flip="none" rotWithShape="1">
            <a:gsLst>
              <a:gs pos="82000">
                <a:schemeClr val="accent1">
                  <a:lumMod val="60000"/>
                  <a:lumOff val="40000"/>
                </a:schemeClr>
              </a:gs>
              <a:gs pos="50000">
                <a:srgbClr val="9CB86E"/>
              </a:gs>
              <a:gs pos="100000">
                <a:srgbClr val="156B13"/>
              </a:gs>
            </a:gsLst>
            <a:path path="shape">
              <a:fillToRect l="50000" t="50000" r="50000" b="50000"/>
            </a:path>
            <a:tileRect/>
          </a:gradFill>
          <a:ln>
            <a:noFill/>
          </a:ln>
          <a:scene3d>
            <a:camera prst="orthographicFront"/>
            <a:lightRig rig="threePt" dir="t"/>
          </a:scene3d>
          <a:sp3d>
            <a:bevelT w="165100" prst="coolSlant"/>
          </a:sp3d>
        </p:spPr>
        <p:style>
          <a:lnRef idx="2">
            <a:schemeClr val="accent6">
              <a:shade val="50000"/>
            </a:schemeClr>
          </a:lnRef>
          <a:fillRef idx="1">
            <a:schemeClr val="accent6"/>
          </a:fillRef>
          <a:effectRef idx="0">
            <a:schemeClr val="accent6"/>
          </a:effectRef>
          <a:fontRef idx="minor">
            <a:schemeClr val="lt1"/>
          </a:fontRef>
        </p:style>
        <p:txBody>
          <a:bodyPr lIns="121914" tIns="60957" rIns="121914" bIns="60957" rtlCol="0" anchor="ctr"/>
          <a:lstStyle/>
          <a:p>
            <a:pPr algn="ctr"/>
            <a:endParaRPr lang="it-IT" sz="2700" dirty="0"/>
          </a:p>
        </p:txBody>
      </p:sp>
      <p:sp>
        <p:nvSpPr>
          <p:cNvPr id="4" name="CasellaDiTesto 3"/>
          <p:cNvSpPr txBox="1"/>
          <p:nvPr/>
        </p:nvSpPr>
        <p:spPr>
          <a:xfrm>
            <a:off x="10118271" y="1316157"/>
            <a:ext cx="1538151" cy="492436"/>
          </a:xfrm>
          <a:prstGeom prst="rect">
            <a:avLst/>
          </a:prstGeom>
          <a:solidFill>
            <a:schemeClr val="accent3">
              <a:lumMod val="40000"/>
              <a:lumOff val="60000"/>
            </a:schemeClr>
          </a:solidFill>
          <a:effectLst>
            <a:innerShdw dist="1943100" dir="13500000">
              <a:prstClr val="black"/>
            </a:innerShdw>
          </a:effectLst>
          <a:scene3d>
            <a:camera prst="orthographicFront"/>
            <a:lightRig rig="threePt" dir="t"/>
          </a:scene3d>
          <a:sp3d>
            <a:bevelT/>
          </a:sp3d>
        </p:spPr>
        <p:txBody>
          <a:bodyPr wrap="square" lIns="121914" tIns="60957" rIns="121914" bIns="60957" rtlCol="0">
            <a:spAutoFit/>
          </a:bodyPr>
          <a:lstStyle/>
          <a:p>
            <a:pPr algn="ctr"/>
            <a:r>
              <a:rPr lang="es-ES" sz="1200" b="1" dirty="0">
                <a:solidFill>
                  <a:srgbClr val="002060"/>
                </a:solidFill>
                <a:effectLst>
                  <a:outerShdw blurRad="38100" dist="38100" dir="2700000" algn="tl">
                    <a:srgbClr val="000000">
                      <a:alpha val="43137"/>
                    </a:srgbClr>
                  </a:outerShdw>
                </a:effectLst>
                <a:latin typeface="Verdana" pitchFamily="34" charset="0"/>
                <a:ea typeface="Verdana" pitchFamily="34" charset="0"/>
              </a:rPr>
              <a:t>3 TRIMESTRE 2026</a:t>
            </a:r>
            <a:endParaRPr lang="it-IT" sz="1200" b="1" dirty="0">
              <a:solidFill>
                <a:srgbClr val="002060"/>
              </a:solidFill>
              <a:effectLst>
                <a:outerShdw blurRad="38100" dist="38100" dir="2700000" algn="tl">
                  <a:srgbClr val="000000">
                    <a:alpha val="43137"/>
                  </a:srgbClr>
                </a:outerShdw>
              </a:effectLst>
              <a:latin typeface="Verdana" pitchFamily="34" charset="0"/>
              <a:ea typeface="Verdana" pitchFamily="34" charset="0"/>
            </a:endParaRPr>
          </a:p>
        </p:txBody>
      </p:sp>
      <p:sp>
        <p:nvSpPr>
          <p:cNvPr id="5" name="Text Box 5">
            <a:extLst>
              <a:ext uri="{FF2B5EF4-FFF2-40B4-BE49-F238E27FC236}">
                <a16:creationId xmlns:a16="http://schemas.microsoft.com/office/drawing/2014/main" id="{E88B29BE-9242-473D-A56B-64D155C91C84}"/>
              </a:ext>
            </a:extLst>
          </p:cNvPr>
          <p:cNvSpPr txBox="1">
            <a:spLocks noChangeArrowheads="1"/>
          </p:cNvSpPr>
          <p:nvPr/>
        </p:nvSpPr>
        <p:spPr bwMode="auto">
          <a:xfrm>
            <a:off x="365761" y="355348"/>
            <a:ext cx="11443062" cy="707880"/>
          </a:xfrm>
          <a:prstGeom prst="rect">
            <a:avLst/>
          </a:prstGeom>
          <a:noFill/>
          <a:ln w="9525">
            <a:noFill/>
            <a:miter lim="800000"/>
            <a:headEnd/>
            <a:tailEnd/>
          </a:ln>
          <a:effectLst/>
        </p:spPr>
        <p:txBody>
          <a:bodyPr wrap="square" lIns="121914" tIns="60957" rIns="121914" bIns="60957">
            <a:spAutoFit/>
          </a:bodyPr>
          <a:lstStyle/>
          <a:p>
            <a:pPr algn="ctr">
              <a:spcBef>
                <a:spcPct val="50000"/>
              </a:spcBef>
              <a:defRPr/>
            </a:pPr>
            <a:r>
              <a:rPr lang="it-IT" sz="3800" b="1" dirty="0">
                <a:solidFill>
                  <a:srgbClr val="002060"/>
                </a:solidFill>
                <a:effectLst>
                  <a:outerShdw blurRad="38100" dist="38100" dir="2700000" algn="tl">
                    <a:srgbClr val="C0C0C0"/>
                  </a:outerShdw>
                </a:effectLst>
                <a:latin typeface="Verdana" pitchFamily="34" charset="0"/>
                <a:ea typeface="Verdana" pitchFamily="34" charset="0"/>
                <a:cs typeface="Arial" charset="0"/>
              </a:rPr>
              <a:t>LEZIONE 10 DELLA SCUOLA DEL SABATO</a:t>
            </a:r>
          </a:p>
        </p:txBody>
      </p:sp>
      <p:sp>
        <p:nvSpPr>
          <p:cNvPr id="6" name="Rettangolo arrotondato 5"/>
          <p:cNvSpPr/>
          <p:nvPr/>
        </p:nvSpPr>
        <p:spPr>
          <a:xfrm>
            <a:off x="457200" y="5693229"/>
            <a:ext cx="11549743" cy="1077815"/>
          </a:xfrm>
          <a:prstGeom prst="roundRect">
            <a:avLst/>
          </a:prstGeom>
          <a:gradFill flip="none" rotWithShape="1">
            <a:gsLst>
              <a:gs pos="82000">
                <a:schemeClr val="accent1">
                  <a:lumMod val="60000"/>
                  <a:lumOff val="40000"/>
                </a:schemeClr>
              </a:gs>
              <a:gs pos="50000">
                <a:srgbClr val="9CB86E"/>
              </a:gs>
              <a:gs pos="100000">
                <a:srgbClr val="156B13"/>
              </a:gs>
            </a:gsLst>
            <a:path path="shape">
              <a:fillToRect l="50000" t="50000" r="50000" b="50000"/>
            </a:path>
            <a:tileRect/>
          </a:gradFill>
          <a:ln>
            <a:noFill/>
          </a:ln>
          <a:scene3d>
            <a:camera prst="orthographicFront"/>
            <a:lightRig rig="threePt" dir="t"/>
          </a:scene3d>
          <a:sp3d>
            <a:bevelT w="165100" prst="coolSlant"/>
          </a:sp3d>
        </p:spPr>
        <p:style>
          <a:lnRef idx="2">
            <a:schemeClr val="accent6">
              <a:shade val="50000"/>
            </a:schemeClr>
          </a:lnRef>
          <a:fillRef idx="1">
            <a:schemeClr val="accent6"/>
          </a:fillRef>
          <a:effectRef idx="0">
            <a:schemeClr val="accent6"/>
          </a:effectRef>
          <a:fontRef idx="minor">
            <a:schemeClr val="lt1"/>
          </a:fontRef>
        </p:style>
        <p:txBody>
          <a:bodyPr lIns="121914" tIns="60957" rIns="121914" bIns="60957" rtlCol="0" anchor="ctr"/>
          <a:lstStyle/>
          <a:p>
            <a:pPr algn="ctr"/>
            <a:endParaRPr lang="it-IT" sz="2700" dirty="0"/>
          </a:p>
        </p:txBody>
      </p:sp>
      <p:sp>
        <p:nvSpPr>
          <p:cNvPr id="9" name="CuadroTexto 4">
            <a:extLst>
              <a:ext uri="{FF2B5EF4-FFF2-40B4-BE49-F238E27FC236}">
                <a16:creationId xmlns:a16="http://schemas.microsoft.com/office/drawing/2014/main" id="{4CB3EE98-247C-4F61-BF86-8B6275695A74}"/>
              </a:ext>
            </a:extLst>
          </p:cNvPr>
          <p:cNvSpPr txBox="1"/>
          <p:nvPr/>
        </p:nvSpPr>
        <p:spPr>
          <a:xfrm>
            <a:off x="491518" y="5794229"/>
            <a:ext cx="11353800" cy="830991"/>
          </a:xfrm>
          <a:prstGeom prst="rect">
            <a:avLst/>
          </a:prstGeom>
          <a:noFill/>
        </p:spPr>
        <p:txBody>
          <a:bodyPr wrap="square" lIns="121914" tIns="60957" rIns="121914" bIns="60957" rtlCol="0">
            <a:spAutoFit/>
            <a:scene3d>
              <a:camera prst="orthographicFront"/>
              <a:lightRig rig="flat" dir="tl">
                <a:rot lat="0" lon="0" rev="6600000"/>
              </a:lightRig>
            </a:scene3d>
            <a:sp3d extrusionH="25400" contourW="8890">
              <a:bevelT w="38100" h="31750" prst="convex"/>
              <a:contourClr>
                <a:schemeClr val="accent6">
                  <a:lumMod val="50000"/>
                </a:schemeClr>
              </a:contourClr>
            </a:sp3d>
          </a:bodyPr>
          <a:lstStyle>
            <a:defPPr>
              <a:defRPr lang="es-ES"/>
            </a:defPPr>
            <a:lvl1pPr algn="ctr" defTabSz="914400">
              <a:defRPr sz="4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defRPr>
            </a:lvl1pPr>
            <a:lvl2pPr defTabSz="914400"/>
            <a:lvl3pPr defTabSz="914400"/>
            <a:lvl4pPr defTabSz="914400"/>
            <a:lvl5pPr defTabSz="914400"/>
            <a:lvl6pPr defTabSz="914400"/>
            <a:lvl7pPr defTabSz="914400"/>
            <a:lvl8pPr defTabSz="914400"/>
            <a:lvl9pPr defTabSz="914400"/>
          </a:lstStyle>
          <a:p>
            <a:r>
              <a:rPr lang="es-ES" sz="4600" dirty="0">
                <a:ln w="10160">
                  <a:solidFill>
                    <a:schemeClr val="accent5"/>
                  </a:solidFill>
                  <a:prstDash val="solid"/>
                </a:ln>
                <a:solidFill>
                  <a:srgbClr val="002060"/>
                </a:solidFill>
                <a:effectLst>
                  <a:outerShdw blurRad="38100" dist="22860" dir="5400000" algn="tl" rotWithShape="0">
                    <a:srgbClr val="000000">
                      <a:alpha val="98000"/>
                    </a:srgbClr>
                  </a:outerShdw>
                </a:effectLst>
                <a:latin typeface="Calibri" pitchFamily="34" charset="0"/>
                <a:cs typeface="Calibri" pitchFamily="34" charset="0"/>
              </a:rPr>
              <a:t> IL MINISTERO CRISTIANO AUTENTICO</a:t>
            </a:r>
          </a:p>
        </p:txBody>
      </p:sp>
      <p:pic>
        <p:nvPicPr>
          <p:cNvPr id="10" name="Picture 2"/>
          <p:cNvPicPr>
            <a:picLocks noChangeAspect="1" noChangeArrowheads="1"/>
          </p:cNvPicPr>
          <p:nvPr/>
        </p:nvPicPr>
        <p:blipFill>
          <a:blip r:embed="rId3" cstate="email"/>
          <a:stretch>
            <a:fillRect/>
          </a:stretch>
        </p:blipFill>
        <p:spPr bwMode="auto">
          <a:xfrm>
            <a:off x="305805" y="1179140"/>
            <a:ext cx="8124989" cy="4573857"/>
          </a:xfrm>
          <a:prstGeom prst="rect">
            <a:avLst/>
          </a:prstGeom>
          <a:ln>
            <a:noFill/>
          </a:ln>
          <a:effectLst>
            <a:softEdge rad="112500"/>
          </a:effectLst>
        </p:spPr>
      </p:pic>
      <p:sp>
        <p:nvSpPr>
          <p:cNvPr id="11" name="CasellaDiTesto 10"/>
          <p:cNvSpPr txBox="1"/>
          <p:nvPr/>
        </p:nvSpPr>
        <p:spPr>
          <a:xfrm>
            <a:off x="10166168" y="5113093"/>
            <a:ext cx="1538151" cy="492436"/>
          </a:xfrm>
          <a:prstGeom prst="rect">
            <a:avLst/>
          </a:prstGeom>
          <a:solidFill>
            <a:schemeClr val="accent3">
              <a:lumMod val="40000"/>
              <a:lumOff val="60000"/>
            </a:schemeClr>
          </a:solidFill>
          <a:effectLst>
            <a:innerShdw dist="1943100" dir="13500000">
              <a:prstClr val="black"/>
            </a:innerShdw>
          </a:effectLst>
          <a:scene3d>
            <a:camera prst="orthographicFront"/>
            <a:lightRig rig="threePt" dir="t"/>
          </a:scene3d>
          <a:sp3d>
            <a:bevelT/>
          </a:sp3d>
        </p:spPr>
        <p:txBody>
          <a:bodyPr wrap="square" lIns="121914" tIns="60957" rIns="121914" bIns="60957" rtlCol="0">
            <a:spAutoFit/>
          </a:bodyPr>
          <a:lstStyle/>
          <a:p>
            <a:pPr algn="ctr"/>
            <a:r>
              <a:rPr lang="es-ES" sz="1200" b="1" dirty="0">
                <a:solidFill>
                  <a:srgbClr val="002060"/>
                </a:solidFill>
                <a:effectLst>
                  <a:outerShdw blurRad="38100" dist="38100" dir="2700000" algn="tl">
                    <a:srgbClr val="000000">
                      <a:alpha val="43137"/>
                    </a:srgbClr>
                  </a:outerShdw>
                </a:effectLst>
                <a:latin typeface="Verdana" pitchFamily="34" charset="0"/>
                <a:ea typeface="Verdana" pitchFamily="34" charset="0"/>
              </a:rPr>
              <a:t>  5 SETTEMBRE  2026</a:t>
            </a:r>
            <a:endParaRPr lang="it-IT" sz="1200" b="1" dirty="0">
              <a:solidFill>
                <a:srgbClr val="002060"/>
              </a:solidFill>
              <a:effectLst>
                <a:outerShdw blurRad="38100" dist="38100" dir="2700000" algn="tl">
                  <a:srgbClr val="000000">
                    <a:alpha val="43137"/>
                  </a:srgbClr>
                </a:outerShdw>
              </a:effectLst>
              <a:latin typeface="Verdana" pitchFamily="34" charset="0"/>
              <a:ea typeface="Verdana"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IL RISULTATO DEL LAVORO CONGIUNTO</a:t>
            </a: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s-ES"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CONSOLAZIONE E GIOIA</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2">
                    <a:lumMod val="50000"/>
                  </a:schemeClr>
                </a:solidFill>
                <a:latin typeface="Comic Sans MS" panose="030F0702030302020204" pitchFamily="66" charset="0"/>
              </a:rPr>
              <a:t>“</a:t>
            </a:r>
            <a:r>
              <a:rPr lang="it-IT" b="1" dirty="0">
                <a:solidFill>
                  <a:schemeClr val="accent2">
                    <a:lumMod val="50000"/>
                  </a:schemeClr>
                </a:solidFill>
                <a:latin typeface="Comic Sans MS" panose="030F0702030302020204" pitchFamily="66" charset="0"/>
              </a:rPr>
              <a:t>Io uso una grande franchezza con voi e ho molto di che gloriarmi di voi; sono ripieno di consolazione e sovrabbondo di gioia in mezzo a tutta la nostra afflizione</a:t>
            </a:r>
            <a:r>
              <a:rPr lang="es-ES" b="1" dirty="0">
                <a:solidFill>
                  <a:schemeClr val="accent2">
                    <a:lumMod val="50000"/>
                  </a:schemeClr>
                </a:solidFill>
                <a:latin typeface="Comic Sans MS" panose="030F0702030302020204" pitchFamily="66" charset="0"/>
              </a:rPr>
              <a:t>” </a:t>
            </a:r>
            <a:r>
              <a:rPr lang="es-ES" sz="1400" b="1" dirty="0">
                <a:solidFill>
                  <a:schemeClr val="accent2">
                    <a:lumMod val="50000"/>
                  </a:schemeClr>
                </a:solidFill>
                <a:latin typeface="Comic Sans MS" panose="030F0702030302020204" pitchFamily="66" charset="0"/>
              </a:rPr>
              <a:t>(2 Corinzi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481153"/>
            <a:ext cx="6431375" cy="923330"/>
          </a:xfrm>
          <a:prstGeom prst="rect">
            <a:avLst/>
          </a:prstGeom>
          <a:noFill/>
        </p:spPr>
        <p:txBody>
          <a:bodyPr wrap="square" rtlCol="0">
            <a:spAutoFit/>
          </a:bodyPr>
          <a:lstStyle/>
          <a:p>
            <a:pPr>
              <a:spcBef>
                <a:spcPts val="600"/>
              </a:spcBef>
            </a:pPr>
            <a:r>
              <a:rPr lang="it-IT" b="1" dirty="0"/>
              <a:t>Nonostante le difficoltà che doveva affrontare, Paolo era colmo di gioia (2 Co 7:4). Da cosa derivava questo stato d’animo?</a:t>
            </a:r>
            <a:endParaRPr lang="es-ES" b="1" dirty="0"/>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305184"/>
            <a:ext cx="2438533" cy="245175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891177" y="4735165"/>
            <a:ext cx="9143198" cy="923330"/>
          </a:xfrm>
          <a:prstGeom prst="rect">
            <a:avLst/>
          </a:prstGeom>
          <a:noFill/>
        </p:spPr>
        <p:txBody>
          <a:bodyPr wrap="square">
            <a:spAutoFit/>
          </a:bodyPr>
          <a:lstStyle/>
          <a:p>
            <a:pPr algn="ctr">
              <a:spcBef>
                <a:spcPts val="600"/>
              </a:spcBef>
            </a:pPr>
            <a:r>
              <a:rPr lang="it-IT" b="1" dirty="0"/>
              <a:t>In questo modo, tutti trovarono conforto. Tito, il compagno di Paolo, fu consolato (2 Co 7:7). Paolo fu consolato dall’arrivo di Tito (2 Co 7:6). I Corinzi erano stati consolati, e questo si trasformò in conforto anche per Paolo </a:t>
            </a:r>
            <a:r>
              <a:rPr lang="es-ES" b="1" dirty="0"/>
              <a:t>(2 Co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1" y="2482159"/>
            <a:ext cx="6570042" cy="1477328"/>
          </a:xfrm>
          <a:prstGeom prst="rect">
            <a:avLst/>
          </a:prstGeom>
          <a:noFill/>
        </p:spPr>
        <p:txBody>
          <a:bodyPr wrap="square">
            <a:spAutoFit/>
          </a:bodyPr>
          <a:lstStyle/>
          <a:p>
            <a:pPr lvl="0">
              <a:spcBef>
                <a:spcPts val="600"/>
              </a:spcBef>
              <a:defRPr/>
            </a:pPr>
            <a:r>
              <a:rPr lang="it-IT" b="1" dirty="0">
                <a:solidFill>
                  <a:prstClr val="black"/>
                </a:solidFill>
              </a:rPr>
              <a:t>Ricordiamoci che Paolo aveva scritto ai Corinzi una lettera severa, che li aveva rattristati (2 Co 7:8). Ma quella tristezza li aveva portati al pentimento (2 Co 7:9,10). Ciò aveva determinato in loro un cambiamento radicale nel loro rapporto con Paolo e tra loro</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 (2 Co 7:11,12).</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837280"/>
            <a:ext cx="9143198" cy="646331"/>
          </a:xfrm>
          <a:prstGeom prst="rect">
            <a:avLst/>
          </a:prstGeom>
          <a:noFill/>
        </p:spPr>
        <p:txBody>
          <a:bodyPr wrap="square">
            <a:spAutoFit/>
          </a:bodyPr>
          <a:lstStyle/>
          <a:p>
            <a:pPr lvl="0">
              <a:spcBef>
                <a:spcPts val="600"/>
              </a:spcBef>
              <a:defRPr/>
            </a:pPr>
            <a:r>
              <a:rPr lang="it-IT" b="1" dirty="0">
                <a:solidFill>
                  <a:prstClr val="black"/>
                </a:solidFill>
              </a:rPr>
              <a:t>Ma Paolo non si attribuì alcun merito. Se i pastori e i fedeli possono provare gioia e conforto, è perché Dio «conforta gli umili» </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(2 Co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2600697" y="534390"/>
            <a:ext cx="9555677" cy="4832092"/>
          </a:xfrm>
          <a:prstGeom prst="rect">
            <a:avLst/>
          </a:prstGeom>
          <a:noFill/>
        </p:spPr>
        <p:txBody>
          <a:bodyPr wrap="square">
            <a:spAutoFit/>
          </a:bodyPr>
          <a:lstStyle/>
          <a:p>
            <a:pPr algn="ctr">
              <a:spcBef>
                <a:spcPts val="600"/>
              </a:spcBef>
            </a:pPr>
            <a:r>
              <a:rPr lang="es-ES" sz="2800" b="1" dirty="0">
                <a:latin typeface="Comic Sans MS" pitchFamily="66" charset="0"/>
              </a:rPr>
              <a:t>“</a:t>
            </a:r>
            <a:r>
              <a:rPr lang="it-IT" sz="2800" b="1" dirty="0">
                <a:latin typeface="Comic Sans MS" pitchFamily="66" charset="0"/>
              </a:rPr>
              <a:t>Ministero significa servizio, e a questo ministero siamo chiamati. È un disonore per Dio che qualcuno scelga una vita all’insegna della propria soddisfazione. Fratelli e sorelle mie, vi rendete conto che ogni anno migliaia di anime stanno perendo, morendo nei propri peccati perché la luce della verità non ha illuminato il loro cammino?... C’è una grande opera da compiere nel nostro mondo. Uomini e donne devono essere convertiti, non per il dono delle lingue né per l’opera dei miracoli, ma per la predicazione di Cristo crocifisso. Perché ritardare lo sforzo di migliorare il mondo?</a:t>
            </a:r>
            <a:r>
              <a:rPr lang="es-ES" sz="2800" b="1" dirty="0">
                <a:latin typeface="Comic Sans MS" pitchFamily="66" charset="0"/>
              </a:rPr>
              <a:t>”</a:t>
            </a:r>
          </a:p>
        </p:txBody>
      </p:sp>
      <p:sp>
        <p:nvSpPr>
          <p:cNvPr id="4" name="CuadroTexto 3">
            <a:extLst>
              <a:ext uri="{FF2B5EF4-FFF2-40B4-BE49-F238E27FC236}">
                <a16:creationId xmlns:a16="http://schemas.microsoft.com/office/drawing/2014/main" id="{3C320876-1BB5-6A86-E625-23CB62B38562}"/>
              </a:ext>
            </a:extLst>
          </p:cNvPr>
          <p:cNvSpPr txBox="1"/>
          <p:nvPr/>
        </p:nvSpPr>
        <p:spPr>
          <a:xfrm>
            <a:off x="4126098" y="6019800"/>
            <a:ext cx="8030276" cy="338554"/>
          </a:xfrm>
          <a:prstGeom prst="rect">
            <a:avLst/>
          </a:prstGeom>
          <a:noFill/>
        </p:spPr>
        <p:txBody>
          <a:bodyPr wrap="square" rtlCol="0">
            <a:spAutoFit/>
          </a:bodyPr>
          <a:lstStyle/>
          <a:p>
            <a:r>
              <a:rPr lang="es-ES" sz="1600" b="1" dirty="0"/>
              <a:t>(E.G. White, </a:t>
            </a:r>
            <a:r>
              <a:rPr lang="es-ES" sz="1600" b="1" i="1" dirty="0" err="1"/>
              <a:t>Riflettiamo</a:t>
            </a:r>
            <a:r>
              <a:rPr lang="es-ES" sz="1600" b="1" i="1" dirty="0"/>
              <a:t> l’immagine di Gesù</a:t>
            </a:r>
            <a:r>
              <a:rPr lang="es-ES" sz="1600" b="1" dirty="0"/>
              <a:t>, 30 agosto, libera </a:t>
            </a:r>
            <a:r>
              <a:rPr lang="es-ES" sz="1600" b="1" dirty="0" err="1"/>
              <a:t>traduzione</a:t>
            </a:r>
            <a:r>
              <a:rPr lang="es-ES" sz="1600" b="1" dirty="0"/>
              <a:t>)</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692771"/>
          </a:xfrm>
          <a:prstGeom prst="rect">
            <a:avLst/>
          </a:prstGeom>
          <a:noFill/>
        </p:spPr>
        <p:txBody>
          <a:bodyPr wrap="square">
            <a:spAutoFit/>
          </a:bodyPr>
          <a:lstStyle/>
          <a:p>
            <a:pPr lvl="0" algn="ctr">
              <a:defRPr/>
            </a:pPr>
            <a:r>
              <a:rPr kumimoji="0" lang="es-E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lang="it-IT" b="1" dirty="0">
                <a:solidFill>
                  <a:prstClr val="black"/>
                </a:solidFill>
                <a:effectLst>
                  <a:glow rad="101600">
                    <a:srgbClr val="EEF1F5"/>
                  </a:glow>
                </a:effectLst>
                <a:latin typeface="Comic Sans MS" panose="030F0702030302020204" pitchFamily="66" charset="0"/>
              </a:rPr>
              <a:t>Noi siamo afflitti in ogni maniera, ma non ridotti agli estremi; perplessi, ma non disperati; perseguitati, ma non abbandonati; abbattuti, ma non distrutti, portando del continuo nel nostro corpo il morire del Signore Gesù, affinché anche la vita di Gesù si manifesti nel nostro corpo</a:t>
            </a:r>
            <a:r>
              <a:rPr kumimoji="0" lang="es-E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p>
          <a:p>
            <a:pPr lvl="0" algn="ctr">
              <a:defRPr/>
            </a:pP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(2 Corinzi 4:8–10)</a:t>
            </a:r>
          </a:p>
        </p:txBody>
      </p:sp>
    </p:spTree>
    <p:extLst>
      <p:ext uri="{BB962C8B-B14F-4D97-AF65-F5344CB8AC3E}">
        <p14:creationId xmlns:p14="http://schemas.microsoft.com/office/powerpoint/2010/main" val="60934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r="-4000" b="-23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88911" y="3554647"/>
            <a:ext cx="4650049" cy="3000821"/>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s-ES" b="1" dirty="0">
                <a:solidFill>
                  <a:srgbClr val="35559D"/>
                </a:solidFill>
              </a:rPr>
              <a:t>IL COMPITO DEL PASTORE</a:t>
            </a:r>
          </a:p>
          <a:p>
            <a:pPr lvl="1">
              <a:spcBef>
                <a:spcPts val="600"/>
              </a:spcBef>
            </a:pPr>
            <a:r>
              <a:rPr lang="es-ES" b="1" dirty="0"/>
              <a:t>Ministri competenti.</a:t>
            </a:r>
          </a:p>
          <a:p>
            <a:pPr lvl="1">
              <a:spcBef>
                <a:spcPts val="600"/>
              </a:spcBef>
            </a:pPr>
            <a:r>
              <a:rPr lang="es-ES" b="1" dirty="0"/>
              <a:t>I rischi del ministero.</a:t>
            </a:r>
          </a:p>
          <a:p>
            <a:pPr>
              <a:spcBef>
                <a:spcPts val="1200"/>
              </a:spcBef>
            </a:pPr>
            <a:r>
              <a:rPr lang="es-ES" b="1" dirty="0">
                <a:solidFill>
                  <a:srgbClr val="BA4242"/>
                </a:solidFill>
              </a:rPr>
              <a:t>I DOVERI DEI MEMBRI</a:t>
            </a:r>
          </a:p>
          <a:p>
            <a:pPr lvl="1">
              <a:spcBef>
                <a:spcPts val="600"/>
              </a:spcBef>
            </a:pPr>
            <a:r>
              <a:rPr lang="es-ES" b="1" dirty="0"/>
              <a:t>Ambasciatori della riconciliazione.</a:t>
            </a:r>
          </a:p>
          <a:p>
            <a:pPr lvl="1">
              <a:spcBef>
                <a:spcPts val="600"/>
              </a:spcBef>
            </a:pPr>
            <a:r>
              <a:rPr lang="es-ES" b="1" dirty="0"/>
              <a:t>Chiamati alla santità.</a:t>
            </a:r>
          </a:p>
          <a:p>
            <a:pPr>
              <a:spcBef>
                <a:spcPts val="1200"/>
              </a:spcBef>
            </a:pPr>
            <a:r>
              <a:rPr lang="es-ES" b="1" dirty="0">
                <a:solidFill>
                  <a:srgbClr val="6B9B32"/>
                </a:solidFill>
              </a:rPr>
              <a:t>IL RISULTATO DEL LAVORO CONGIUNTO</a:t>
            </a:r>
          </a:p>
          <a:p>
            <a:pPr lvl="1">
              <a:spcBef>
                <a:spcPts val="600"/>
              </a:spcBef>
            </a:pPr>
            <a:r>
              <a:rPr lang="es-ES" b="1" dirty="0"/>
              <a:t>Conforto e gioia.</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225676"/>
            <a:ext cx="8159240" cy="646331"/>
          </a:xfrm>
          <a:prstGeom prst="rect">
            <a:avLst/>
          </a:prstGeom>
          <a:noFill/>
        </p:spPr>
        <p:txBody>
          <a:bodyPr wrap="square" rtlCol="0">
            <a:spAutoFit/>
          </a:bodyPr>
          <a:lstStyle/>
          <a:p>
            <a:pPr algn="ctr">
              <a:spcBef>
                <a:spcPts val="600"/>
              </a:spcBef>
            </a:pPr>
            <a:r>
              <a:rPr lang="it-IT" b="1" dirty="0"/>
              <a:t>Chi ha detto che la vita del pastore sia facile? I ministri del Vangelo si assumono una grande responsabilità e il loro impegno non è esente da pericoli</a:t>
            </a:r>
            <a:r>
              <a:rPr lang="es-ES" b="1" dirty="0"/>
              <a:t>.</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079711"/>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07909"/>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3953629"/>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430876"/>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14069" y="6218633"/>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383139"/>
            <a:ext cx="8159240" cy="923330"/>
          </a:xfrm>
          <a:prstGeom prst="rect">
            <a:avLst/>
          </a:prstGeom>
          <a:noFill/>
        </p:spPr>
        <p:txBody>
          <a:bodyPr wrap="square">
            <a:spAutoFit/>
          </a:bodyPr>
          <a:lstStyle/>
          <a:p>
            <a:pPr lvl="0" algn="ctr">
              <a:spcBef>
                <a:spcPts val="600"/>
              </a:spcBef>
              <a:defRPr/>
            </a:pPr>
            <a:r>
              <a:rPr lang="it-IT" b="1" dirty="0">
                <a:solidFill>
                  <a:prstClr val="black"/>
                </a:solidFill>
              </a:rPr>
              <a:t>Quando la Chiesa collabora con i propri ministri e apporta cambiamenti decisi al proprio stile di vita, diventa un elemento di riconciliazione che infonde a tutti conforto e gioia</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93839"/>
            <a:ext cx="8159239" cy="923330"/>
          </a:xfrm>
          <a:prstGeom prst="rect">
            <a:avLst/>
          </a:prstGeom>
          <a:noFill/>
        </p:spPr>
        <p:txBody>
          <a:bodyPr wrap="square">
            <a:spAutoFit/>
          </a:bodyPr>
          <a:lstStyle/>
          <a:p>
            <a:pPr lvl="0" algn="ctr">
              <a:spcBef>
                <a:spcPts val="600"/>
              </a:spcBef>
              <a:defRPr/>
            </a:pPr>
            <a:r>
              <a:rPr lang="it-IT" b="1" dirty="0">
                <a:solidFill>
                  <a:prstClr val="black"/>
                </a:solidFill>
              </a:rPr>
              <a:t>L'amore per le anime che vanno perdute e la tenera cura che devono prodigare per sostenere ed edificare coloro che hanno già accolto il Vangelo sono ciò che distingue i veri ministri dai lupi rapaci</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IL COMPITO DEL PASTORE</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ATOS PC CLAUDIO\IGLESIA\imagenes\fondos varios\pastel373.jpg"/>
          <p:cNvPicPr>
            <a:picLocks noChangeAspect="1" noChangeArrowheads="1"/>
          </p:cNvPicPr>
          <p:nvPr/>
        </p:nvPicPr>
        <p:blipFill>
          <a:blip r:embed="rId2" cstate="email"/>
          <a:srcRect/>
          <a:stretch>
            <a:fillRect/>
          </a:stretch>
        </p:blipFill>
        <p:spPr bwMode="auto">
          <a:xfrm>
            <a:off x="-1" y="0"/>
            <a:ext cx="12194381" cy="6858000"/>
          </a:xfrm>
          <a:prstGeom prst="rect">
            <a:avLst/>
          </a:prstGeom>
          <a:noFill/>
        </p:spPr>
      </p:pic>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s-ES" sz="4400" b="1" spc="600" dirty="0">
                <a:ln w="13462">
                  <a:noFill/>
                  <a:prstDash val="solid"/>
                </a:ln>
                <a:solidFill>
                  <a:schemeClr val="accent2">
                    <a:lumMod val="75000"/>
                  </a:schemeClr>
                </a:solidFill>
                <a:effectLst>
                  <a:outerShdw dist="25400" dir="2700000" algn="bl" rotWithShape="0">
                    <a:srgbClr val="FFFF00"/>
                  </a:outerShdw>
                </a:effectLst>
              </a:rPr>
              <a:t>MINISTRI COMPETENTI</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3092154" y="1485691"/>
            <a:ext cx="6562486" cy="1477328"/>
          </a:xfrm>
          <a:prstGeom prst="rect">
            <a:avLst/>
          </a:prstGeom>
          <a:noFill/>
        </p:spPr>
        <p:txBody>
          <a:bodyPr wrap="square" rtlCol="0">
            <a:spAutoFit/>
          </a:bodyPr>
          <a:lstStyle/>
          <a:p>
            <a:pPr algn="ctr">
              <a:spcBef>
                <a:spcPts val="600"/>
              </a:spcBef>
            </a:pPr>
            <a:r>
              <a:rPr lang="it-IT" b="1" dirty="0"/>
              <a:t>Ci sono cose che non cambiano molto nel corso del tempo. Le lettere di raccomandazione continuano ad aprire porte oggi come facevano nel I secolo. Paolo aveva bisogno di una lettera di raccomandazione per essere accettato dalla chiesa di Corinto?</a:t>
            </a:r>
            <a:r>
              <a:rPr lang="es-ES" b="1" dirty="0"/>
              <a:t> (2 Co 3:1)</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“V</a:t>
            </a:r>
            <a:r>
              <a:rPr lang="it-IT" b="1" dirty="0">
                <a:solidFill>
                  <a:srgbClr val="7030A0"/>
                </a:solidFill>
                <a:latin typeface="Comic Sans MS" panose="030F0702030302020204" pitchFamily="66" charset="0"/>
              </a:rPr>
              <a:t>oi siete la nostra lettera, scritta nei nostri cuori, conosciuta e letta da tutti gli uomini</a:t>
            </a:r>
            <a:r>
              <a:rPr lang="es-ES" b="1" dirty="0">
                <a:solidFill>
                  <a:srgbClr val="7030A0"/>
                </a:solidFill>
                <a:latin typeface="Comic Sans MS" panose="030F0702030302020204" pitchFamily="66" charset="0"/>
              </a:rPr>
              <a:t>” </a:t>
            </a:r>
            <a:r>
              <a:rPr lang="es-ES" sz="1400" b="1" dirty="0">
                <a:solidFill>
                  <a:srgbClr val="7030A0"/>
                </a:solidFill>
                <a:latin typeface="Comic Sans MS" panose="030F0702030302020204" pitchFamily="66" charset="0"/>
              </a:rPr>
              <a:t>(2 Corinzi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6" cstate="email">
            <a:extLst>
              <a:ext uri="{28A0092B-C50C-407E-A947-70E740481C1C}">
                <a14:useLocalDpi xmlns:a14="http://schemas.microsoft.com/office/drawing/2010/main"/>
              </a:ext>
            </a:extLst>
          </a:blip>
          <a:stretch/>
        </p:blipFill>
        <p:spPr>
          <a:xfrm>
            <a:off x="7942264" y="4613159"/>
            <a:ext cx="4094877"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508137" y="4544895"/>
            <a:ext cx="5365196" cy="2031325"/>
          </a:xfrm>
          <a:prstGeom prst="rect">
            <a:avLst/>
          </a:prstGeom>
          <a:noFill/>
        </p:spPr>
        <p:txBody>
          <a:bodyPr wrap="square">
            <a:spAutoFit/>
          </a:bodyPr>
          <a:lstStyle/>
          <a:p>
            <a:pPr algn="ctr">
              <a:spcBef>
                <a:spcPts val="600"/>
              </a:spcBef>
            </a:pPr>
            <a:r>
              <a:rPr lang="it-IT" b="1" dirty="0"/>
              <a:t>Paolo e i suoi collaboratori erano «ministri competenti di un nuovo patto» (2 Co 3:6). Un patto glorioso, scritto dallo Spirito nel cuore per la vita eterna. Ma alcuni seguivano un altro patto, quello della salvezza attraverso le opere della Legge scolpita nella pietra, che impediva loro di percepire la gloria della grazia (2 Co 3:7-9). </a:t>
            </a:r>
            <a:endParaRPr lang="es-ES" b="1" dirty="0"/>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2988075" y="3153792"/>
            <a:ext cx="6705597" cy="1200329"/>
          </a:xfrm>
          <a:prstGeom prst="rect">
            <a:avLst/>
          </a:prstGeom>
          <a:noFill/>
        </p:spPr>
        <p:txBody>
          <a:bodyPr wrap="square">
            <a:spAutoFit/>
          </a:bodyPr>
          <a:lstStyle/>
          <a:p>
            <a:pPr lvl="0" algn="ctr">
              <a:spcBef>
                <a:spcPts val="600"/>
              </a:spcBef>
              <a:defRPr/>
            </a:pPr>
            <a:r>
              <a:rPr lang="it-IT" b="1" dirty="0">
                <a:solidFill>
                  <a:prstClr val="black"/>
                </a:solidFill>
              </a:rPr>
              <a:t>Possedeva la migliore lettera di raccomandazione che potesse esistere: gli stessi Corinzi (2 Co 3:2). I loro cuori erano stati trasformati dalla grazia di Dio, attraverso la predicazione dell’apostolo e dei suoi collaboratori </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(2 Co</a:t>
            </a:r>
            <a:r>
              <a:rPr kumimoji="0" lang="es-ES"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3:3).</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900" decel="100000" fill="hold"/>
                                        <p:tgtEl>
                                          <p:spTgt spid="10"/>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par>
                          <p:cTn id="50" fill="hold">
                            <p:stCondLst>
                              <p:cond delay="1000"/>
                            </p:stCondLst>
                            <p:childTnLst>
                              <p:par>
                                <p:cTn id="51" presetID="9" presetClass="entr" presetSubtype="0" fill="hold" nodeType="after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dissolve">
                                      <p:cBhvr>
                                        <p:cTn id="53" dur="500"/>
                                        <p:tgtEl>
                                          <p:spTgt spid="12"/>
                                        </p:tgtEl>
                                      </p:cBhvr>
                                    </p:animEffect>
                                  </p:childTnLst>
                                </p:cTn>
                              </p:par>
                            </p:childTnLst>
                          </p:cTn>
                        </p:par>
                        <p:par>
                          <p:cTn id="54" fill="hold">
                            <p:stCondLst>
                              <p:cond delay="1500"/>
                            </p:stCondLst>
                            <p:childTnLst>
                              <p:par>
                                <p:cTn id="55" presetID="22" presetClass="entr" presetSubtype="8"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pic>
        <p:nvPicPr>
          <p:cNvPr id="2050" name="Picture 2" descr="C:\DATOS PC CLAUDIO\IGLESIA\imagenes\fondos varios\pastel374.jpg"/>
          <p:cNvPicPr>
            <a:picLocks noChangeAspect="1" noChangeArrowheads="1"/>
          </p:cNvPicPr>
          <p:nvPr/>
        </p:nvPicPr>
        <p:blipFill>
          <a:blip r:embed="rId2" cstate="email"/>
          <a:srcRect/>
          <a:stretch>
            <a:fillRect/>
          </a:stretch>
        </p:blipFill>
        <p:spPr bwMode="auto">
          <a:xfrm>
            <a:off x="-1" y="0"/>
            <a:ext cx="12194381" cy="7221194"/>
          </a:xfrm>
          <a:prstGeom prst="rect">
            <a:avLst/>
          </a:prstGeom>
          <a:noFill/>
        </p:spPr>
      </p:pic>
      <p:sp>
        <p:nvSpPr>
          <p:cNvPr id="3" name="CuadroTexto 2">
            <a:extLst>
              <a:ext uri="{FF2B5EF4-FFF2-40B4-BE49-F238E27FC236}">
                <a16:creationId xmlns:a16="http://schemas.microsoft.com/office/drawing/2014/main" id="{8639D07D-34D9-0265-C067-D3AE3EA6FCDE}"/>
              </a:ext>
            </a:extLst>
          </p:cNvPr>
          <p:cNvSpPr txBox="1"/>
          <p:nvPr/>
        </p:nvSpPr>
        <p:spPr>
          <a:xfrm>
            <a:off x="-2379" y="46061"/>
            <a:ext cx="12192000" cy="769441"/>
          </a:xfrm>
          <a:prstGeom prst="rect">
            <a:avLst/>
          </a:prstGeom>
          <a:noFill/>
        </p:spPr>
        <p:txBody>
          <a:bodyPr wrap="square">
            <a:spAutoFit/>
          </a:bodyPr>
          <a:lstStyle/>
          <a:p>
            <a:pPr algn="ct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I RISCHI DEL MINISTERO</a:t>
            </a: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es-E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it-IT"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Tutte queste cose infatti sono per voi, affinché la grazia, raggiungendo un numero sempre maggiore di persone, produca ringraziamento per abbondare alla gloria di Dio</a:t>
            </a:r>
            <a:r>
              <a:rPr lang="es-ES"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s-ES"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Corinzi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171574" y="1529134"/>
            <a:ext cx="6799241" cy="1200329"/>
          </a:xfrm>
          <a:prstGeom prst="rect">
            <a:avLst/>
          </a:prstGeom>
          <a:noFill/>
        </p:spPr>
        <p:txBody>
          <a:bodyPr wrap="square" rtlCol="0">
            <a:spAutoFit/>
          </a:bodyPr>
          <a:lstStyle/>
          <a:p>
            <a:pPr>
              <a:spcBef>
                <a:spcPts val="600"/>
              </a:spcBef>
            </a:pPr>
            <a:r>
              <a:rPr lang="it-IT" b="1" dirty="0"/>
              <a:t>Paolo comprendeva e subiva i rischi del ministero. Ma sapeva che ne valeva la pena e li sopportava per amore delle persone alle quali offriva l’opportunità di raggiungere la salvezza (2 Co 4:15). Inoltre, aveva la certezza dell’aiuto divino </a:t>
            </a:r>
            <a:r>
              <a:rPr lang="es-ES" b="1" dirty="0"/>
              <a:t>(2 Co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1460418073"/>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2" y="4950909"/>
            <a:ext cx="6751742" cy="646331"/>
          </a:xfrm>
          <a:prstGeom prst="rect">
            <a:avLst/>
          </a:prstGeom>
          <a:noFill/>
        </p:spPr>
        <p:txBody>
          <a:bodyPr wrap="square" rtlCol="0">
            <a:spAutoFit/>
          </a:bodyPr>
          <a:lstStyle/>
          <a:p>
            <a:pPr>
              <a:spcBef>
                <a:spcPts val="600"/>
              </a:spcBef>
            </a:pPr>
            <a:r>
              <a:rPr lang="it-IT" b="1" dirty="0"/>
              <a:t>Il Vangelo viene predicato attraverso esseri umani fragili affinché la gloria sia solo di Dio.</a:t>
            </a:r>
            <a:endParaRPr lang="es-ES" b="1" dirty="0"/>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2" y="5818831"/>
            <a:ext cx="6867525" cy="923330"/>
          </a:xfrm>
          <a:prstGeom prst="rect">
            <a:avLst/>
          </a:prstGeom>
          <a:noFill/>
        </p:spPr>
        <p:txBody>
          <a:bodyPr wrap="square">
            <a:spAutoFit/>
          </a:bodyPr>
          <a:lstStyle/>
          <a:p>
            <a:pPr lvl="0">
              <a:spcBef>
                <a:spcPts val="600"/>
              </a:spcBef>
              <a:defRPr/>
            </a:pPr>
            <a:r>
              <a:rPr lang="it-IT" b="1" dirty="0">
                <a:solidFill>
                  <a:prstClr val="black"/>
                </a:solidFill>
              </a:rPr>
              <a:t>Le sofferenze sono una «lieve tribolazione momentanea» rispetto al «peso di gloria eccellente ed eterno» che otterremo nel giorno della risurrezione </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(2 Co 4:14-18).</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es-ES" sz="6000" b="1" dirty="0">
                <a:ln w="9525">
                  <a:solidFill>
                    <a:schemeClr val="bg1"/>
                  </a:solidFill>
                  <a:prstDash val="solid"/>
                </a:ln>
                <a:solidFill>
                  <a:srgbClr val="C00000"/>
                </a:solidFill>
                <a:effectLst>
                  <a:outerShdw blurRad="12700" dist="38100" dir="2700000" algn="tl" rotWithShape="0">
                    <a:srgbClr val="FFC000"/>
                  </a:outerShdw>
                </a:effectLst>
              </a:rPr>
              <a:t>I DOVERI DEI MEMBRI</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pic>
        <p:nvPicPr>
          <p:cNvPr id="3074" name="Picture 2" descr="C:\DATOS PC CLAUDIO\IGLESIA\imagenes\fondos varios\pastel375.jpg"/>
          <p:cNvPicPr>
            <a:picLocks noChangeAspect="1" noChangeArrowheads="1"/>
          </p:cNvPicPr>
          <p:nvPr/>
        </p:nvPicPr>
        <p:blipFill>
          <a:blip r:embed="rId2" cstate="email"/>
          <a:srcRect/>
          <a:stretch>
            <a:fillRect/>
          </a:stretch>
        </p:blipFill>
        <p:spPr bwMode="auto">
          <a:xfrm>
            <a:off x="-1" y="0"/>
            <a:ext cx="12194381" cy="6858000"/>
          </a:xfrm>
          <a:prstGeom prst="rect">
            <a:avLst/>
          </a:prstGeom>
          <a:noFill/>
        </p:spPr>
      </p:pic>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4400" b="1" dirty="0">
                <a:ln/>
                <a:solidFill>
                  <a:schemeClr val="accent3"/>
                </a:solidFill>
              </a:rPr>
              <a:t>AMBASCIATORI DELLA RICONCILIAZIONE</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304797" y="702766"/>
            <a:ext cx="11582403" cy="646331"/>
          </a:xfrm>
          <a:prstGeom prst="rect">
            <a:avLst/>
          </a:prstGeom>
          <a:noFill/>
        </p:spPr>
        <p:txBody>
          <a:bodyPr wrap="square">
            <a:spAutoFit/>
          </a:bodyPr>
          <a:lstStyle/>
          <a:p>
            <a:pPr algn="ctr"/>
            <a:r>
              <a:rPr lang="es-ES" b="1" dirty="0">
                <a:solidFill>
                  <a:schemeClr val="accent6">
                    <a:lumMod val="50000"/>
                  </a:schemeClr>
                </a:solidFill>
                <a:latin typeface="Comic Sans MS" panose="030F0702030302020204" pitchFamily="66" charset="0"/>
              </a:rPr>
              <a:t>“</a:t>
            </a:r>
            <a:r>
              <a:rPr lang="it-IT" b="1" dirty="0">
                <a:solidFill>
                  <a:schemeClr val="accent6">
                    <a:lumMod val="50000"/>
                  </a:schemeClr>
                </a:solidFill>
                <a:latin typeface="Comic Sans MS" panose="030F0702030302020204" pitchFamily="66" charset="0"/>
              </a:rPr>
              <a:t>Ora tutte le cose sono da Dio, che ci ha riconciliati a sé per mezzo di Gesù Cristo e ha dato a noi il ministero della riconciliazione</a:t>
            </a:r>
            <a:r>
              <a:rPr lang="es-ES" b="1" dirty="0">
                <a:solidFill>
                  <a:schemeClr val="accent6">
                    <a:lumMod val="50000"/>
                  </a:schemeClr>
                </a:solidFill>
                <a:latin typeface="Comic Sans MS" panose="030F0702030302020204" pitchFamily="66" charset="0"/>
              </a:rPr>
              <a:t>” </a:t>
            </a:r>
            <a:r>
              <a:rPr lang="es-ES" sz="1400" b="1" dirty="0">
                <a:solidFill>
                  <a:schemeClr val="accent6">
                    <a:lumMod val="50000"/>
                  </a:schemeClr>
                </a:solidFill>
                <a:latin typeface="Comic Sans MS" panose="030F0702030302020204" pitchFamily="66" charset="0"/>
              </a:rPr>
              <a:t>(2 Corinzi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433877" y="1550358"/>
            <a:ext cx="7434025" cy="1015663"/>
          </a:xfrm>
          <a:prstGeom prst="rect">
            <a:avLst/>
          </a:prstGeom>
          <a:noFill/>
        </p:spPr>
        <p:txBody>
          <a:bodyPr wrap="square" rtlCol="0">
            <a:spAutoFit/>
          </a:bodyPr>
          <a:lstStyle/>
          <a:p>
            <a:pPr algn="ctr">
              <a:spcBef>
                <a:spcPts val="600"/>
              </a:spcBef>
            </a:pPr>
            <a:r>
              <a:rPr lang="it-IT" sz="2000" b="1" dirty="0"/>
              <a:t>Il principio che deve guidare la vita della Chiesa (e di ogni suo membro) è questo: «L’amore di Cristo ci spinge» </a:t>
            </a:r>
            <a:r>
              <a:rPr lang="es-ES" sz="2000" b="1" dirty="0"/>
              <a:t>(2 Co 5:14). </a:t>
            </a:r>
            <a:r>
              <a:rPr lang="it-IT" sz="2000" b="1" dirty="0"/>
              <a:t>In cosa consiste questo amore e a cosa ci obbliga?</a:t>
            </a:r>
            <a:endParaRPr lang="es-ES" sz="2000" b="1" dirty="0"/>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4271065405"/>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17769" y="5403171"/>
            <a:ext cx="8007926" cy="1323439"/>
          </a:xfrm>
          <a:prstGeom prst="rect">
            <a:avLst/>
          </a:prstGeom>
          <a:noFill/>
        </p:spPr>
        <p:txBody>
          <a:bodyPr wrap="square" rtlCol="0">
            <a:spAutoFit/>
          </a:bodyPr>
          <a:lstStyle/>
          <a:p>
            <a:pPr algn="ctr">
              <a:spcBef>
                <a:spcPts val="600"/>
              </a:spcBef>
            </a:pPr>
            <a:r>
              <a:rPr lang="it-IT" sz="2000" b="1" dirty="0"/>
              <a:t>L’amore di Cristo ci porta, quindi, a un cambiamento radicale di vita. Vivere l’amore di Cristo ci porta anche a condividere con gli altri quell’amore, esortandoli ad accogliere il messaggio di speranza: «Riconciliatevi con Dio» </a:t>
            </a:r>
            <a:r>
              <a:rPr lang="es-ES" sz="2000" b="1" dirty="0"/>
              <a:t>(2 Co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CHIAMATI ALLA SANTITÀ</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es-ES" b="1" dirty="0">
                <a:solidFill>
                  <a:schemeClr val="accent3">
                    <a:lumMod val="50000"/>
                  </a:schemeClr>
                </a:solidFill>
                <a:latin typeface="Comic Sans MS" panose="030F0702030302020204" pitchFamily="66" charset="0"/>
              </a:rPr>
              <a:t>“</a:t>
            </a:r>
            <a:r>
              <a:rPr lang="it-IT" b="1" dirty="0">
                <a:solidFill>
                  <a:schemeClr val="accent3">
                    <a:lumMod val="50000"/>
                  </a:schemeClr>
                </a:solidFill>
                <a:latin typeface="Comic Sans MS" panose="030F0702030302020204" pitchFamily="66" charset="0"/>
              </a:rPr>
              <a:t>Avendo dunque queste promesse, carissimi, purifichiamoci da ogni contaminazione di carne e di spirito, compiendo la nostra santificazione nel timore di Dio</a:t>
            </a:r>
            <a:r>
              <a:rPr lang="es-ES" b="1" dirty="0">
                <a:solidFill>
                  <a:schemeClr val="accent3">
                    <a:lumMod val="50000"/>
                  </a:schemeClr>
                </a:solidFill>
                <a:latin typeface="Comic Sans MS" panose="030F0702030302020204" pitchFamily="66" charset="0"/>
              </a:rPr>
              <a:t>” </a:t>
            </a:r>
            <a:r>
              <a:rPr lang="es-ES" sz="1400" b="1" dirty="0">
                <a:solidFill>
                  <a:schemeClr val="accent3">
                    <a:lumMod val="50000"/>
                  </a:schemeClr>
                </a:solidFill>
                <a:latin typeface="Comic Sans MS" panose="030F0702030302020204" pitchFamily="66" charset="0"/>
              </a:rPr>
              <a:t>(2 </a:t>
            </a:r>
            <a:r>
              <a:rPr lang="es-ES" sz="1400" b="1" dirty="0" err="1">
                <a:solidFill>
                  <a:schemeClr val="accent3">
                    <a:lumMod val="50000"/>
                  </a:schemeClr>
                </a:solidFill>
                <a:latin typeface="Comic Sans MS" panose="030F0702030302020204" pitchFamily="66" charset="0"/>
              </a:rPr>
              <a:t>Corinzi</a:t>
            </a:r>
            <a:r>
              <a:rPr lang="es-ES" sz="1400" b="1" dirty="0">
                <a:solidFill>
                  <a:schemeClr val="accent3">
                    <a:lumMod val="50000"/>
                  </a:schemeClr>
                </a:solidFill>
                <a:latin typeface="Comic Sans MS" panose="030F0702030302020204" pitchFamily="66" charset="0"/>
              </a:rPr>
              <a:t>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810577" cy="707886"/>
          </a:xfrm>
          <a:prstGeom prst="rect">
            <a:avLst/>
          </a:prstGeom>
          <a:noFill/>
        </p:spPr>
        <p:txBody>
          <a:bodyPr wrap="square" rtlCol="0">
            <a:spAutoFit/>
          </a:bodyPr>
          <a:lstStyle/>
          <a:p>
            <a:pPr>
              <a:spcBef>
                <a:spcPts val="600"/>
              </a:spcBef>
            </a:pPr>
            <a:r>
              <a:rPr lang="it-IT" sz="2000" b="1" dirty="0"/>
              <a:t>La chiamata alla santità riguarda la vita quotidiana sia dei ministri che dei membri:</a:t>
            </a:r>
            <a:endParaRPr lang="es-ES" sz="2000" b="1" dirty="0"/>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2790487484"/>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96000" y="1382925"/>
            <a:ext cx="6096001" cy="923330"/>
          </a:xfrm>
          <a:prstGeom prst="rect">
            <a:avLst/>
          </a:prstGeom>
          <a:noFill/>
        </p:spPr>
        <p:txBody>
          <a:bodyPr wrap="square" rtlCol="0">
            <a:spAutoFit/>
          </a:bodyPr>
          <a:lstStyle/>
          <a:p>
            <a:pPr>
              <a:spcBef>
                <a:spcPts val="600"/>
              </a:spcBef>
            </a:pPr>
            <a:r>
              <a:rPr lang="it-IT" b="1" dirty="0"/>
              <a:t>Mettendo insieme diversi brani dell’Antico Testamento, Paolo riassume la chiamata alla santità e le sue conseguenze </a:t>
            </a:r>
            <a:r>
              <a:rPr lang="es-ES" b="1" dirty="0"/>
              <a:t>(2 Co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2158366209"/>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1512</TotalTime>
  <Words>1241</Words>
  <Application>Microsoft Office PowerPoint</Application>
  <PresentationFormat>Panorámica</PresentationFormat>
  <Paragraphs>79</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Aptos</vt:lpstr>
      <vt:lpstr>Comic Sans MS</vt:lpstr>
      <vt:lpstr>Aptos Display</vt:lpstr>
      <vt:lpstr>Verdana</vt:lpstr>
      <vt:lpstr>Calibri</vt:lpstr>
      <vt:lpstr>Arial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Sergio</dc:creator>
  <cp:lastModifiedBy>Sergio</cp:lastModifiedBy>
  <cp:revision>86</cp:revision>
  <dcterms:created xsi:type="dcterms:W3CDTF">2026-07-25T16:44:22Z</dcterms:created>
  <dcterms:modified xsi:type="dcterms:W3CDTF">2026-09-02T16:14:44Z</dcterms:modified>
</cp:coreProperties>
</file>