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0" r:id="rId2"/>
    <p:sldId id="281" r:id="rId3"/>
    <p:sldId id="283" r:id="rId4"/>
    <p:sldId id="263" r:id="rId5"/>
    <p:sldId id="284" r:id="rId6"/>
    <p:sldId id="285" r:id="rId7"/>
    <p:sldId id="286" r:id="rId8"/>
    <p:sldId id="287" r:id="rId9"/>
    <p:sldId id="288" r:id="rId10"/>
    <p:sldId id="289" r:id="rId11"/>
    <p:sldId id="290" r:id="rId12"/>
    <p:sldId id="271" r:id="rId13"/>
    <p:sldId id="291" r:id="rId14"/>
    <p:sldId id="292" r:id="rId15"/>
    <p:sldId id="293" r:id="rId16"/>
    <p:sldId id="294" r:id="rId17"/>
    <p:sldId id="282" r:id="rId18"/>
  </p:sldIdLst>
  <p:sldSz cx="12192000" cy="6858000"/>
  <p:notesSz cx="6858000" cy="9144000"/>
  <p:embeddedFontLst>
    <p:embeddedFont>
      <p:font typeface="Cardinal Alternate" panose="020B0604020202020204"/>
      <p:regular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FB7"/>
    <a:srgbClr val="D6B89E"/>
    <a:srgbClr val="C58E00"/>
    <a:srgbClr val="AB7B00"/>
    <a:srgbClr val="00BF89"/>
    <a:srgbClr val="0079D8"/>
    <a:srgbClr val="3427B4"/>
    <a:srgbClr val="8F35E7"/>
    <a:srgbClr val="A029BB"/>
    <a:srgbClr val="C02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BD751-55AC-57B1-53A9-CFE3DA5007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7DE76F-F777-0552-486C-7C27B107A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7F993-2BC6-D012-3FCB-4479D66A6ABF}"/>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18F80F65-E43D-BD60-4C8D-5E26F2FEB7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F17927-7334-1C14-ADE9-0C773779E3FF}"/>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30578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35F09-CAA2-D8D6-3935-B74CA2CF596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29848A-24C6-9CFA-8C03-4589B5AA6C9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A6F5DF-F397-2607-16CE-2E80558C09F8}"/>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9157AA4E-2711-37C8-B6E7-BB8070035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EF426E-794B-2302-89B3-5ADA797F0621}"/>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185187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993AE8-5C5F-56E2-8112-758F6F11F5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BD2B06-2788-1929-40D5-7E45C5694F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81A083-0018-C874-0B21-D5D64D245FAE}"/>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266ED8E5-6AC4-CAD5-BB91-B1834D8B89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D0EB44-F1D2-F10D-BE5F-9A4C2E05BF95}"/>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1969355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C9A58-9CED-8AA6-AB03-EE153E0352E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8046B7-6DFB-B736-1624-FC295CA8538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493106-6FF2-E46B-DBF4-C0EE3B79EDA9}"/>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2F103D53-A758-8A56-892F-E606DBA77C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048054-2C93-EDE3-A527-4B91916DE0B3}"/>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23836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7DFD7-C226-C05F-D8A5-D601F4BAB4A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A05142-176E-411F-CC50-E63A5F88D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DD04CD4-EB4E-8D68-DE6E-8D89492EFD4E}"/>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0EB31746-0611-FF97-0CE6-684A314A7C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373C96C-568F-D571-AAE8-F9548F6D1D3B}"/>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2187190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BF8AF-F21C-DE5A-2A78-A8DBDBF76A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FDFB12F-C57C-E0AF-00B3-ADE8A53AAC6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D437928-29C4-40CE-0F03-C19E2A7393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47CCE63-7071-71CF-D032-BE6C18456897}"/>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B6C2A181-4289-A74A-B56D-6F58A08340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4754959-C98B-7CDC-6E21-50EB46AA9489}"/>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3178448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4152D-0CB5-E563-17C5-68ABAD9E58C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E20DE0-E335-471E-CCB2-C767980A4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05C5BE-88B9-7FFA-8690-76930CB5F8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B708A34-BDE6-7D1C-B0D4-46B296134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E0DF43-AD6C-8FD8-16FB-8CC611DA637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C6E003-A5B7-2A9F-4902-A0DEA6EB0581}"/>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8" name="Marcador de pie de página 7">
            <a:extLst>
              <a:ext uri="{FF2B5EF4-FFF2-40B4-BE49-F238E27FC236}">
                <a16:creationId xmlns:a16="http://schemas.microsoft.com/office/drawing/2014/main" id="{885ADB94-C4A5-FBD2-81FD-D6032667881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644880D-71F6-969D-6BC0-3F4E24776477}"/>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256791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07949-6063-7462-52F4-3A4745A628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2BB2D86-9642-211D-5411-6CE9F410F0F0}"/>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4" name="Marcador de pie de página 3">
            <a:extLst>
              <a:ext uri="{FF2B5EF4-FFF2-40B4-BE49-F238E27FC236}">
                <a16:creationId xmlns:a16="http://schemas.microsoft.com/office/drawing/2014/main" id="{2460CA98-FB21-C3F9-9588-6A7D232E06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95173A1-6F9E-03E4-B4FB-B75B4070EDDF}"/>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142204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5175E2-9BD9-3CB9-B623-278ADF77A1B3}"/>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3" name="Marcador de pie de página 2">
            <a:extLst>
              <a:ext uri="{FF2B5EF4-FFF2-40B4-BE49-F238E27FC236}">
                <a16:creationId xmlns:a16="http://schemas.microsoft.com/office/drawing/2014/main" id="{C8622FEB-AC06-DAF5-25BA-A3A0204BCEC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7360B34-ED20-C921-55C4-8121B347720A}"/>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4059437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4307B-C368-5332-8979-CFAA153392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016780-1609-5F93-B954-CA2EB500E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8FBB36-2B59-FA84-45E5-764C4D7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A97ECC-F275-36DB-1EF7-AEA430879CB3}"/>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560DE1B3-EDD3-74FF-D8F2-586E56C861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161D64-A2AC-F193-0C4E-8D761D7FBE46}"/>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1878108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33BD7-6049-CC0F-470B-8BF7010D3C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A253421-5FBF-97AF-3F5B-AFF070E5D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FBDC7D6-3AAC-30DA-C5E0-125B1D7EE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15A829-0B26-7C4A-17C6-09B4417E0DDF}"/>
              </a:ext>
            </a:extLst>
          </p:cNvPr>
          <p:cNvSpPr>
            <a:spLocks noGrp="1"/>
          </p:cNvSpPr>
          <p:nvPr>
            <p:ph type="dt" sz="half" idx="10"/>
          </p:nvPr>
        </p:nvSpPr>
        <p:spPr/>
        <p:txBody>
          <a:bodyPr/>
          <a:lstStyle/>
          <a:p>
            <a:fld id="{270609D7-9E43-4197-A111-037858FE857C}" type="datetimeFigureOut">
              <a:rPr lang="es-ES" smtClean="0"/>
              <a:pPr/>
              <a:t>28/09/2025</a:t>
            </a:fld>
            <a:endParaRPr lang="es-ES"/>
          </a:p>
        </p:txBody>
      </p:sp>
      <p:sp>
        <p:nvSpPr>
          <p:cNvPr id="6" name="Marcador de pie de página 5">
            <a:extLst>
              <a:ext uri="{FF2B5EF4-FFF2-40B4-BE49-F238E27FC236}">
                <a16:creationId xmlns:a16="http://schemas.microsoft.com/office/drawing/2014/main" id="{9A03CD64-B06F-B845-4142-2BBE352ED9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3D17D8-A56E-CD8E-43EB-4C54909D6382}"/>
              </a:ext>
            </a:extLst>
          </p:cNvPr>
          <p:cNvSpPr>
            <a:spLocks noGrp="1"/>
          </p:cNvSpPr>
          <p:nvPr>
            <p:ph type="sldNum" sz="quarter" idx="12"/>
          </p:nvPr>
        </p:nvSpPr>
        <p:spPr/>
        <p:txBody>
          <a:bodyPr/>
          <a:lstStyle/>
          <a:p>
            <a:fld id="{3EE4A8F7-971F-4B25-8742-5E684D5B6501}" type="slidenum">
              <a:rPr lang="es-ES" smtClean="0"/>
              <a:pPr/>
              <a:t>‹Nº›</a:t>
            </a:fld>
            <a:endParaRPr lang="es-ES"/>
          </a:p>
        </p:txBody>
      </p:sp>
    </p:spTree>
    <p:extLst>
      <p:ext uri="{BB962C8B-B14F-4D97-AF65-F5344CB8AC3E}">
        <p14:creationId xmlns:p14="http://schemas.microsoft.com/office/powerpoint/2010/main" val="3912835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CE6147-2708-974B-EEBF-B2675F9EC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55AEE9-5240-A5B8-8B63-E569508DB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9A8263-D1BD-8287-0A89-2315025AE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609D7-9E43-4197-A111-037858FE857C}" type="datetimeFigureOut">
              <a:rPr lang="es-ES" smtClean="0"/>
              <a:pPr/>
              <a:t>28/09/2025</a:t>
            </a:fld>
            <a:endParaRPr lang="es-ES"/>
          </a:p>
        </p:txBody>
      </p:sp>
      <p:sp>
        <p:nvSpPr>
          <p:cNvPr id="5" name="Marcador de pie de página 4">
            <a:extLst>
              <a:ext uri="{FF2B5EF4-FFF2-40B4-BE49-F238E27FC236}">
                <a16:creationId xmlns:a16="http://schemas.microsoft.com/office/drawing/2014/main" id="{9E2FE5BB-2E0A-D2B0-048D-A57F185F4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4319C97-423B-6CD0-E9A0-A3CCDA995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A8F7-971F-4B25-8742-5E684D5B6501}" type="slidenum">
              <a:rPr lang="es-ES" smtClean="0"/>
              <a:pPr/>
              <a:t>‹Nº›</a:t>
            </a:fld>
            <a:endParaRPr lang="es-ES"/>
          </a:p>
        </p:txBody>
      </p:sp>
    </p:spTree>
    <p:extLst>
      <p:ext uri="{BB962C8B-B14F-4D97-AF65-F5344CB8AC3E}">
        <p14:creationId xmlns:p14="http://schemas.microsoft.com/office/powerpoint/2010/main" val="2265636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DATOS PC CLAUDIO\IGLESIA\Escuela Sabatica - ppt lecciones\2025\4 TRIMESTRE\leccion 1\Immagine5.jpg"/>
          <p:cNvPicPr>
            <a:picLocks noChangeAspect="1" noChangeArrowheads="1"/>
          </p:cNvPicPr>
          <p:nvPr/>
        </p:nvPicPr>
        <p:blipFill>
          <a:blip r:embed="rId2" cstate="email"/>
          <a:srcRect/>
          <a:stretch>
            <a:fillRect/>
          </a:stretch>
        </p:blipFill>
        <p:spPr bwMode="auto">
          <a:xfrm>
            <a:off x="0" y="-12701"/>
            <a:ext cx="12192000" cy="6870701"/>
          </a:xfrm>
          <a:prstGeom prst="rect">
            <a:avLst/>
          </a:prstGeom>
          <a:noFill/>
        </p:spPr>
      </p:pic>
      <p:sp>
        <p:nvSpPr>
          <p:cNvPr id="15" name="Rectangle 1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DCB65122-824A-952C-B4D7-9D1441E8814B}"/>
              </a:ext>
            </a:extLst>
          </p:cNvPr>
          <p:cNvSpPr txBox="1"/>
          <p:nvPr/>
        </p:nvSpPr>
        <p:spPr>
          <a:xfrm>
            <a:off x="3938891" y="2685354"/>
            <a:ext cx="4276117" cy="134572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000" b="1" kern="1200" spc="50" dirty="0" err="1">
                <a:ln w="9525" cmpd="sng">
                  <a:solidFill>
                    <a:schemeClr val="accent2">
                      <a:lumMod val="50000"/>
                    </a:schemeClr>
                  </a:solidFill>
                  <a:prstDash val="solid"/>
                </a:ln>
                <a:solidFill>
                  <a:srgbClr val="70AD47">
                    <a:tint val="1000"/>
                  </a:srgbClr>
                </a:solidFill>
                <a:effectLst>
                  <a:glow rad="38100">
                    <a:schemeClr val="accent2">
                      <a:lumMod val="75000"/>
                      <a:alpha val="75000"/>
                    </a:schemeClr>
                  </a:glow>
                </a:effectLst>
                <a:latin typeface="Cardinal Alternate" panose="02000505020000020003" pitchFamily="2" charset="0"/>
                <a:ea typeface="+mj-ea"/>
                <a:cs typeface="+mj-cs"/>
              </a:rPr>
              <a:t>Mosè</a:t>
            </a:r>
            <a:r>
              <a:rPr lang="en-US" sz="5000" b="1" kern="1200" spc="50" dirty="0">
                <a:ln w="9525" cmpd="sng">
                  <a:solidFill>
                    <a:schemeClr val="accent2">
                      <a:lumMod val="50000"/>
                    </a:schemeClr>
                  </a:solidFill>
                  <a:prstDash val="solid"/>
                </a:ln>
                <a:solidFill>
                  <a:srgbClr val="70AD47">
                    <a:tint val="1000"/>
                  </a:srgbClr>
                </a:solidFill>
                <a:effectLst>
                  <a:glow rad="38100">
                    <a:schemeClr val="accent2">
                      <a:lumMod val="75000"/>
                      <a:alpha val="75000"/>
                    </a:schemeClr>
                  </a:glow>
                </a:effectLst>
                <a:latin typeface="Cardinal Alternate" panose="02000505020000020003" pitchFamily="2" charset="0"/>
                <a:ea typeface="+mj-ea"/>
                <a:cs typeface="+mj-cs"/>
              </a:rPr>
              <a:t> e </a:t>
            </a:r>
            <a:r>
              <a:rPr lang="en-US" sz="5000" b="1" kern="1200" spc="50" dirty="0" err="1">
                <a:ln w="9525" cmpd="sng">
                  <a:solidFill>
                    <a:schemeClr val="accent2">
                      <a:lumMod val="50000"/>
                    </a:schemeClr>
                  </a:solidFill>
                  <a:prstDash val="solid"/>
                </a:ln>
                <a:solidFill>
                  <a:srgbClr val="70AD47">
                    <a:tint val="1000"/>
                  </a:srgbClr>
                </a:solidFill>
                <a:effectLst>
                  <a:glow rad="38100">
                    <a:schemeClr val="accent2">
                      <a:lumMod val="75000"/>
                      <a:alpha val="75000"/>
                    </a:schemeClr>
                  </a:glow>
                </a:effectLst>
                <a:latin typeface="Cardinal Alternate" panose="02000505020000020003" pitchFamily="2" charset="0"/>
                <a:ea typeface="+mj-ea"/>
                <a:cs typeface="+mj-cs"/>
              </a:rPr>
              <a:t>Giosuè</a:t>
            </a:r>
            <a:endParaRPr lang="en-US" sz="5000" b="1" kern="1200" spc="50" dirty="0">
              <a:ln w="9525" cmpd="sng">
                <a:solidFill>
                  <a:schemeClr val="accent2">
                    <a:lumMod val="50000"/>
                  </a:schemeClr>
                </a:solidFill>
                <a:prstDash val="solid"/>
              </a:ln>
              <a:solidFill>
                <a:srgbClr val="70AD47">
                  <a:tint val="1000"/>
                </a:srgbClr>
              </a:solidFill>
              <a:effectLst>
                <a:glow rad="38100">
                  <a:schemeClr val="accent2">
                    <a:lumMod val="75000"/>
                    <a:alpha val="75000"/>
                  </a:schemeClr>
                </a:glow>
              </a:effectLst>
              <a:latin typeface="Cardinal Alternate" panose="02000505020000020003" pitchFamily="2" charset="0"/>
              <a:ea typeface="+mj-ea"/>
              <a:cs typeface="+mj-cs"/>
            </a:endParaRPr>
          </a:p>
        </p:txBody>
      </p:sp>
      <p:sp>
        <p:nvSpPr>
          <p:cNvPr id="17" name="Frame 1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311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1" y="0"/>
            <a:ext cx="12192001" cy="6858000"/>
          </a:xfrm>
          <a:prstGeom prst="rect">
            <a:avLst/>
          </a:prstGeom>
          <a:noFill/>
        </p:spPr>
      </p:pic>
      <p:sp>
        <p:nvSpPr>
          <p:cNvPr id="2" name="CuadroTexto 1">
            <a:extLst>
              <a:ext uri="{FF2B5EF4-FFF2-40B4-BE49-F238E27FC236}">
                <a16:creationId xmlns:a16="http://schemas.microsoft.com/office/drawing/2014/main" id="{44F9F8A7-1A04-D511-FDE6-B02CF911E38F}"/>
              </a:ext>
            </a:extLst>
          </p:cNvPr>
          <p:cNvSpPr txBox="1"/>
          <p:nvPr/>
        </p:nvSpPr>
        <p:spPr>
          <a:xfrm>
            <a:off x="5259738" y="115554"/>
            <a:ext cx="1961862" cy="2831544"/>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Dio </a:t>
            </a:r>
            <a:r>
              <a:rPr lang="es-ES" sz="2400" b="1" dirty="0" err="1">
                <a:solidFill>
                  <a:schemeClr val="tx1"/>
                </a:solidFill>
              </a:rPr>
              <a:t>delle</a:t>
            </a:r>
            <a:r>
              <a:rPr lang="es-ES" sz="2400" b="1" dirty="0">
                <a:solidFill>
                  <a:schemeClr val="tx1"/>
                </a:solidFill>
              </a:rPr>
              <a:t> </a:t>
            </a:r>
            <a:r>
              <a:rPr lang="es-ES" sz="2400" b="1" dirty="0" err="1">
                <a:solidFill>
                  <a:schemeClr val="tx1"/>
                </a:solidFill>
              </a:rPr>
              <a:t>meraviglie</a:t>
            </a:r>
            <a:endParaRPr lang="es-ES" sz="2400" b="1" dirty="0">
              <a:solidFill>
                <a:schemeClr val="tx1"/>
              </a:solidFill>
            </a:endParaRPr>
          </a:p>
          <a:p>
            <a:pPr algn="ctr"/>
            <a:r>
              <a:rPr lang="it-IT" sz="2200" b="1" dirty="0">
                <a:solidFill>
                  <a:schemeClr val="accent5">
                    <a:lumMod val="50000"/>
                  </a:schemeClr>
                </a:solidFill>
              </a:rPr>
              <a:t>«A lui, che fa cose grandi, imperscrutabili meraviglie innumerevoli</a:t>
            </a:r>
            <a:r>
              <a:rPr lang="it-IT" sz="2400" b="1" dirty="0"/>
              <a:t>»</a:t>
            </a:r>
            <a:r>
              <a:rPr lang="es-ES" sz="2200" b="1" dirty="0">
                <a:solidFill>
                  <a:schemeClr val="accent5">
                    <a:lumMod val="50000"/>
                  </a:schemeClr>
                </a:solidFill>
              </a:rPr>
              <a:t> </a:t>
            </a:r>
          </a:p>
          <a:p>
            <a:pPr algn="ctr"/>
            <a:r>
              <a:rPr lang="es-ES" b="1" dirty="0">
                <a:solidFill>
                  <a:schemeClr val="accent5">
                    <a:lumMod val="50000"/>
                  </a:schemeClr>
                </a:solidFill>
              </a:rPr>
              <a:t>(Giobbe 5:9).</a:t>
            </a:r>
          </a:p>
        </p:txBody>
      </p:sp>
      <p:pic>
        <p:nvPicPr>
          <p:cNvPr id="1026" name="Picture 2">
            <a:extLst>
              <a:ext uri="{FF2B5EF4-FFF2-40B4-BE49-F238E27FC236}">
                <a16:creationId xmlns:a16="http://schemas.microsoft.com/office/drawing/2014/main" id="{AD72DB02-7C11-F8BF-B7CC-BBAE02524C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9263" y="3838576"/>
            <a:ext cx="5257797" cy="2955179"/>
          </a:xfrm>
          <a:prstGeom prst="snip2DiagRect">
            <a:avLst>
              <a:gd name="adj1" fmla="val 12051"/>
              <a:gd name="adj2" fmla="val 0"/>
            </a:avLst>
          </a:prstGeom>
          <a:solidFill>
            <a:srgbClr val="FFFFFF">
              <a:shade val="85000"/>
            </a:srgbClr>
          </a:solidFill>
          <a:ln w="28575" cap="sq">
            <a:solidFill>
              <a:srgbClr val="FFD57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junto a un caballo&#10;&#10;Descripción generada automáticamente con confianza media">
            <a:extLst>
              <a:ext uri="{FF2B5EF4-FFF2-40B4-BE49-F238E27FC236}">
                <a16:creationId xmlns:a16="http://schemas.microsoft.com/office/drawing/2014/main" id="{BF2C1A75-3FF3-C3E6-A20A-9D23615A464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9932" y="65316"/>
            <a:ext cx="5257797" cy="2340482"/>
          </a:xfrm>
          <a:prstGeom prst="snip2DiagRect">
            <a:avLst/>
          </a:prstGeom>
          <a:solidFill>
            <a:srgbClr val="FFFFFF">
              <a:shade val="85000"/>
            </a:srgbClr>
          </a:solidFill>
          <a:ln w="28575" cap="sq">
            <a:solidFill>
              <a:srgbClr val="FFD57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36B337DA-E040-FBD3-0BC0-89B84FB39CD4}"/>
              </a:ext>
            </a:extLst>
          </p:cNvPr>
          <p:cNvSpPr txBox="1">
            <a:spLocks/>
          </p:cNvSpPr>
          <p:nvPr/>
        </p:nvSpPr>
        <p:spPr>
          <a:xfrm>
            <a:off x="1939" y="2522265"/>
            <a:ext cx="5257799" cy="1190514"/>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«E Mosè disse al popolo: </a:t>
            </a:r>
            <a:r>
              <a:rPr lang="es-ES" dirty="0"/>
              <a:t>“</a:t>
            </a:r>
            <a:r>
              <a:rPr lang="it-IT" dirty="0"/>
              <a:t>Non abbiate paura, state fermi e vedrete la salvezza che il SIGNORE compirà oggi per voi; infatti gli Egiziani che avete visti quest'oggi, non li rivedrete mai più</a:t>
            </a:r>
            <a:r>
              <a:rPr lang="es-ES" dirty="0"/>
              <a:t>”</a:t>
            </a:r>
            <a:r>
              <a:rPr lang="it-IT" dirty="0"/>
              <a:t>»</a:t>
            </a:r>
            <a:r>
              <a:rPr lang="es-ES" dirty="0"/>
              <a:t> (</a:t>
            </a:r>
            <a:r>
              <a:rPr lang="es-ES" dirty="0" err="1"/>
              <a:t>Esodo</a:t>
            </a:r>
            <a:r>
              <a:rPr lang="es-ES" dirty="0"/>
              <a:t> 14:13).</a:t>
            </a:r>
          </a:p>
        </p:txBody>
      </p:sp>
      <p:pic>
        <p:nvPicPr>
          <p:cNvPr id="14" name="Imagen 13" descr="Un grupo de personas disfrazadas&#10;&#10;Descripción generada automáticamente con confianza baja">
            <a:extLst>
              <a:ext uri="{FF2B5EF4-FFF2-40B4-BE49-F238E27FC236}">
                <a16:creationId xmlns:a16="http://schemas.microsoft.com/office/drawing/2014/main" id="{D190E851-7AFB-1F3D-9F57-5C5317E5688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49591" y="141027"/>
            <a:ext cx="4914122" cy="6624735"/>
          </a:xfrm>
          <a:prstGeom prst="snip2DiagRect">
            <a:avLst/>
          </a:prstGeom>
          <a:solidFill>
            <a:srgbClr val="FFFFFF">
              <a:shade val="85000"/>
            </a:srgbClr>
          </a:solidFill>
          <a:ln w="28575" cap="sq">
            <a:solidFill>
              <a:srgbClr val="A9D18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1519DE80-F0AD-1858-3340-E7683096573F}"/>
              </a:ext>
            </a:extLst>
          </p:cNvPr>
          <p:cNvSpPr txBox="1"/>
          <p:nvPr/>
        </p:nvSpPr>
        <p:spPr>
          <a:xfrm>
            <a:off x="5499463" y="3304903"/>
            <a:ext cx="1593669" cy="2585323"/>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«Giosuè disse al popolo: </a:t>
            </a:r>
            <a:r>
              <a:rPr lang="es-ES" dirty="0"/>
              <a:t>“</a:t>
            </a:r>
            <a:r>
              <a:rPr lang="it-IT" dirty="0"/>
              <a:t>Santificatevi, poiché domani il SIGNORE farà meraviglie in mezzo a voi</a:t>
            </a:r>
            <a:r>
              <a:rPr lang="es-ES" dirty="0"/>
              <a:t>”</a:t>
            </a:r>
            <a:r>
              <a:rPr lang="it-IT" dirty="0"/>
              <a:t>»</a:t>
            </a:r>
            <a:br>
              <a:rPr lang="es-ES" dirty="0"/>
            </a:br>
            <a:r>
              <a:rPr lang="es-ES" dirty="0"/>
              <a:t>(</a:t>
            </a:r>
            <a:r>
              <a:rPr lang="es-ES" dirty="0" err="1"/>
              <a:t>Giosuè</a:t>
            </a:r>
            <a:r>
              <a:rPr lang="es-ES" dirty="0"/>
              <a:t> 3:5).</a:t>
            </a:r>
          </a:p>
        </p:txBody>
      </p:sp>
    </p:spTree>
    <p:extLst>
      <p:ext uri="{BB962C8B-B14F-4D97-AF65-F5344CB8AC3E}">
        <p14:creationId xmlns:p14="http://schemas.microsoft.com/office/powerpoint/2010/main" val="2389808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4)">
                                      <p:cBhvr>
                                        <p:cTn id="20" dur="1000"/>
                                        <p:tgtEl>
                                          <p:spTgt spid="11"/>
                                        </p:tgtEl>
                                      </p:cBhvr>
                                    </p:animEffect>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1+#ppt_w/2"/>
                                          </p:val>
                                        </p:tav>
                                        <p:tav tm="100000">
                                          <p:val>
                                            <p:strVal val="#ppt_x"/>
                                          </p:val>
                                        </p:tav>
                                      </p:tavLst>
                                    </p:anim>
                                    <p:anim calcmode="lin" valueType="num">
                                      <p:cBhvr additive="base">
                                        <p:cTn id="25"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1"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4)">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
        <p:nvSpPr>
          <p:cNvPr id="4" name="CuadroTexto 3">
            <a:extLst>
              <a:ext uri="{FF2B5EF4-FFF2-40B4-BE49-F238E27FC236}">
                <a16:creationId xmlns:a16="http://schemas.microsoft.com/office/drawing/2014/main" id="{5984A93C-3321-EB36-1051-9CB2B1D12150}"/>
              </a:ext>
            </a:extLst>
          </p:cNvPr>
          <p:cNvSpPr txBox="1"/>
          <p:nvPr/>
        </p:nvSpPr>
        <p:spPr>
          <a:xfrm>
            <a:off x="5743377" y="263287"/>
            <a:ext cx="2890482" cy="1815882"/>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800" b="1" dirty="0">
                <a:solidFill>
                  <a:schemeClr val="tx1"/>
                </a:solidFill>
              </a:rPr>
              <a:t>Commemorarono l’occasione con un canto e con un </a:t>
            </a:r>
            <a:r>
              <a:rPr lang="es-ES" sz="2800" b="1" dirty="0" err="1">
                <a:solidFill>
                  <a:schemeClr val="tx1"/>
                </a:solidFill>
              </a:rPr>
              <a:t>memoriale</a:t>
            </a:r>
            <a:endParaRPr lang="es-ES" sz="2800" b="1" dirty="0">
              <a:solidFill>
                <a:schemeClr val="tx1"/>
              </a:solidFill>
            </a:endParaRPr>
          </a:p>
        </p:txBody>
      </p:sp>
      <p:sp>
        <p:nvSpPr>
          <p:cNvPr id="7" name="CuadroTexto 6">
            <a:extLst>
              <a:ext uri="{FF2B5EF4-FFF2-40B4-BE49-F238E27FC236}">
                <a16:creationId xmlns:a16="http://schemas.microsoft.com/office/drawing/2014/main" id="{DBF7916B-5817-1D93-353A-DEA3829B7318}"/>
              </a:ext>
            </a:extLst>
          </p:cNvPr>
          <p:cNvSpPr txBox="1">
            <a:spLocks/>
          </p:cNvSpPr>
          <p:nvPr/>
        </p:nvSpPr>
        <p:spPr>
          <a:xfrm>
            <a:off x="101860" y="4882993"/>
            <a:ext cx="5664060" cy="1744511"/>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a:t>
            </a:r>
            <a:r>
              <a:rPr lang="es-ES" dirty="0"/>
              <a:t>A</a:t>
            </a:r>
            <a:r>
              <a:rPr lang="it-IT" dirty="0" err="1"/>
              <a:t>llora</a:t>
            </a:r>
            <a:r>
              <a:rPr lang="it-IT" dirty="0"/>
              <a:t> Mosè e i figli d'Israele cantarono questo cantico al SIGNORE: </a:t>
            </a:r>
            <a:r>
              <a:rPr lang="es-ES" dirty="0"/>
              <a:t>“I</a:t>
            </a:r>
            <a:r>
              <a:rPr lang="it-IT" dirty="0"/>
              <a:t>o canterò al SIGNORE, perché è sommamente glorioso; ha precipitato in mare cavallo e cavaliere. Il SIGNORE è la mia forza e l'oggetto del mio cantico; egli è stato la mia salvezza. Questi è il mio Dio, io lo glorificherò, è il Dio di mio padre, io lo esalterò</a:t>
            </a:r>
            <a:r>
              <a:rPr lang="es-ES" dirty="0"/>
              <a:t>”</a:t>
            </a:r>
            <a:r>
              <a:rPr lang="it-IT" dirty="0"/>
              <a:t>»</a:t>
            </a:r>
            <a:r>
              <a:rPr lang="es-ES" dirty="0"/>
              <a:t> (</a:t>
            </a:r>
            <a:r>
              <a:rPr lang="es-ES" dirty="0" err="1"/>
              <a:t>Esodo</a:t>
            </a:r>
            <a:r>
              <a:rPr lang="es-ES" dirty="0"/>
              <a:t> 15:1,2).</a:t>
            </a:r>
          </a:p>
        </p:txBody>
      </p:sp>
      <p:sp>
        <p:nvSpPr>
          <p:cNvPr id="8" name="CuadroTexto 7">
            <a:extLst>
              <a:ext uri="{FF2B5EF4-FFF2-40B4-BE49-F238E27FC236}">
                <a16:creationId xmlns:a16="http://schemas.microsoft.com/office/drawing/2014/main" id="{62E991DE-9EAB-1A1C-E3F3-F710FF0F3C54}"/>
              </a:ext>
            </a:extLst>
          </p:cNvPr>
          <p:cNvSpPr txBox="1"/>
          <p:nvPr/>
        </p:nvSpPr>
        <p:spPr>
          <a:xfrm>
            <a:off x="5961965" y="4739587"/>
            <a:ext cx="6143410" cy="2031325"/>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«Affinché questo sia un segno in mezzo a voi. In avvenire, i vostri figli vi domanderanno: "Che cosa significano per voi queste pietre?». Allora voi risponderete loro: "Le acque del Giordano furono tagliate davanti all'arca del patto del SIGNORE; quando essa attraversò il Giordano, le acque del Giordano furono tagliate, e queste pietre sono per i figli d'Israele un ricordo per sempre</a:t>
            </a:r>
            <a:r>
              <a:rPr lang="es-ES" dirty="0"/>
              <a:t>”</a:t>
            </a:r>
            <a:r>
              <a:rPr lang="it-IT" dirty="0"/>
              <a:t>»</a:t>
            </a:r>
            <a:r>
              <a:rPr lang="es-ES" dirty="0"/>
              <a:t> (</a:t>
            </a:r>
            <a:r>
              <a:rPr lang="es-ES" dirty="0" err="1"/>
              <a:t>Giosuè</a:t>
            </a:r>
            <a:r>
              <a:rPr lang="es-ES" dirty="0"/>
              <a:t> 4:6,7).</a:t>
            </a:r>
          </a:p>
        </p:txBody>
      </p:sp>
      <p:pic>
        <p:nvPicPr>
          <p:cNvPr id="10" name="Imagen 9" descr="Un dibujo de un grupo de personas en una playa&#10;&#10;Descripción generada automáticamente con confianza media">
            <a:extLst>
              <a:ext uri="{FF2B5EF4-FFF2-40B4-BE49-F238E27FC236}">
                <a16:creationId xmlns:a16="http://schemas.microsoft.com/office/drawing/2014/main" id="{CE274D0C-6EF8-3608-E6C3-6E282242D94B}"/>
              </a:ext>
            </a:extLst>
          </p:cNvPr>
          <p:cNvPicPr>
            <a:picLocks noChangeAspect="1"/>
          </p:cNvPicPr>
          <p:nvPr/>
        </p:nvPicPr>
        <p:blipFill>
          <a:blip r:embed="rId3" cstate="email"/>
          <a:stretch>
            <a:fillRect/>
          </a:stretch>
        </p:blipFill>
        <p:spPr>
          <a:xfrm>
            <a:off x="137365" y="179271"/>
            <a:ext cx="5570507" cy="4414854"/>
          </a:xfrm>
          <a:prstGeom prst="rect">
            <a:avLst/>
          </a:prstGeom>
          <a:solidFill>
            <a:srgbClr val="FFFFFF">
              <a:shade val="85000"/>
            </a:srgbClr>
          </a:solidFill>
          <a:ln w="88900" cap="sq">
            <a:solidFill>
              <a:srgbClr val="FFD57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Dibujo de video juego&#10;&#10;Descripción generada automáticamente con confianza baja">
            <a:extLst>
              <a:ext uri="{FF2B5EF4-FFF2-40B4-BE49-F238E27FC236}">
                <a16:creationId xmlns:a16="http://schemas.microsoft.com/office/drawing/2014/main" id="{F8E1F63A-D5FA-C908-009F-25A6909BA4E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171013" y="2635852"/>
            <a:ext cx="3561347" cy="1988546"/>
          </a:xfrm>
          <a:prstGeom prst="rect">
            <a:avLst/>
          </a:prstGeom>
          <a:solidFill>
            <a:srgbClr val="FFFFFF">
              <a:shade val="85000"/>
            </a:srgbClr>
          </a:solidFill>
          <a:ln w="88900" cap="sq">
            <a:solidFill>
              <a:srgbClr val="A9D1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video juego&#10;&#10;Descripción generada automáticamente con confianza baja">
            <a:extLst>
              <a:ext uri="{FF2B5EF4-FFF2-40B4-BE49-F238E27FC236}">
                <a16:creationId xmlns:a16="http://schemas.microsoft.com/office/drawing/2014/main" id="{D14564D8-8A56-B964-DEF9-3BEF6DD5C51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633859" y="100505"/>
            <a:ext cx="3457593" cy="2376354"/>
          </a:xfrm>
          <a:prstGeom prst="rect">
            <a:avLst/>
          </a:prstGeom>
          <a:solidFill>
            <a:srgbClr val="FFFFFF">
              <a:shade val="85000"/>
            </a:srgbClr>
          </a:solidFill>
          <a:ln w="88900" cap="sq">
            <a:solidFill>
              <a:srgbClr val="A9D18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959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1"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1000"/>
                            </p:stCondLst>
                            <p:childTnLst>
                              <p:par>
                                <p:cTn id="36" presetID="21"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4)">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6D081A-C7E1-B8DB-A6F9-78985D6C0ACB}"/>
              </a:ext>
            </a:extLst>
          </p:cNvPr>
          <p:cNvSpPr txBox="1"/>
          <p:nvPr/>
        </p:nvSpPr>
        <p:spPr>
          <a:xfrm>
            <a:off x="6263198" y="731882"/>
            <a:ext cx="5928801" cy="5396349"/>
          </a:xfrm>
          <a:prstGeom prst="rect">
            <a:avLst/>
          </a:prstGeom>
          <a:noFill/>
        </p:spPr>
        <p:txBody>
          <a:bodyPr wrap="square">
            <a:spAutoFit/>
            <a:scene3d>
              <a:camera prst="orthographicFront"/>
              <a:lightRig rig="threePt" dir="t"/>
            </a:scene3d>
            <a:sp3d extrusionH="57150">
              <a:bevelT w="38100" h="38100"/>
            </a:sp3d>
          </a:bodyPr>
          <a:lstStyle/>
          <a:p>
            <a:pPr marL="182563" indent="-182563"/>
            <a:r>
              <a:rPr lang="it-IT" sz="2000" b="1" dirty="0">
                <a:solidFill>
                  <a:srgbClr val="C58E00"/>
                </a:solidFill>
              </a:rPr>
              <a:t>Dio si presenta a ciascuno secondo le sue necessità.</a:t>
            </a:r>
            <a:br>
              <a:rPr lang="es-ES" sz="2000" b="1" dirty="0">
                <a:solidFill>
                  <a:srgbClr val="C58E00"/>
                </a:solidFill>
              </a:rPr>
            </a:br>
            <a:r>
              <a:rPr lang="es-ES" b="1" dirty="0"/>
              <a:t>(a Giosuè come un guerriero che avrebbe conquistato) </a:t>
            </a:r>
            <a:endParaRPr lang="es-ES" sz="2000" b="1" dirty="0"/>
          </a:p>
          <a:p>
            <a:pPr>
              <a:lnSpc>
                <a:spcPts val="4000"/>
              </a:lnSpc>
              <a:spcBef>
                <a:spcPts val="600"/>
              </a:spcBef>
            </a:pPr>
            <a:r>
              <a:rPr lang="es-ES" sz="2200" b="1" dirty="0">
                <a:solidFill>
                  <a:srgbClr val="00BF89"/>
                </a:solidFill>
              </a:rPr>
              <a:t>Ci mostra la sua santità, il suo carattere </a:t>
            </a:r>
          </a:p>
          <a:p>
            <a:pPr>
              <a:lnSpc>
                <a:spcPts val="4000"/>
              </a:lnSpc>
              <a:spcBef>
                <a:spcPts val="600"/>
              </a:spcBef>
            </a:pPr>
            <a:r>
              <a:rPr lang="es-ES" sz="2200" b="1" dirty="0">
                <a:solidFill>
                  <a:srgbClr val="0079D8"/>
                </a:solidFill>
              </a:rPr>
              <a:t>Ci dà una missione</a:t>
            </a:r>
          </a:p>
          <a:p>
            <a:pPr>
              <a:lnSpc>
                <a:spcPts val="4000"/>
              </a:lnSpc>
              <a:spcBef>
                <a:spcPts val="600"/>
              </a:spcBef>
            </a:pPr>
            <a:r>
              <a:rPr lang="es-ES" sz="2200" b="1" dirty="0">
                <a:solidFill>
                  <a:srgbClr val="3427B4"/>
                </a:solidFill>
              </a:rPr>
              <a:t>Ci promette che starà con noi </a:t>
            </a:r>
          </a:p>
          <a:p>
            <a:pPr>
              <a:lnSpc>
                <a:spcPts val="4000"/>
              </a:lnSpc>
              <a:spcBef>
                <a:spcPts val="600"/>
              </a:spcBef>
            </a:pPr>
            <a:r>
              <a:rPr lang="es-ES" sz="2200" b="1" dirty="0">
                <a:solidFill>
                  <a:srgbClr val="8F35E7"/>
                </a:solidFill>
              </a:rPr>
              <a:t>Ci chiede la circoncisione del nostro cuore </a:t>
            </a:r>
          </a:p>
          <a:p>
            <a:pPr>
              <a:lnSpc>
                <a:spcPts val="4000"/>
              </a:lnSpc>
              <a:spcBef>
                <a:spcPts val="600"/>
              </a:spcBef>
            </a:pPr>
            <a:r>
              <a:rPr lang="es-ES" sz="2200" b="1" dirty="0">
                <a:solidFill>
                  <a:srgbClr val="A029BB"/>
                </a:solidFill>
              </a:rPr>
              <a:t>Accettiamo il sacrificio espiatorio di Gesù</a:t>
            </a:r>
          </a:p>
          <a:p>
            <a:pPr>
              <a:lnSpc>
                <a:spcPts val="4000"/>
              </a:lnSpc>
              <a:spcBef>
                <a:spcPts val="600"/>
              </a:spcBef>
            </a:pPr>
            <a:r>
              <a:rPr lang="es-ES" sz="2200" b="1" dirty="0">
                <a:solidFill>
                  <a:srgbClr val="C02394"/>
                </a:solidFill>
              </a:rPr>
              <a:t>Avanziamo per fede </a:t>
            </a:r>
          </a:p>
          <a:p>
            <a:pPr>
              <a:lnSpc>
                <a:spcPts val="4000"/>
              </a:lnSpc>
              <a:spcBef>
                <a:spcPts val="600"/>
              </a:spcBef>
            </a:pPr>
            <a:r>
              <a:rPr lang="es-ES" sz="2200" b="1" dirty="0">
                <a:solidFill>
                  <a:srgbClr val="D42974"/>
                </a:solidFill>
              </a:rPr>
              <a:t>Dio opera meraviglie</a:t>
            </a:r>
          </a:p>
          <a:p>
            <a:pPr>
              <a:lnSpc>
                <a:spcPts val="4000"/>
              </a:lnSpc>
              <a:spcBef>
                <a:spcPts val="600"/>
              </a:spcBef>
            </a:pPr>
            <a:r>
              <a:rPr lang="es-ES" sz="2200" b="1" dirty="0">
                <a:solidFill>
                  <a:srgbClr val="D4294B"/>
                </a:solidFill>
              </a:rPr>
              <a:t>Lo lodiamo.</a:t>
            </a:r>
          </a:p>
        </p:txBody>
      </p:sp>
      <p:pic>
        <p:nvPicPr>
          <p:cNvPr id="8" name="Imagen 7" descr="Grupo de personas posando para una foto&#10;&#10;Descripción generada automáticamente">
            <a:extLst>
              <a:ext uri="{FF2B5EF4-FFF2-40B4-BE49-F238E27FC236}">
                <a16:creationId xmlns:a16="http://schemas.microsoft.com/office/drawing/2014/main" id="{1F7A5BF2-2117-6CAD-FC87-BED11BC988B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794" y="113897"/>
            <a:ext cx="5172892" cy="6654481"/>
          </a:xfrm>
          <a:prstGeom prst="ellipse">
            <a:avLst/>
          </a:prstGeom>
          <a:ln w="63500" cap="rnd">
            <a:solidFill>
              <a:srgbClr val="E8CFB7"/>
            </a:solidFill>
          </a:ln>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D27EC0B7-5611-37EA-9752-5B6AA2973F5B}"/>
              </a:ext>
            </a:extLst>
          </p:cNvPr>
          <p:cNvSpPr txBox="1"/>
          <p:nvPr/>
        </p:nvSpPr>
        <p:spPr>
          <a:xfrm>
            <a:off x="3944983" y="6211669"/>
            <a:ext cx="8247017" cy="646331"/>
          </a:xfrm>
          <a:prstGeom prst="rect">
            <a:avLst/>
          </a:prstGeom>
          <a:noFill/>
        </p:spPr>
        <p:txBody>
          <a:bodyPr wrap="square">
            <a:spAutoFit/>
          </a:bodyPr>
          <a:lstStyle/>
          <a:p>
            <a:pPr algn="ctr"/>
            <a:r>
              <a:rPr lang="it-IT" b="1" dirty="0"/>
              <a:t>Vedremo alcune altre similitudini tra questi due personaggi e come, insieme al popolo di Israele, abbiano avuto la possibilità di scegliere se credere o non credere.</a:t>
            </a:r>
            <a:endParaRPr lang="es-ES" b="1" dirty="0"/>
          </a:p>
        </p:txBody>
      </p:sp>
      <p:sp>
        <p:nvSpPr>
          <p:cNvPr id="12" name="CuadroTexto 11">
            <a:extLst>
              <a:ext uri="{FF2B5EF4-FFF2-40B4-BE49-F238E27FC236}">
                <a16:creationId xmlns:a16="http://schemas.microsoft.com/office/drawing/2014/main" id="{46A3D453-DA69-BAAA-FB64-83C522827352}"/>
              </a:ext>
            </a:extLst>
          </p:cNvPr>
          <p:cNvSpPr txBox="1"/>
          <p:nvPr/>
        </p:nvSpPr>
        <p:spPr>
          <a:xfrm>
            <a:off x="4955177" y="52064"/>
            <a:ext cx="6853646" cy="523220"/>
          </a:xfrm>
          <a:prstGeom prst="rect">
            <a:avLst/>
          </a:prstGeom>
          <a:noFill/>
        </p:spPr>
        <p:txBody>
          <a:bodyPr wrap="square">
            <a:spAutoFit/>
          </a:bodyPr>
          <a:lstStyle/>
          <a:p>
            <a:pPr algn="ctr"/>
            <a:r>
              <a:rPr lang="it-IT" sz="2800" b="1"/>
              <a:t>DIO COME OPERA CON NOI?</a:t>
            </a:r>
            <a:endParaRPr lang="es-ES" sz="2800" b="1" dirty="0"/>
          </a:p>
        </p:txBody>
      </p:sp>
      <p:pic>
        <p:nvPicPr>
          <p:cNvPr id="4" name="Imagen 3" descr="Icono&#10;&#10;Descripción generada automáticamente">
            <a:extLst>
              <a:ext uri="{FF2B5EF4-FFF2-40B4-BE49-F238E27FC236}">
                <a16:creationId xmlns:a16="http://schemas.microsoft.com/office/drawing/2014/main" id="{9274EC61-6A9D-3137-7594-A7FA3DA878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3223" y="761909"/>
            <a:ext cx="490106" cy="422366"/>
          </a:xfrm>
          <a:prstGeom prst="rect">
            <a:avLst/>
          </a:prstGeom>
        </p:spPr>
      </p:pic>
      <p:pic>
        <p:nvPicPr>
          <p:cNvPr id="6" name="Imagen 5" descr="Forma, Círculo&#10;&#10;Descripción generada automáticamente">
            <a:extLst>
              <a:ext uri="{FF2B5EF4-FFF2-40B4-BE49-F238E27FC236}">
                <a16:creationId xmlns:a16="http://schemas.microsoft.com/office/drawing/2014/main" id="{BFB95D9A-842D-E792-3DE3-2405855083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2869" y="5653076"/>
            <a:ext cx="490330" cy="422366"/>
          </a:xfrm>
          <a:prstGeom prst="rect">
            <a:avLst/>
          </a:prstGeom>
        </p:spPr>
      </p:pic>
      <p:pic>
        <p:nvPicPr>
          <p:cNvPr id="7" name="Imagen 6" descr="Forma, Círculo&#10;&#10;Descripción generada automáticamente">
            <a:extLst>
              <a:ext uri="{FF2B5EF4-FFF2-40B4-BE49-F238E27FC236}">
                <a16:creationId xmlns:a16="http://schemas.microsoft.com/office/drawing/2014/main" id="{819B40FA-816F-6A1D-6BE7-62651921EF5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73111" y="5066474"/>
            <a:ext cx="490330" cy="422366"/>
          </a:xfrm>
          <a:prstGeom prst="rect">
            <a:avLst/>
          </a:prstGeom>
        </p:spPr>
      </p:pic>
      <p:pic>
        <p:nvPicPr>
          <p:cNvPr id="9" name="Imagen 8" descr="Forma, Círculo&#10;&#10;Descripción generada automáticamente">
            <a:extLst>
              <a:ext uri="{FF2B5EF4-FFF2-40B4-BE49-F238E27FC236}">
                <a16:creationId xmlns:a16="http://schemas.microsoft.com/office/drawing/2014/main" id="{A53F9A99-C312-E0A3-CAEB-D2390C539B1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73223" y="4479869"/>
            <a:ext cx="490106" cy="422366"/>
          </a:xfrm>
          <a:prstGeom prst="rect">
            <a:avLst/>
          </a:prstGeom>
        </p:spPr>
      </p:pic>
      <p:pic>
        <p:nvPicPr>
          <p:cNvPr id="11" name="Imagen 10" descr="Forma, Círculo&#10;&#10;Descripción generada automáticamente">
            <a:extLst>
              <a:ext uri="{FF2B5EF4-FFF2-40B4-BE49-F238E27FC236}">
                <a16:creationId xmlns:a16="http://schemas.microsoft.com/office/drawing/2014/main" id="{7C741BB7-DB11-DC68-ADC4-B1C57310DB4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73353" y="3893264"/>
            <a:ext cx="489846" cy="422366"/>
          </a:xfrm>
          <a:prstGeom prst="rect">
            <a:avLst/>
          </a:prstGeom>
        </p:spPr>
      </p:pic>
      <p:pic>
        <p:nvPicPr>
          <p:cNvPr id="13" name="Imagen 12" descr="Forma, Círculo&#10;&#10;Descripción generada automáticamente">
            <a:extLst>
              <a:ext uri="{FF2B5EF4-FFF2-40B4-BE49-F238E27FC236}">
                <a16:creationId xmlns:a16="http://schemas.microsoft.com/office/drawing/2014/main" id="{FA493714-B094-4958-1077-BE89D8E942C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73241" y="3306659"/>
            <a:ext cx="490070" cy="422366"/>
          </a:xfrm>
          <a:prstGeom prst="rect">
            <a:avLst/>
          </a:prstGeom>
        </p:spPr>
      </p:pic>
      <p:pic>
        <p:nvPicPr>
          <p:cNvPr id="14" name="Imagen 13" descr="Forma, Círculo&#10;&#10;Descripción generada automáticamente">
            <a:extLst>
              <a:ext uri="{FF2B5EF4-FFF2-40B4-BE49-F238E27FC236}">
                <a16:creationId xmlns:a16="http://schemas.microsoft.com/office/drawing/2014/main" id="{78F21CB7-14D6-227F-D73B-28C53DE22C5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773241" y="2720054"/>
            <a:ext cx="490070" cy="422366"/>
          </a:xfrm>
          <a:prstGeom prst="rect">
            <a:avLst/>
          </a:prstGeom>
        </p:spPr>
      </p:pic>
      <p:pic>
        <p:nvPicPr>
          <p:cNvPr id="15" name="Imagen 14" descr="Forma&#10;&#10;Descripción generada automáticamente">
            <a:extLst>
              <a:ext uri="{FF2B5EF4-FFF2-40B4-BE49-F238E27FC236}">
                <a16:creationId xmlns:a16="http://schemas.microsoft.com/office/drawing/2014/main" id="{E4BFD13B-5729-1B62-5DF4-6361BBC70DBB}"/>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773353" y="2133449"/>
            <a:ext cx="489846" cy="422366"/>
          </a:xfrm>
          <a:prstGeom prst="rect">
            <a:avLst/>
          </a:prstGeom>
        </p:spPr>
      </p:pic>
      <p:pic>
        <p:nvPicPr>
          <p:cNvPr id="19" name="Imagen 18" descr="Forma&#10;&#10;Descripción generada automáticamente">
            <a:extLst>
              <a:ext uri="{FF2B5EF4-FFF2-40B4-BE49-F238E27FC236}">
                <a16:creationId xmlns:a16="http://schemas.microsoft.com/office/drawing/2014/main" id="{50CB958C-F924-5BAC-EE5D-FC6D79C667B0}"/>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773353" y="1546844"/>
            <a:ext cx="489846" cy="422366"/>
          </a:xfrm>
          <a:prstGeom prst="rect">
            <a:avLst/>
          </a:prstGeom>
        </p:spPr>
      </p:pic>
    </p:spTree>
    <p:extLst>
      <p:ext uri="{BB962C8B-B14F-4D97-AF65-F5344CB8AC3E}">
        <p14:creationId xmlns:p14="http://schemas.microsoft.com/office/powerpoint/2010/main" val="71544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
                                        <p:tgtEl>
                                          <p:spTgt spid="12"/>
                                        </p:tgtEl>
                                      </p:cBhvr>
                                    </p:animEffect>
                                    <p:anim calcmode="lin" valueType="num">
                                      <p:cBhvr>
                                        <p:cTn id="8" dur="100" fill="hold"/>
                                        <p:tgtEl>
                                          <p:spTgt spid="12"/>
                                        </p:tgtEl>
                                        <p:attrNameLst>
                                          <p:attrName>ppt_x</p:attrName>
                                        </p:attrNameLst>
                                      </p:cBhvr>
                                      <p:tavLst>
                                        <p:tav tm="0">
                                          <p:val>
                                            <p:strVal val="#ppt_x"/>
                                          </p:val>
                                        </p:tav>
                                        <p:tav tm="100000">
                                          <p:val>
                                            <p:strVal val="#ppt_x"/>
                                          </p:val>
                                        </p:tav>
                                      </p:tavLst>
                                    </p:anim>
                                    <p:anim calcmode="lin" valueType="num">
                                      <p:cBhvr>
                                        <p:cTn id="9" dur="100" fill="hold"/>
                                        <p:tgtEl>
                                          <p:spTgt spid="12"/>
                                        </p:tgtEl>
                                        <p:attrNameLst>
                                          <p:attrName>ppt_y</p:attrName>
                                        </p:attrNameLst>
                                      </p:cBhvr>
                                      <p:tavLst>
                                        <p:tav tm="0">
                                          <p:val>
                                            <p:strVal val="#ppt_y+0.31"/>
                                          </p:val>
                                        </p:tav>
                                        <p:tav tm="100000">
                                          <p:val>
                                            <p:strVal val="#ppt_y+0.31"/>
                                          </p:val>
                                        </p:tav>
                                      </p:tavLst>
                                    </p:anim>
                                    <p:anim calcmode="lin" valueType="num">
                                      <p:cBhvr>
                                        <p:cTn id="10" dur="150" decel="50000" fill="hold">
                                          <p:stCondLst>
                                            <p:cond delay="1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50" decel="50000" fill="hold">
                                          <p:stCondLst>
                                            <p:cond delay="1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90"/>
                                          </p:val>
                                        </p:tav>
                                        <p:tav tm="100000">
                                          <p:val>
                                            <p:fltVal val="0"/>
                                          </p:val>
                                        </p:tav>
                                      </p:tavLst>
                                    </p:anim>
                                    <p:animEffect transition="in" filter="fade">
                                      <p:cBhvr>
                                        <p:cTn id="34" dur="500"/>
                                        <p:tgtEl>
                                          <p:spTgt spid="1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left)">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left)">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left)">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 calcmode="lin" valueType="num">
                                      <p:cBhvr>
                                        <p:cTn id="69" dur="500" fill="hold"/>
                                        <p:tgtEl>
                                          <p:spTgt spid="13"/>
                                        </p:tgtEl>
                                        <p:attrNameLst>
                                          <p:attrName>style.rotation</p:attrName>
                                        </p:attrNameLst>
                                      </p:cBhvr>
                                      <p:tavLst>
                                        <p:tav tm="0">
                                          <p:val>
                                            <p:fltVal val="90"/>
                                          </p:val>
                                        </p:tav>
                                        <p:tav tm="100000">
                                          <p:val>
                                            <p:fltVal val="0"/>
                                          </p:val>
                                        </p:tav>
                                      </p:tavLst>
                                    </p:anim>
                                    <p:animEffect transition="in" filter="fade">
                                      <p:cBhvr>
                                        <p:cTn id="70" dur="500"/>
                                        <p:tgtEl>
                                          <p:spTgt spid="1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ipe(left)">
                                      <p:cBhvr>
                                        <p:cTn id="74" dur="5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 calcmode="lin" valueType="num">
                                      <p:cBhvr>
                                        <p:cTn id="81" dur="500" fill="hold"/>
                                        <p:tgtEl>
                                          <p:spTgt spid="11"/>
                                        </p:tgtEl>
                                        <p:attrNameLst>
                                          <p:attrName>style.rotation</p:attrName>
                                        </p:attrNameLst>
                                      </p:cBhvr>
                                      <p:tavLst>
                                        <p:tav tm="0">
                                          <p:val>
                                            <p:fltVal val="90"/>
                                          </p:val>
                                        </p:tav>
                                        <p:tav tm="100000">
                                          <p:val>
                                            <p:fltVal val="0"/>
                                          </p:val>
                                        </p:tav>
                                      </p:tavLst>
                                    </p:anim>
                                    <p:animEffect transition="in" filter="fade">
                                      <p:cBhvr>
                                        <p:cTn id="82" dur="500"/>
                                        <p:tgtEl>
                                          <p:spTgt spid="1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wipe(left)">
                                      <p:cBhvr>
                                        <p:cTn id="86" dur="500"/>
                                        <p:tgtEl>
                                          <p:spTgt spid="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fltVal val="0"/>
                                          </p:val>
                                        </p:tav>
                                        <p:tav tm="100000">
                                          <p:val>
                                            <p:strVal val="#ppt_w"/>
                                          </p:val>
                                        </p:tav>
                                      </p:tavLst>
                                    </p:anim>
                                    <p:anim calcmode="lin" valueType="num">
                                      <p:cBhvr>
                                        <p:cTn id="92" dur="500" fill="hold"/>
                                        <p:tgtEl>
                                          <p:spTgt spid="9"/>
                                        </p:tgtEl>
                                        <p:attrNameLst>
                                          <p:attrName>ppt_h</p:attrName>
                                        </p:attrNameLst>
                                      </p:cBhvr>
                                      <p:tavLst>
                                        <p:tav tm="0">
                                          <p:val>
                                            <p:fltVal val="0"/>
                                          </p:val>
                                        </p:tav>
                                        <p:tav tm="100000">
                                          <p:val>
                                            <p:strVal val="#ppt_h"/>
                                          </p:val>
                                        </p:tav>
                                      </p:tavLst>
                                    </p:anim>
                                    <p:anim calcmode="lin" valueType="num">
                                      <p:cBhvr>
                                        <p:cTn id="93" dur="500" fill="hold"/>
                                        <p:tgtEl>
                                          <p:spTgt spid="9"/>
                                        </p:tgtEl>
                                        <p:attrNameLst>
                                          <p:attrName>style.rotation</p:attrName>
                                        </p:attrNameLst>
                                      </p:cBhvr>
                                      <p:tavLst>
                                        <p:tav tm="0">
                                          <p:val>
                                            <p:fltVal val="90"/>
                                          </p:val>
                                        </p:tav>
                                        <p:tav tm="100000">
                                          <p:val>
                                            <p:fltVal val="0"/>
                                          </p:val>
                                        </p:tav>
                                      </p:tavLst>
                                    </p:anim>
                                    <p:animEffect transition="in" filter="fade">
                                      <p:cBhvr>
                                        <p:cTn id="94" dur="500"/>
                                        <p:tgtEl>
                                          <p:spTgt spid="9"/>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3">
                                            <p:txEl>
                                              <p:pRg st="6" end="6"/>
                                            </p:txEl>
                                          </p:spTgt>
                                        </p:tgtEl>
                                        <p:attrNameLst>
                                          <p:attrName>style.visibility</p:attrName>
                                        </p:attrNameLst>
                                      </p:cBhvr>
                                      <p:to>
                                        <p:strVal val="visible"/>
                                      </p:to>
                                    </p:set>
                                    <p:animEffect transition="in" filter="wipe(left)">
                                      <p:cBhvr>
                                        <p:cTn id="98" dur="500"/>
                                        <p:tgtEl>
                                          <p:spTgt spid="3">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p:cTn id="103" dur="500" fill="hold"/>
                                        <p:tgtEl>
                                          <p:spTgt spid="7"/>
                                        </p:tgtEl>
                                        <p:attrNameLst>
                                          <p:attrName>ppt_w</p:attrName>
                                        </p:attrNameLst>
                                      </p:cBhvr>
                                      <p:tavLst>
                                        <p:tav tm="0">
                                          <p:val>
                                            <p:fltVal val="0"/>
                                          </p:val>
                                        </p:tav>
                                        <p:tav tm="100000">
                                          <p:val>
                                            <p:strVal val="#ppt_w"/>
                                          </p:val>
                                        </p:tav>
                                      </p:tavLst>
                                    </p:anim>
                                    <p:anim calcmode="lin" valueType="num">
                                      <p:cBhvr>
                                        <p:cTn id="104" dur="500" fill="hold"/>
                                        <p:tgtEl>
                                          <p:spTgt spid="7"/>
                                        </p:tgtEl>
                                        <p:attrNameLst>
                                          <p:attrName>ppt_h</p:attrName>
                                        </p:attrNameLst>
                                      </p:cBhvr>
                                      <p:tavLst>
                                        <p:tav tm="0">
                                          <p:val>
                                            <p:fltVal val="0"/>
                                          </p:val>
                                        </p:tav>
                                        <p:tav tm="100000">
                                          <p:val>
                                            <p:strVal val="#ppt_h"/>
                                          </p:val>
                                        </p:tav>
                                      </p:tavLst>
                                    </p:anim>
                                    <p:anim calcmode="lin" valueType="num">
                                      <p:cBhvr>
                                        <p:cTn id="105" dur="500" fill="hold"/>
                                        <p:tgtEl>
                                          <p:spTgt spid="7"/>
                                        </p:tgtEl>
                                        <p:attrNameLst>
                                          <p:attrName>style.rotation</p:attrName>
                                        </p:attrNameLst>
                                      </p:cBhvr>
                                      <p:tavLst>
                                        <p:tav tm="0">
                                          <p:val>
                                            <p:fltVal val="90"/>
                                          </p:val>
                                        </p:tav>
                                        <p:tav tm="100000">
                                          <p:val>
                                            <p:fltVal val="0"/>
                                          </p:val>
                                        </p:tav>
                                      </p:tavLst>
                                    </p:anim>
                                    <p:animEffect transition="in" filter="fade">
                                      <p:cBhvr>
                                        <p:cTn id="106" dur="500"/>
                                        <p:tgtEl>
                                          <p:spTgt spid="7"/>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3">
                                            <p:txEl>
                                              <p:pRg st="7" end="7"/>
                                            </p:txEl>
                                          </p:spTgt>
                                        </p:tgtEl>
                                        <p:attrNameLst>
                                          <p:attrName>style.visibility</p:attrName>
                                        </p:attrNameLst>
                                      </p:cBhvr>
                                      <p:to>
                                        <p:strVal val="visible"/>
                                      </p:to>
                                    </p:set>
                                    <p:animEffect transition="in" filter="wipe(left)">
                                      <p:cBhvr>
                                        <p:cTn id="110" dur="500"/>
                                        <p:tgtEl>
                                          <p:spTgt spid="3">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p:cTn id="115" dur="500" fill="hold"/>
                                        <p:tgtEl>
                                          <p:spTgt spid="6"/>
                                        </p:tgtEl>
                                        <p:attrNameLst>
                                          <p:attrName>ppt_w</p:attrName>
                                        </p:attrNameLst>
                                      </p:cBhvr>
                                      <p:tavLst>
                                        <p:tav tm="0">
                                          <p:val>
                                            <p:fltVal val="0"/>
                                          </p:val>
                                        </p:tav>
                                        <p:tav tm="100000">
                                          <p:val>
                                            <p:strVal val="#ppt_w"/>
                                          </p:val>
                                        </p:tav>
                                      </p:tavLst>
                                    </p:anim>
                                    <p:anim calcmode="lin" valueType="num">
                                      <p:cBhvr>
                                        <p:cTn id="116" dur="500" fill="hold"/>
                                        <p:tgtEl>
                                          <p:spTgt spid="6"/>
                                        </p:tgtEl>
                                        <p:attrNameLst>
                                          <p:attrName>ppt_h</p:attrName>
                                        </p:attrNameLst>
                                      </p:cBhvr>
                                      <p:tavLst>
                                        <p:tav tm="0">
                                          <p:val>
                                            <p:fltVal val="0"/>
                                          </p:val>
                                        </p:tav>
                                        <p:tav tm="100000">
                                          <p:val>
                                            <p:strVal val="#ppt_h"/>
                                          </p:val>
                                        </p:tav>
                                      </p:tavLst>
                                    </p:anim>
                                    <p:anim calcmode="lin" valueType="num">
                                      <p:cBhvr>
                                        <p:cTn id="117" dur="500" fill="hold"/>
                                        <p:tgtEl>
                                          <p:spTgt spid="6"/>
                                        </p:tgtEl>
                                        <p:attrNameLst>
                                          <p:attrName>style.rotation</p:attrName>
                                        </p:attrNameLst>
                                      </p:cBhvr>
                                      <p:tavLst>
                                        <p:tav tm="0">
                                          <p:val>
                                            <p:fltVal val="90"/>
                                          </p:val>
                                        </p:tav>
                                        <p:tav tm="100000">
                                          <p:val>
                                            <p:fltVal val="0"/>
                                          </p:val>
                                        </p:tav>
                                      </p:tavLst>
                                    </p:anim>
                                    <p:animEffect transition="in" filter="fade">
                                      <p:cBhvr>
                                        <p:cTn id="118" dur="500"/>
                                        <p:tgtEl>
                                          <p:spTgt spid="6"/>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3">
                                            <p:txEl>
                                              <p:pRg st="8" end="8"/>
                                            </p:txEl>
                                          </p:spTgt>
                                        </p:tgtEl>
                                        <p:attrNameLst>
                                          <p:attrName>style.visibility</p:attrName>
                                        </p:attrNameLst>
                                      </p:cBhvr>
                                      <p:to>
                                        <p:strVal val="visible"/>
                                      </p:to>
                                    </p:set>
                                    <p:animEffect transition="in" filter="wipe(left)">
                                      <p:cBhvr>
                                        <p:cTn id="122" dur="500"/>
                                        <p:tgtEl>
                                          <p:spTgt spid="3">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anim calcmode="lin" valueType="num">
                                      <p:cBhvr>
                                        <p:cTn id="130" dur="500" fill="hold"/>
                                        <p:tgtEl>
                                          <p:spTgt spid="10"/>
                                        </p:tgtEl>
                                        <p:attrNameLst>
                                          <p:attrName>ppt_x</p:attrName>
                                        </p:attrNameLst>
                                      </p:cBhvr>
                                      <p:tavLst>
                                        <p:tav tm="0">
                                          <p:val>
                                            <p:fltVal val="0.5"/>
                                          </p:val>
                                        </p:tav>
                                        <p:tav tm="100000">
                                          <p:val>
                                            <p:strVal val="#ppt_x"/>
                                          </p:val>
                                        </p:tav>
                                      </p:tavLst>
                                    </p:anim>
                                    <p:anim calcmode="lin" valueType="num">
                                      <p:cBhvr>
                                        <p:cTn id="131"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
        <p:nvSpPr>
          <p:cNvPr id="6" name="CuadroTexto 5">
            <a:extLst>
              <a:ext uri="{FF2B5EF4-FFF2-40B4-BE49-F238E27FC236}">
                <a16:creationId xmlns:a16="http://schemas.microsoft.com/office/drawing/2014/main" id="{A30AB3EB-8529-73B4-35C7-DD4835CB8394}"/>
              </a:ext>
            </a:extLst>
          </p:cNvPr>
          <p:cNvSpPr txBox="1"/>
          <p:nvPr/>
        </p:nvSpPr>
        <p:spPr>
          <a:xfrm>
            <a:off x="4324646" y="446118"/>
            <a:ext cx="3542707" cy="461665"/>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La manna, il pane del cielo</a:t>
            </a:r>
          </a:p>
        </p:txBody>
      </p:sp>
      <p:pic>
        <p:nvPicPr>
          <p:cNvPr id="8" name="Imagen 7" descr="Una caricatura de un grupo de personas en una playa&#10;&#10;Descripción generada automáticamente">
            <a:extLst>
              <a:ext uri="{FF2B5EF4-FFF2-40B4-BE49-F238E27FC236}">
                <a16:creationId xmlns:a16="http://schemas.microsoft.com/office/drawing/2014/main" id="{47BCB865-8616-CDBF-4958-073342E8CB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32" y="1732548"/>
            <a:ext cx="10119936" cy="5059969"/>
          </a:xfrm>
          <a:prstGeom prst="rect">
            <a:avLst/>
          </a:prstGeom>
          <a:ln w="57150">
            <a:gradFill>
              <a:gsLst>
                <a:gs pos="16000">
                  <a:srgbClr val="FFD57F"/>
                </a:gs>
                <a:gs pos="52000">
                  <a:srgbClr val="A9D18E"/>
                </a:gs>
                <a:gs pos="51000">
                  <a:srgbClr val="FFD57F"/>
                </a:gs>
                <a:gs pos="76000">
                  <a:srgbClr val="A9D18E"/>
                </a:gs>
              </a:gsLst>
              <a:lin ang="600000" scaled="0"/>
            </a:gradFill>
          </a:ln>
        </p:spPr>
      </p:pic>
      <p:sp>
        <p:nvSpPr>
          <p:cNvPr id="9" name="CuadroTexto 8">
            <a:extLst>
              <a:ext uri="{FF2B5EF4-FFF2-40B4-BE49-F238E27FC236}">
                <a16:creationId xmlns:a16="http://schemas.microsoft.com/office/drawing/2014/main" id="{AA34CE45-AFA2-25D4-F77D-56A0195049A7}"/>
              </a:ext>
            </a:extLst>
          </p:cNvPr>
          <p:cNvSpPr txBox="1">
            <a:spLocks/>
          </p:cNvSpPr>
          <p:nvPr/>
        </p:nvSpPr>
        <p:spPr>
          <a:xfrm>
            <a:off x="132347" y="83019"/>
            <a:ext cx="3977640" cy="3960503"/>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«Allora il SIGNORE disse a Mosè: </a:t>
            </a:r>
            <a:r>
              <a:rPr lang="es-ES" dirty="0"/>
              <a:t>“</a:t>
            </a:r>
            <a:r>
              <a:rPr lang="it-IT" dirty="0"/>
              <a:t>Ecco, io farò piovere pane dal cielo per voi; il popolo uscirà e ne raccoglierà ogni giorno il necessario per la giornata; così lo metterò alla prova e vedrò se cammina o no secondo la mia legge. Ma il sesto giorno, quando prepareranno quello che hanno portato a casa, dovrà essere il doppio di quello che raccolgono ogni altro giorno</a:t>
            </a:r>
            <a:r>
              <a:rPr lang="es-ES" dirty="0"/>
              <a:t> ”</a:t>
            </a:r>
            <a:r>
              <a:rPr lang="it-IT" dirty="0"/>
              <a:t>… La casa d'Israele chiamò quel pane manna; esso era simile al seme del coriandolo; era bianco, e aveva il gusto di schiacciata fatta col miele»</a:t>
            </a:r>
            <a:r>
              <a:rPr lang="es-ES" dirty="0"/>
              <a:t> (</a:t>
            </a:r>
            <a:r>
              <a:rPr lang="es-ES" dirty="0" err="1"/>
              <a:t>Esodo</a:t>
            </a:r>
            <a:r>
              <a:rPr lang="es-ES" dirty="0"/>
              <a:t> 16:4,5,31).</a:t>
            </a:r>
          </a:p>
        </p:txBody>
      </p:sp>
      <p:sp>
        <p:nvSpPr>
          <p:cNvPr id="10" name="CuadroTexto 9">
            <a:extLst>
              <a:ext uri="{FF2B5EF4-FFF2-40B4-BE49-F238E27FC236}">
                <a16:creationId xmlns:a16="http://schemas.microsoft.com/office/drawing/2014/main" id="{11C00F00-0F90-942C-23A7-B9F9DAFE79ED}"/>
              </a:ext>
            </a:extLst>
          </p:cNvPr>
          <p:cNvSpPr txBox="1"/>
          <p:nvPr/>
        </p:nvSpPr>
        <p:spPr>
          <a:xfrm>
            <a:off x="8082013" y="83019"/>
            <a:ext cx="3977640" cy="3139321"/>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«Dio tolse la manna ed essi mangiarono i frutti della terra promessa</a:t>
            </a:r>
            <a:r>
              <a:rPr lang="es-ES" dirty="0"/>
              <a:t>: “</a:t>
            </a:r>
            <a:r>
              <a:rPr lang="it-IT" dirty="0"/>
              <a:t>L'indomani della Pasqua, in quello stesso giorno, mangiarono i prodotti del paese: pani azzimi e grano arrostito. E la manna cessò l'indomani del giorno in cui mangiarono i prodotti del paese; e i figli d'Israele non ebbero più manna, ma mangiarono, quell'anno stesso, il frutto del paese di Canaan</a:t>
            </a:r>
            <a:r>
              <a:rPr lang="es-ES" dirty="0"/>
              <a:t>”</a:t>
            </a:r>
            <a:r>
              <a:rPr lang="it-IT" dirty="0"/>
              <a:t>»</a:t>
            </a:r>
            <a:r>
              <a:rPr lang="es-ES" dirty="0"/>
              <a:t>                      (</a:t>
            </a:r>
            <a:r>
              <a:rPr lang="es-ES" dirty="0" err="1"/>
              <a:t>Giosuè</a:t>
            </a:r>
            <a:r>
              <a:rPr lang="es-ES" dirty="0"/>
              <a:t> 5:11,12).</a:t>
            </a:r>
          </a:p>
        </p:txBody>
      </p:sp>
    </p:spTree>
    <p:extLst>
      <p:ext uri="{BB962C8B-B14F-4D97-AF65-F5344CB8AC3E}">
        <p14:creationId xmlns:p14="http://schemas.microsoft.com/office/powerpoint/2010/main" val="321898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style.rotation</p:attrName>
                                        </p:attrNameLst>
                                      </p:cBhvr>
                                      <p:tavLst>
                                        <p:tav tm="0">
                                          <p:val>
                                            <p:fltVal val="90"/>
                                          </p:val>
                                        </p:tav>
                                        <p:tav tm="100000">
                                          <p:val>
                                            <p:fltVal val="0"/>
                                          </p:val>
                                        </p:tav>
                                      </p:tavLst>
                                    </p:anim>
                                    <p:animEffect transition="in" filter="fade">
                                      <p:cBhvr>
                                        <p:cTn id="10" dur="250"/>
                                        <p:tgtEl>
                                          <p:spTgt spid="6"/>
                                        </p:tgtEl>
                                      </p:cBhvr>
                                    </p:animEffect>
                                  </p:childTnLst>
                                </p:cTn>
                              </p:par>
                            </p:childTnLst>
                          </p:cTn>
                        </p:par>
                        <p:par>
                          <p:cTn id="11" fill="hold">
                            <p:stCondLst>
                              <p:cond delay="250"/>
                            </p:stCondLst>
                            <p:childTnLst>
                              <p:par>
                                <p:cTn id="12" presetID="16" presetClass="entr" presetSubtype="37"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4)">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1"/>
            <a:ext cx="12192000" cy="6879521"/>
          </a:xfrm>
          <a:prstGeom prst="rect">
            <a:avLst/>
          </a:prstGeom>
          <a:noFill/>
        </p:spPr>
      </p:pic>
      <p:pic>
        <p:nvPicPr>
          <p:cNvPr id="7" name="Imagen 6" descr="Una caricatura de una persona&#10;&#10;Descripción generada automáticamente con confianza media">
            <a:extLst>
              <a:ext uri="{FF2B5EF4-FFF2-40B4-BE49-F238E27FC236}">
                <a16:creationId xmlns:a16="http://schemas.microsoft.com/office/drawing/2014/main" id="{ACC6955F-74F9-CCE9-011F-CE0AFED772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877" y="2897204"/>
            <a:ext cx="7448350" cy="3888607"/>
          </a:xfrm>
          <a:prstGeom prst="ellipse">
            <a:avLst/>
          </a:prstGeom>
          <a:ln w="63500" cap="rnd">
            <a:solidFill>
              <a:srgbClr val="FFD57F"/>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EBE4A867-0C0E-7D8E-612E-EA0973CBF3B1}"/>
              </a:ext>
            </a:extLst>
          </p:cNvPr>
          <p:cNvSpPr txBox="1"/>
          <p:nvPr/>
        </p:nvSpPr>
        <p:spPr>
          <a:xfrm>
            <a:off x="5675584" y="372327"/>
            <a:ext cx="2400052" cy="2554545"/>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3200" b="1" dirty="0" err="1">
                <a:solidFill>
                  <a:schemeClr val="tx1"/>
                </a:solidFill>
              </a:rPr>
              <a:t>L’invio</a:t>
            </a:r>
            <a:r>
              <a:rPr lang="es-ES" sz="3200" b="1" dirty="0">
                <a:solidFill>
                  <a:schemeClr val="tx1"/>
                </a:solidFill>
              </a:rPr>
              <a:t> </a:t>
            </a:r>
            <a:r>
              <a:rPr lang="es-ES" sz="3200" b="1" dirty="0" err="1">
                <a:solidFill>
                  <a:schemeClr val="tx1"/>
                </a:solidFill>
              </a:rPr>
              <a:t>degli</a:t>
            </a:r>
            <a:r>
              <a:rPr lang="es-ES" sz="3200" b="1" dirty="0">
                <a:solidFill>
                  <a:schemeClr val="tx1"/>
                </a:solidFill>
              </a:rPr>
              <a:t> </a:t>
            </a:r>
            <a:r>
              <a:rPr lang="es-ES" sz="3200" b="1" dirty="0" err="1">
                <a:solidFill>
                  <a:schemeClr val="tx1"/>
                </a:solidFill>
              </a:rPr>
              <a:t>esploratori</a:t>
            </a:r>
            <a:r>
              <a:rPr lang="es-ES" sz="3200" b="1" dirty="0">
                <a:solidFill>
                  <a:schemeClr val="tx1"/>
                </a:solidFill>
              </a:rPr>
              <a:t> per </a:t>
            </a:r>
            <a:r>
              <a:rPr lang="es-ES" sz="3200" b="1" dirty="0" err="1">
                <a:solidFill>
                  <a:schemeClr val="tx1"/>
                </a:solidFill>
              </a:rPr>
              <a:t>conoscere</a:t>
            </a:r>
            <a:r>
              <a:rPr lang="es-ES" sz="3200" b="1" dirty="0">
                <a:solidFill>
                  <a:schemeClr val="tx1"/>
                </a:solidFill>
              </a:rPr>
              <a:t> la </a:t>
            </a:r>
            <a:r>
              <a:rPr lang="es-ES" sz="3200" b="1" dirty="0" err="1">
                <a:solidFill>
                  <a:schemeClr val="tx1"/>
                </a:solidFill>
              </a:rPr>
              <a:t>terra</a:t>
            </a:r>
            <a:endParaRPr lang="es-ES" sz="3200" b="1" dirty="0">
              <a:solidFill>
                <a:schemeClr val="tx1"/>
              </a:solidFill>
            </a:endParaRPr>
          </a:p>
        </p:txBody>
      </p:sp>
      <p:sp>
        <p:nvSpPr>
          <p:cNvPr id="9" name="CuadroTexto 8">
            <a:extLst>
              <a:ext uri="{FF2B5EF4-FFF2-40B4-BE49-F238E27FC236}">
                <a16:creationId xmlns:a16="http://schemas.microsoft.com/office/drawing/2014/main" id="{7EAE4CAC-14AC-AA30-030A-AC13FEA05267}"/>
              </a:ext>
            </a:extLst>
          </p:cNvPr>
          <p:cNvSpPr txBox="1">
            <a:spLocks/>
          </p:cNvSpPr>
          <p:nvPr/>
        </p:nvSpPr>
        <p:spPr>
          <a:xfrm>
            <a:off x="206137" y="439187"/>
            <a:ext cx="4789372" cy="2021510"/>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a:t>
            </a:r>
            <a:r>
              <a:rPr lang="es-ES" dirty="0"/>
              <a:t>“</a:t>
            </a:r>
            <a:r>
              <a:rPr lang="it-IT" dirty="0"/>
              <a:t>Il SIGNORE disse a Mosè: </a:t>
            </a:r>
            <a:r>
              <a:rPr lang="es-ES" dirty="0"/>
              <a:t>“</a:t>
            </a:r>
            <a:r>
              <a:rPr lang="it-IT" dirty="0"/>
              <a:t>Manda degli uomini a esplorare il paese di Canaan che io do ai figli d'Israele. Mandate un uomo per ogni tribù dei loro padri; siano tutti loro capi</a:t>
            </a:r>
            <a:r>
              <a:rPr lang="es-ES" dirty="0"/>
              <a:t>”</a:t>
            </a:r>
            <a:r>
              <a:rPr lang="it-IT" dirty="0"/>
              <a:t>. E Mosè li mandò dal deserto di </a:t>
            </a:r>
            <a:r>
              <a:rPr lang="it-IT" dirty="0" err="1"/>
              <a:t>Paran</a:t>
            </a:r>
            <a:r>
              <a:rPr lang="it-IT" dirty="0"/>
              <a:t>, secondo l'ordine del SIGNORE; quegli uomini erano tutti capi dei figli d'Israele»</a:t>
            </a:r>
            <a:r>
              <a:rPr lang="es-ES" dirty="0"/>
              <a:t> (</a:t>
            </a:r>
            <a:r>
              <a:rPr lang="es-ES" dirty="0" err="1"/>
              <a:t>Numeri</a:t>
            </a:r>
            <a:r>
              <a:rPr lang="es-ES" dirty="0"/>
              <a:t> 13:1-3).</a:t>
            </a:r>
          </a:p>
        </p:txBody>
      </p:sp>
      <p:sp>
        <p:nvSpPr>
          <p:cNvPr id="10" name="CuadroTexto 9">
            <a:extLst>
              <a:ext uri="{FF2B5EF4-FFF2-40B4-BE49-F238E27FC236}">
                <a16:creationId xmlns:a16="http://schemas.microsoft.com/office/drawing/2014/main" id="{EDC840EC-3BD6-F929-EE1F-CFB6527EEAC4}"/>
              </a:ext>
            </a:extLst>
          </p:cNvPr>
          <p:cNvSpPr txBox="1"/>
          <p:nvPr/>
        </p:nvSpPr>
        <p:spPr>
          <a:xfrm>
            <a:off x="8635466" y="439187"/>
            <a:ext cx="3350395" cy="2031325"/>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«Or Giosuè, figlio di </a:t>
            </a:r>
            <a:r>
              <a:rPr lang="it-IT" dirty="0" err="1"/>
              <a:t>Nun</a:t>
            </a:r>
            <a:r>
              <a:rPr lang="it-IT" dirty="0"/>
              <a:t>, mandò segretamente da </a:t>
            </a:r>
            <a:r>
              <a:rPr lang="it-IT" dirty="0" err="1"/>
              <a:t>Sittim</a:t>
            </a:r>
            <a:r>
              <a:rPr lang="it-IT" dirty="0"/>
              <a:t> due spie e disse loro: </a:t>
            </a:r>
            <a:r>
              <a:rPr lang="es-ES" dirty="0"/>
              <a:t>“</a:t>
            </a:r>
            <a:r>
              <a:rPr lang="it-IT" dirty="0"/>
              <a:t>Andate, esaminate il paese e Gerico</a:t>
            </a:r>
            <a:r>
              <a:rPr lang="es-ES" dirty="0"/>
              <a:t>”</a:t>
            </a:r>
            <a:r>
              <a:rPr lang="it-IT" dirty="0"/>
              <a:t>. Quelle andarono ed entrarono in casa di una prostituta di nome Raab, e vi alloggiarono»</a:t>
            </a:r>
            <a:r>
              <a:rPr lang="es-ES" dirty="0"/>
              <a:t> (</a:t>
            </a:r>
            <a:r>
              <a:rPr lang="es-ES" dirty="0" err="1"/>
              <a:t>Giosuè</a:t>
            </a:r>
            <a:r>
              <a:rPr lang="es-ES" dirty="0"/>
              <a:t> 2:1)</a:t>
            </a:r>
          </a:p>
        </p:txBody>
      </p:sp>
      <p:pic>
        <p:nvPicPr>
          <p:cNvPr id="12" name="Imagen 11" descr="Imagen que contiene persona, edificio, mujer, sostener&#10;&#10;Descripción generada automáticamente">
            <a:extLst>
              <a:ext uri="{FF2B5EF4-FFF2-40B4-BE49-F238E27FC236}">
                <a16:creationId xmlns:a16="http://schemas.microsoft.com/office/drawing/2014/main" id="{95169277-2754-1589-86E2-561E7346C7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20517" y="2686190"/>
            <a:ext cx="4365606" cy="4099621"/>
          </a:xfrm>
          <a:prstGeom prst="ellipse">
            <a:avLst/>
          </a:prstGeom>
          <a:ln w="63500" cap="rnd">
            <a:solidFill>
              <a:srgbClr val="A9D18E"/>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7278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90">
                                          <p:stCondLst>
                                            <p:cond delay="0"/>
                                          </p:stCondLst>
                                        </p:cTn>
                                        <p:tgtEl>
                                          <p:spTgt spid="7"/>
                                        </p:tgtEl>
                                      </p:cBhvr>
                                    </p:animEffect>
                                    <p:anim calcmode="lin" valueType="num">
                                      <p:cBhvr>
                                        <p:cTn id="1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1" dur="13">
                                          <p:stCondLst>
                                            <p:cond delay="325"/>
                                          </p:stCondLst>
                                        </p:cTn>
                                        <p:tgtEl>
                                          <p:spTgt spid="7"/>
                                        </p:tgtEl>
                                      </p:cBhvr>
                                      <p:to x="100000" y="60000"/>
                                    </p:animScale>
                                    <p:animScale>
                                      <p:cBhvr>
                                        <p:cTn id="22" dur="83" decel="50000">
                                          <p:stCondLst>
                                            <p:cond delay="338"/>
                                          </p:stCondLst>
                                        </p:cTn>
                                        <p:tgtEl>
                                          <p:spTgt spid="7"/>
                                        </p:tgtEl>
                                      </p:cBhvr>
                                      <p:to x="100000" y="100000"/>
                                    </p:animScale>
                                    <p:animScale>
                                      <p:cBhvr>
                                        <p:cTn id="23" dur="13">
                                          <p:stCondLst>
                                            <p:cond delay="656"/>
                                          </p:stCondLst>
                                        </p:cTn>
                                        <p:tgtEl>
                                          <p:spTgt spid="7"/>
                                        </p:tgtEl>
                                      </p:cBhvr>
                                      <p:to x="100000" y="80000"/>
                                    </p:animScale>
                                    <p:animScale>
                                      <p:cBhvr>
                                        <p:cTn id="24" dur="83" decel="50000">
                                          <p:stCondLst>
                                            <p:cond delay="669"/>
                                          </p:stCondLst>
                                        </p:cTn>
                                        <p:tgtEl>
                                          <p:spTgt spid="7"/>
                                        </p:tgtEl>
                                      </p:cBhvr>
                                      <p:to x="100000" y="100000"/>
                                    </p:animScale>
                                    <p:animScale>
                                      <p:cBhvr>
                                        <p:cTn id="25" dur="13">
                                          <p:stCondLst>
                                            <p:cond delay="821"/>
                                          </p:stCondLst>
                                        </p:cTn>
                                        <p:tgtEl>
                                          <p:spTgt spid="7"/>
                                        </p:tgtEl>
                                      </p:cBhvr>
                                      <p:to x="100000" y="90000"/>
                                    </p:animScale>
                                    <p:animScale>
                                      <p:cBhvr>
                                        <p:cTn id="26" dur="83" decel="50000">
                                          <p:stCondLst>
                                            <p:cond delay="834"/>
                                          </p:stCondLst>
                                        </p:cTn>
                                        <p:tgtEl>
                                          <p:spTgt spid="7"/>
                                        </p:tgtEl>
                                      </p:cBhvr>
                                      <p:to x="100000" y="100000"/>
                                    </p:animScale>
                                    <p:animScale>
                                      <p:cBhvr>
                                        <p:cTn id="27" dur="13">
                                          <p:stCondLst>
                                            <p:cond delay="904"/>
                                          </p:stCondLst>
                                        </p:cTn>
                                        <p:tgtEl>
                                          <p:spTgt spid="7"/>
                                        </p:tgtEl>
                                      </p:cBhvr>
                                      <p:to x="100000" y="95000"/>
                                    </p:animScale>
                                    <p:animScale>
                                      <p:cBhvr>
                                        <p:cTn id="28" dur="83" decel="50000">
                                          <p:stCondLst>
                                            <p:cond delay="917"/>
                                          </p:stCondLst>
                                        </p:cTn>
                                        <p:tgtEl>
                                          <p:spTgt spid="7"/>
                                        </p:tgtEl>
                                      </p:cBhvr>
                                      <p:to x="100000" y="100000"/>
                                    </p:animScale>
                                  </p:childTnLst>
                                </p:cTn>
                              </p:par>
                            </p:childTnLst>
                          </p:cTn>
                        </p:par>
                        <p:par>
                          <p:cTn id="29" fill="hold">
                            <p:stCondLst>
                              <p:cond delay="1000"/>
                            </p:stCondLst>
                            <p:childTnLst>
                              <p:par>
                                <p:cTn id="30" presetID="21"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290">
                                          <p:stCondLst>
                                            <p:cond delay="0"/>
                                          </p:stCondLst>
                                        </p:cTn>
                                        <p:tgtEl>
                                          <p:spTgt spid="12"/>
                                        </p:tgtEl>
                                      </p:cBhvr>
                                    </p:animEffect>
                                    <p:anim calcmode="lin" valueType="num">
                                      <p:cBhvr>
                                        <p:cTn id="3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3" dur="13">
                                          <p:stCondLst>
                                            <p:cond delay="325"/>
                                          </p:stCondLst>
                                        </p:cTn>
                                        <p:tgtEl>
                                          <p:spTgt spid="12"/>
                                        </p:tgtEl>
                                      </p:cBhvr>
                                      <p:to x="100000" y="60000"/>
                                    </p:animScale>
                                    <p:animScale>
                                      <p:cBhvr>
                                        <p:cTn id="44" dur="83" decel="50000">
                                          <p:stCondLst>
                                            <p:cond delay="338"/>
                                          </p:stCondLst>
                                        </p:cTn>
                                        <p:tgtEl>
                                          <p:spTgt spid="12"/>
                                        </p:tgtEl>
                                      </p:cBhvr>
                                      <p:to x="100000" y="100000"/>
                                    </p:animScale>
                                    <p:animScale>
                                      <p:cBhvr>
                                        <p:cTn id="45" dur="13">
                                          <p:stCondLst>
                                            <p:cond delay="656"/>
                                          </p:stCondLst>
                                        </p:cTn>
                                        <p:tgtEl>
                                          <p:spTgt spid="12"/>
                                        </p:tgtEl>
                                      </p:cBhvr>
                                      <p:to x="100000" y="80000"/>
                                    </p:animScale>
                                    <p:animScale>
                                      <p:cBhvr>
                                        <p:cTn id="46" dur="83" decel="50000">
                                          <p:stCondLst>
                                            <p:cond delay="669"/>
                                          </p:stCondLst>
                                        </p:cTn>
                                        <p:tgtEl>
                                          <p:spTgt spid="12"/>
                                        </p:tgtEl>
                                      </p:cBhvr>
                                      <p:to x="100000" y="100000"/>
                                    </p:animScale>
                                    <p:animScale>
                                      <p:cBhvr>
                                        <p:cTn id="47" dur="13">
                                          <p:stCondLst>
                                            <p:cond delay="821"/>
                                          </p:stCondLst>
                                        </p:cTn>
                                        <p:tgtEl>
                                          <p:spTgt spid="12"/>
                                        </p:tgtEl>
                                      </p:cBhvr>
                                      <p:to x="100000" y="90000"/>
                                    </p:animScale>
                                    <p:animScale>
                                      <p:cBhvr>
                                        <p:cTn id="48" dur="83" decel="50000">
                                          <p:stCondLst>
                                            <p:cond delay="834"/>
                                          </p:stCondLst>
                                        </p:cTn>
                                        <p:tgtEl>
                                          <p:spTgt spid="12"/>
                                        </p:tgtEl>
                                      </p:cBhvr>
                                      <p:to x="100000" y="100000"/>
                                    </p:animScale>
                                    <p:animScale>
                                      <p:cBhvr>
                                        <p:cTn id="49" dur="13">
                                          <p:stCondLst>
                                            <p:cond delay="904"/>
                                          </p:stCondLst>
                                        </p:cTn>
                                        <p:tgtEl>
                                          <p:spTgt spid="12"/>
                                        </p:tgtEl>
                                      </p:cBhvr>
                                      <p:to x="100000" y="95000"/>
                                    </p:animScale>
                                    <p:animScale>
                                      <p:cBhvr>
                                        <p:cTn id="50" dur="83" decel="50000">
                                          <p:stCondLst>
                                            <p:cond delay="917"/>
                                          </p:stCondLst>
                                        </p:cTn>
                                        <p:tgtEl>
                                          <p:spTgt spid="12"/>
                                        </p:tgtEl>
                                      </p:cBhvr>
                                      <p:to x="100000" y="100000"/>
                                    </p:animScale>
                                  </p:childTnLst>
                                </p:cTn>
                              </p:par>
                            </p:childTnLst>
                          </p:cTn>
                        </p:par>
                        <p:par>
                          <p:cTn id="51" fill="hold">
                            <p:stCondLst>
                              <p:cond delay="1000"/>
                            </p:stCondLst>
                            <p:childTnLst>
                              <p:par>
                                <p:cTn id="52" presetID="21"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4)">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43672"/>
            <a:ext cx="12192000" cy="6901672"/>
          </a:xfrm>
          <a:prstGeom prst="rect">
            <a:avLst/>
          </a:prstGeom>
          <a:noFill/>
        </p:spPr>
      </p:pic>
      <p:sp>
        <p:nvSpPr>
          <p:cNvPr id="8" name="CuadroTexto 7">
            <a:extLst>
              <a:ext uri="{FF2B5EF4-FFF2-40B4-BE49-F238E27FC236}">
                <a16:creationId xmlns:a16="http://schemas.microsoft.com/office/drawing/2014/main" id="{EBE4A867-0C0E-7D8E-612E-EA0973CBF3B1}"/>
              </a:ext>
            </a:extLst>
          </p:cNvPr>
          <p:cNvSpPr txBox="1"/>
          <p:nvPr/>
        </p:nvSpPr>
        <p:spPr>
          <a:xfrm>
            <a:off x="5547323" y="83054"/>
            <a:ext cx="2400052" cy="1077218"/>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3200" b="1" dirty="0">
                <a:solidFill>
                  <a:schemeClr val="tx1"/>
                </a:solidFill>
              </a:rPr>
              <a:t>Il rapporto </a:t>
            </a:r>
            <a:r>
              <a:rPr lang="es-ES" sz="3200" b="1" dirty="0" err="1">
                <a:solidFill>
                  <a:schemeClr val="tx1"/>
                </a:solidFill>
              </a:rPr>
              <a:t>delle</a:t>
            </a:r>
            <a:r>
              <a:rPr lang="es-ES" sz="3200" b="1" dirty="0">
                <a:solidFill>
                  <a:schemeClr val="tx1"/>
                </a:solidFill>
              </a:rPr>
              <a:t> </a:t>
            </a:r>
            <a:r>
              <a:rPr lang="es-ES" sz="3200" b="1" dirty="0" err="1">
                <a:solidFill>
                  <a:schemeClr val="tx1"/>
                </a:solidFill>
              </a:rPr>
              <a:t>spie</a:t>
            </a:r>
            <a:endParaRPr lang="es-ES" sz="3200" b="1" dirty="0">
              <a:solidFill>
                <a:schemeClr val="tx1"/>
              </a:solidFill>
            </a:endParaRPr>
          </a:p>
        </p:txBody>
      </p:sp>
      <p:sp>
        <p:nvSpPr>
          <p:cNvPr id="9" name="CuadroTexto 8">
            <a:extLst>
              <a:ext uri="{FF2B5EF4-FFF2-40B4-BE49-F238E27FC236}">
                <a16:creationId xmlns:a16="http://schemas.microsoft.com/office/drawing/2014/main" id="{7EAE4CAC-14AC-AA30-030A-AC13FEA05267}"/>
              </a:ext>
            </a:extLst>
          </p:cNvPr>
          <p:cNvSpPr txBox="1">
            <a:spLocks/>
          </p:cNvSpPr>
          <p:nvPr/>
        </p:nvSpPr>
        <p:spPr>
          <a:xfrm>
            <a:off x="71384" y="63804"/>
            <a:ext cx="4365863" cy="6453493"/>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«Fecero il loro racconto, e dissero: </a:t>
            </a:r>
            <a:r>
              <a:rPr lang="es-ES" dirty="0"/>
              <a:t>“</a:t>
            </a:r>
            <a:r>
              <a:rPr lang="it-IT" dirty="0"/>
              <a:t>Noi arrivammo nel paese dove tu ci mandasti, ed è davvero un paese dove scorrono il latte e il miele, ed ecco alcuni suoi frutti. Però il popolo che abita il paese è potente, le città sono fortificate e grandissime, e vi abbiamo anche visto dei figli di </a:t>
            </a:r>
            <a:r>
              <a:rPr lang="it-IT" dirty="0" err="1"/>
              <a:t>Anac</a:t>
            </a:r>
            <a:r>
              <a:rPr lang="es-ES" dirty="0"/>
              <a:t>…</a:t>
            </a:r>
            <a:r>
              <a:rPr lang="it-IT" dirty="0"/>
              <a:t> Caleb calmò il popolo che mormorava contro Mosè, e disse: «Saliamo pure e conquistiamo il paese, perché possiamo riuscirci benissimo». Ma gli uomini che vi erano andati con lui dissero: «Noi non siamo capaci di salire contro questo popolo, perché è più forte di noi». E screditarono presso i figli d'Israele il paese che avevano esplorato, dicendo: «Il paese che abbiamo attraversato per esplorarlo è un paese che divora i suoi abitanti; tutta la gente che vi abbiamo vista è gente di alta statura; e vi abbiamo visto i giganti, figli di </a:t>
            </a:r>
            <a:r>
              <a:rPr lang="it-IT" dirty="0" err="1"/>
              <a:t>Anac</a:t>
            </a:r>
            <a:r>
              <a:rPr lang="it-IT" dirty="0"/>
              <a:t>, della razza dei giganti. Di fronte a loro ci pareva di essere cavallette; e tali sembravamo a loro</a:t>
            </a:r>
            <a:r>
              <a:rPr lang="es-ES" dirty="0"/>
              <a:t>”</a:t>
            </a:r>
            <a:r>
              <a:rPr lang="it-IT" dirty="0"/>
              <a:t>»</a:t>
            </a:r>
            <a:r>
              <a:rPr lang="es-ES" dirty="0"/>
              <a:t> (</a:t>
            </a:r>
            <a:r>
              <a:rPr lang="es-ES" dirty="0" err="1"/>
              <a:t>Numeri</a:t>
            </a:r>
            <a:r>
              <a:rPr lang="es-ES" dirty="0"/>
              <a:t> 13:27-33)</a:t>
            </a:r>
          </a:p>
        </p:txBody>
      </p:sp>
      <p:sp>
        <p:nvSpPr>
          <p:cNvPr id="10" name="CuadroTexto 9">
            <a:extLst>
              <a:ext uri="{FF2B5EF4-FFF2-40B4-BE49-F238E27FC236}">
                <a16:creationId xmlns:a16="http://schemas.microsoft.com/office/drawing/2014/main" id="{EDC840EC-3BD6-F929-EE1F-CFB6527EEAC4}"/>
              </a:ext>
            </a:extLst>
          </p:cNvPr>
          <p:cNvSpPr txBox="1"/>
          <p:nvPr/>
        </p:nvSpPr>
        <p:spPr>
          <a:xfrm>
            <a:off x="8904438" y="3339375"/>
            <a:ext cx="3162517" cy="3416320"/>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a:t>
            </a:r>
            <a:r>
              <a:rPr lang="es-ES" dirty="0"/>
              <a:t>“</a:t>
            </a:r>
            <a:r>
              <a:rPr lang="it-IT" dirty="0"/>
              <a:t>E quei due uomini ritornarono, scesero dal monte, oltrepassarono il Giordano, andarono da Giosuè, figlio di </a:t>
            </a:r>
            <a:r>
              <a:rPr lang="it-IT" dirty="0" err="1"/>
              <a:t>Nun</a:t>
            </a:r>
            <a:r>
              <a:rPr lang="it-IT" dirty="0"/>
              <a:t>, e gli raccontarono tutto quello che era loro successo. Essi dissero a Giosuè: «Certo, il SIGNORE ha dato in nostra mano tutto il paese; e già tutti gli abitanti del paese hanno perso coraggio davanti a noi»</a:t>
            </a:r>
            <a:r>
              <a:rPr lang="es-ES" dirty="0"/>
              <a:t>” (</a:t>
            </a:r>
            <a:r>
              <a:rPr lang="es-ES" dirty="0" err="1"/>
              <a:t>Giosuè</a:t>
            </a:r>
            <a:r>
              <a:rPr lang="es-ES" dirty="0"/>
              <a:t> 2:23,24)</a:t>
            </a:r>
          </a:p>
        </p:txBody>
      </p:sp>
      <p:pic>
        <p:nvPicPr>
          <p:cNvPr id="3" name="Imagen 2" descr="Un grupo de personas disfrazadas&#10;&#10;Descripción generada automáticamente con confianza media">
            <a:extLst>
              <a:ext uri="{FF2B5EF4-FFF2-40B4-BE49-F238E27FC236}">
                <a16:creationId xmlns:a16="http://schemas.microsoft.com/office/drawing/2014/main" id="{9C821BE9-AE0B-64FE-E288-BF2B5CF8B4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9049" y="1251283"/>
            <a:ext cx="4183346" cy="5475535"/>
          </a:xfrm>
          <a:prstGeom prst="rect">
            <a:avLst/>
          </a:prstGeom>
          <a:ln w="38100" cap="sq">
            <a:solidFill>
              <a:srgbClr val="FFD57F"/>
            </a:solidFill>
            <a:prstDash val="solid"/>
            <a:miter lim="800000"/>
          </a:ln>
          <a:effectLst>
            <a:outerShdw blurRad="50800" dist="38100" dir="2700000" algn="tl" rotWithShape="0">
              <a:srgbClr val="000000">
                <a:alpha val="43000"/>
              </a:srgbClr>
            </a:outerShdw>
          </a:effectLst>
        </p:spPr>
      </p:pic>
      <p:pic>
        <p:nvPicPr>
          <p:cNvPr id="5" name="Imagen 4" descr="Imagen que contiene edificio, ropa, persona, hombre&#10;&#10;Descripción generada automáticamente">
            <a:extLst>
              <a:ext uri="{FF2B5EF4-FFF2-40B4-BE49-F238E27FC236}">
                <a16:creationId xmlns:a16="http://schemas.microsoft.com/office/drawing/2014/main" id="{6BBC1F5B-3B89-BBB1-B460-76837BE8AA5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904438" y="134754"/>
            <a:ext cx="3181767" cy="2974206"/>
          </a:xfrm>
          <a:prstGeom prst="rect">
            <a:avLst/>
          </a:prstGeom>
          <a:ln w="38100" cap="sq">
            <a:solidFill>
              <a:srgbClr val="A9D18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41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3"/>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par>
                          <p:cTn id="29" fill="hold">
                            <p:stCondLst>
                              <p:cond delay="1000"/>
                            </p:stCondLst>
                            <p:childTnLst>
                              <p:par>
                                <p:cTn id="30" presetID="21"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4)">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1" y="1"/>
            <a:ext cx="12192001" cy="6858000"/>
          </a:xfrm>
          <a:prstGeom prst="rect">
            <a:avLst/>
          </a:prstGeom>
          <a:noFill/>
        </p:spPr>
      </p:pic>
      <p:sp>
        <p:nvSpPr>
          <p:cNvPr id="7" name="CuadroTexto 6">
            <a:extLst>
              <a:ext uri="{FF2B5EF4-FFF2-40B4-BE49-F238E27FC236}">
                <a16:creationId xmlns:a16="http://schemas.microsoft.com/office/drawing/2014/main" id="{3A5C6181-1910-C123-C22C-B9DCA637B34F}"/>
              </a:ext>
            </a:extLst>
          </p:cNvPr>
          <p:cNvSpPr txBox="1">
            <a:spLocks/>
          </p:cNvSpPr>
          <p:nvPr/>
        </p:nvSpPr>
        <p:spPr>
          <a:xfrm>
            <a:off x="3894649" y="969073"/>
            <a:ext cx="3604226" cy="5345497"/>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a:t>
            </a:r>
            <a:r>
              <a:rPr lang="es-ES" dirty="0"/>
              <a:t>Non possedettero la terra e morirono: “</a:t>
            </a:r>
            <a:r>
              <a:rPr lang="it-IT" dirty="0"/>
              <a:t>Di' loro: Come è vero che io vivo, dice l'Eterno, io vi farò quello che ho sentito dire da voi. I vostri cadaveri cadranno in questo deserto; voi tutti che siete stati recensiti, dall'età di vent'anni in su, e che avete mormorato contro di me, non entrerete di certo nel paese nel quale giurai di farvi abitare, ad eccezione di Caleb, figlio di </a:t>
            </a:r>
            <a:r>
              <a:rPr lang="it-IT" dirty="0" err="1"/>
              <a:t>Jefunneh</a:t>
            </a:r>
            <a:r>
              <a:rPr lang="it-IT" dirty="0"/>
              <a:t>, e di Giosuè, figlio di </a:t>
            </a:r>
            <a:r>
              <a:rPr lang="it-IT" dirty="0" err="1"/>
              <a:t>Nun</a:t>
            </a:r>
            <a:r>
              <a:rPr lang="it-IT" dirty="0"/>
              <a:t>. I vostri piccoli invece, che avete detto sarebbero preda dei nemici, li farò entrare; ed essi conosceranno il paese che voi avete disprezzato. Ma quanto a voi, i vostri cadaveri cadranno in questo deserto</a:t>
            </a:r>
            <a:r>
              <a:rPr lang="es-ES" dirty="0"/>
              <a:t>”</a:t>
            </a:r>
            <a:r>
              <a:rPr lang="it-IT" dirty="0"/>
              <a:t>»</a:t>
            </a:r>
            <a:r>
              <a:rPr lang="es-ES" dirty="0"/>
              <a:t> (</a:t>
            </a:r>
            <a:r>
              <a:rPr lang="es-ES" dirty="0" err="1"/>
              <a:t>Numeri</a:t>
            </a:r>
            <a:r>
              <a:rPr lang="es-ES" dirty="0"/>
              <a:t> 14:28-32).</a:t>
            </a:r>
          </a:p>
        </p:txBody>
      </p:sp>
      <p:sp>
        <p:nvSpPr>
          <p:cNvPr id="6" name="CuadroTexto 5">
            <a:extLst>
              <a:ext uri="{FF2B5EF4-FFF2-40B4-BE49-F238E27FC236}">
                <a16:creationId xmlns:a16="http://schemas.microsoft.com/office/drawing/2014/main" id="{C3B7029D-1F0E-4DC8-E650-DA7518C3EA85}"/>
              </a:ext>
            </a:extLst>
          </p:cNvPr>
          <p:cNvSpPr txBox="1"/>
          <p:nvPr/>
        </p:nvSpPr>
        <p:spPr>
          <a:xfrm>
            <a:off x="3282196" y="117385"/>
            <a:ext cx="5627608" cy="584775"/>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3200" b="1" dirty="0">
                <a:solidFill>
                  <a:schemeClr val="tx1"/>
                </a:solidFill>
              </a:rPr>
              <a:t>Resultati </a:t>
            </a:r>
            <a:r>
              <a:rPr lang="es-ES" sz="3200" b="1" dirty="0" err="1">
                <a:solidFill>
                  <a:schemeClr val="tx1"/>
                </a:solidFill>
              </a:rPr>
              <a:t>delle</a:t>
            </a:r>
            <a:r>
              <a:rPr lang="es-ES" sz="3200" b="1" dirty="0">
                <a:solidFill>
                  <a:schemeClr val="tx1"/>
                </a:solidFill>
              </a:rPr>
              <a:t> </a:t>
            </a:r>
            <a:r>
              <a:rPr lang="es-ES" sz="3200" b="1" dirty="0" err="1">
                <a:solidFill>
                  <a:schemeClr val="tx1"/>
                </a:solidFill>
              </a:rPr>
              <a:t>decisioni</a:t>
            </a:r>
            <a:endParaRPr lang="es-ES" sz="3200" b="1" dirty="0">
              <a:solidFill>
                <a:schemeClr val="tx1"/>
              </a:solidFill>
            </a:endParaRPr>
          </a:p>
        </p:txBody>
      </p:sp>
      <p:sp>
        <p:nvSpPr>
          <p:cNvPr id="8" name="CuadroTexto 7">
            <a:extLst>
              <a:ext uri="{FF2B5EF4-FFF2-40B4-BE49-F238E27FC236}">
                <a16:creationId xmlns:a16="http://schemas.microsoft.com/office/drawing/2014/main" id="{6F8FD599-FA19-2466-BBBB-26AA57804441}"/>
              </a:ext>
            </a:extLst>
          </p:cNvPr>
          <p:cNvSpPr txBox="1"/>
          <p:nvPr/>
        </p:nvSpPr>
        <p:spPr>
          <a:xfrm>
            <a:off x="7694023" y="2328033"/>
            <a:ext cx="4337555" cy="2308324"/>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a:t>
            </a:r>
            <a:r>
              <a:rPr lang="es-ES" dirty="0" err="1"/>
              <a:t>Possedettero</a:t>
            </a:r>
            <a:r>
              <a:rPr lang="es-ES" dirty="0"/>
              <a:t> la terrra: “</a:t>
            </a:r>
            <a:r>
              <a:rPr lang="it-IT" dirty="0"/>
              <a:t>Il popolo dunque gridò quando i sacerdoti suonarono le trombe; e avvenne che, quando il popolo udì il suono delle trombe, lanciò un grande grido, e le mura crollarono sprofondando. Il popolo salì nella città, ciascuno diritto davanti a sé, e s'impadronirono della città</a:t>
            </a:r>
            <a:r>
              <a:rPr lang="es-ES" dirty="0"/>
              <a:t>”</a:t>
            </a:r>
            <a:r>
              <a:rPr lang="it-IT" dirty="0"/>
              <a:t>»</a:t>
            </a:r>
            <a:r>
              <a:rPr lang="es-ES" dirty="0"/>
              <a:t> (</a:t>
            </a:r>
            <a:r>
              <a:rPr lang="es-ES" dirty="0" err="1"/>
              <a:t>Giosuè</a:t>
            </a:r>
            <a:r>
              <a:rPr lang="es-ES" dirty="0"/>
              <a:t> 6:20-24)</a:t>
            </a:r>
          </a:p>
        </p:txBody>
      </p:sp>
      <p:pic>
        <p:nvPicPr>
          <p:cNvPr id="10" name="Imagen 9" descr="Imagen que contiene montaña, naturaleza, exterior, fondo&#10;&#10;Descripción generada automáticamente">
            <a:extLst>
              <a:ext uri="{FF2B5EF4-FFF2-40B4-BE49-F238E27FC236}">
                <a16:creationId xmlns:a16="http://schemas.microsoft.com/office/drawing/2014/main" id="{5E750B17-FE5E-B26F-4431-A92D5CA6CE3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0422" y="4359358"/>
            <a:ext cx="3379389" cy="2232211"/>
          </a:xfrm>
          <a:prstGeom prst="rect">
            <a:avLst/>
          </a:prstGeom>
          <a:ln w="190500" cap="sq">
            <a:solidFill>
              <a:srgbClr val="FFD57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a:bevelT w="152400" h="101600" prst="hardEdge"/>
            <a:extrusionClr>
              <a:srgbClr val="000000"/>
            </a:extrusionClr>
          </a:sp3d>
        </p:spPr>
      </p:pic>
      <p:pic>
        <p:nvPicPr>
          <p:cNvPr id="12" name="Imagen 11" descr="Un grupo de personas disfrazadas posando&#10;&#10;Descripción generada automáticamente con confianza baja">
            <a:extLst>
              <a:ext uri="{FF2B5EF4-FFF2-40B4-BE49-F238E27FC236}">
                <a16:creationId xmlns:a16="http://schemas.microsoft.com/office/drawing/2014/main" id="{24D406A2-0BAC-F061-9F9A-A6AFAA9D20D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7058" y="137168"/>
            <a:ext cx="2828135" cy="3694226"/>
          </a:xfrm>
          <a:prstGeom prst="rect">
            <a:avLst/>
          </a:prstGeom>
          <a:ln w="190500" cap="sq">
            <a:solidFill>
              <a:srgbClr val="FFD57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a:bevelT w="152400" h="101600" prst="hardEdge"/>
            <a:extrusionClr>
              <a:srgbClr val="000000"/>
            </a:extrusionClr>
          </a:sp3d>
        </p:spPr>
      </p:pic>
      <p:pic>
        <p:nvPicPr>
          <p:cNvPr id="14" name="Imagen 13" descr="Foto montaje de una montaña&#10;&#10;Descripción generada automáticamente con confianza media">
            <a:extLst>
              <a:ext uri="{FF2B5EF4-FFF2-40B4-BE49-F238E27FC236}">
                <a16:creationId xmlns:a16="http://schemas.microsoft.com/office/drawing/2014/main" id="{F990E7BF-E979-177E-3C5A-35133A73E1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26807" y="86294"/>
            <a:ext cx="2828135" cy="2118956"/>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a:bevelT w="152400" h="101600" prst="hardEdge"/>
            <a:extrusionClr>
              <a:srgbClr val="000000"/>
            </a:extrusionClr>
          </a:sp3d>
        </p:spPr>
      </p:pic>
      <p:pic>
        <p:nvPicPr>
          <p:cNvPr id="18" name="Imagen 17" descr="Mapa&#10;&#10;Descripción generada automáticamente">
            <a:extLst>
              <a:ext uri="{FF2B5EF4-FFF2-40B4-BE49-F238E27FC236}">
                <a16:creationId xmlns:a16="http://schemas.microsoft.com/office/drawing/2014/main" id="{B534C1A8-8592-E391-0BCA-C42215CA0B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70581" y="4759140"/>
            <a:ext cx="3196855" cy="2007400"/>
          </a:xfrm>
          <a:prstGeom prst="rect">
            <a:avLst/>
          </a:prstGeom>
          <a:ln w="190500" cap="sq">
            <a:solidFill>
              <a:schemeClr val="accent6">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a:bevelT w="152400" h="101600" prst="hardEdge"/>
            <a:extrusionClr>
              <a:srgbClr val="000000"/>
            </a:extrusionClr>
          </a:sp3d>
        </p:spPr>
      </p:pic>
    </p:spTree>
    <p:extLst>
      <p:ext uri="{BB962C8B-B14F-4D97-AF65-F5344CB8AC3E}">
        <p14:creationId xmlns:p14="http://schemas.microsoft.com/office/powerpoint/2010/main" val="3002532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style.rotation</p:attrName>
                                        </p:attrNameLst>
                                      </p:cBhvr>
                                      <p:tavLst>
                                        <p:tav tm="0">
                                          <p:val>
                                            <p:fltVal val="90"/>
                                          </p:val>
                                        </p:tav>
                                        <p:tav tm="100000">
                                          <p:val>
                                            <p:fltVal val="0"/>
                                          </p:val>
                                        </p:tav>
                                      </p:tavLst>
                                    </p:anim>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fltVal val="0.5"/>
                                          </p:val>
                                        </p:tav>
                                        <p:tav tm="100000">
                                          <p:val>
                                            <p:strVal val="#ppt_x"/>
                                          </p:val>
                                        </p:tav>
                                      </p:tavLst>
                                    </p:anim>
                                    <p:anim calcmode="lin" valueType="num">
                                      <p:cBhvr>
                                        <p:cTn id="26" dur="500" fill="hold"/>
                                        <p:tgtEl>
                                          <p:spTgt spid="10"/>
                                        </p:tgtEl>
                                        <p:attrNameLst>
                                          <p:attrName>ppt_y</p:attrName>
                                        </p:attrNameLst>
                                      </p:cBhvr>
                                      <p:tavLst>
                                        <p:tav tm="0">
                                          <p:val>
                                            <p:fltVal val="0.5"/>
                                          </p:val>
                                        </p:tav>
                                        <p:tav tm="100000">
                                          <p:val>
                                            <p:strVal val="#ppt_y"/>
                                          </p:val>
                                        </p:tav>
                                      </p:tavLst>
                                    </p:anim>
                                  </p:childTnLst>
                                </p:cTn>
                              </p:par>
                            </p:childTnLst>
                          </p:cTn>
                        </p:par>
                        <p:par>
                          <p:cTn id="27" fill="hold">
                            <p:stCondLst>
                              <p:cond delay="500"/>
                            </p:stCondLst>
                            <p:childTnLst>
                              <p:par>
                                <p:cTn id="28" presetID="21"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4)">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fltVal val="0.5"/>
                                          </p:val>
                                        </p:tav>
                                        <p:tav tm="100000">
                                          <p:val>
                                            <p:strVal val="#ppt_x"/>
                                          </p:val>
                                        </p:tav>
                                      </p:tavLst>
                                    </p:anim>
                                    <p:anim calcmode="lin" valueType="num">
                                      <p:cBhvr>
                                        <p:cTn id="46" dur="500" fill="hold"/>
                                        <p:tgtEl>
                                          <p:spTgt spid="18"/>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1" presetClass="entr" presetSubtype="4"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4)">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agen 5">
            <a:extLst>
              <a:ext uri="{FF2B5EF4-FFF2-40B4-BE49-F238E27FC236}">
                <a16:creationId xmlns:a16="http://schemas.microsoft.com/office/drawing/2014/main" id="{D26C6845-C475-7716-4F26-A622F85961CF}"/>
              </a:ext>
            </a:extLst>
          </p:cNvPr>
          <p:cNvPicPr>
            <a:picLocks noChangeAspect="1"/>
          </p:cNvPicPr>
          <p:nvPr/>
        </p:nvPicPr>
        <p:blipFill>
          <a:blip r:embed="rId3" cstate="email"/>
          <a:stretch>
            <a:fillRect/>
          </a:stretch>
        </p:blipFill>
        <p:spPr>
          <a:xfrm>
            <a:off x="4697276" y="0"/>
            <a:ext cx="7491145" cy="6858000"/>
          </a:xfrm>
          <a:prstGeom prst="rect">
            <a:avLst/>
          </a:prstGeom>
        </p:spPr>
      </p:pic>
      <p:sp>
        <p:nvSpPr>
          <p:cNvPr id="7" name="CuadroTexto 6">
            <a:extLst>
              <a:ext uri="{FF2B5EF4-FFF2-40B4-BE49-F238E27FC236}">
                <a16:creationId xmlns:a16="http://schemas.microsoft.com/office/drawing/2014/main" id="{1B653568-02FE-DB92-413B-0BA4D99B80BB}"/>
              </a:ext>
            </a:extLst>
          </p:cNvPr>
          <p:cNvSpPr txBox="1"/>
          <p:nvPr/>
        </p:nvSpPr>
        <p:spPr>
          <a:xfrm>
            <a:off x="100012" y="-2709"/>
            <a:ext cx="4493674" cy="6524863"/>
          </a:xfrm>
          <a:prstGeom prst="rect">
            <a:avLst/>
          </a:prstGeom>
          <a:noFill/>
        </p:spPr>
        <p:txBody>
          <a:bodyPr wrap="square">
            <a:spAutoFit/>
          </a:bodyPr>
          <a:lstStyle/>
          <a:p>
            <a:r>
              <a:rPr lang="it-IT" sz="2200" b="1" dirty="0">
                <a:solidFill>
                  <a:schemeClr val="bg1"/>
                </a:solidFill>
              </a:rPr>
              <a:t>Dio è lo stesso ieri, oggi e domani. Si mostra uguale a tutte le generazioni: misericordioso, paziente, giusto, fa miracoli, ci mette alla prova</a:t>
            </a:r>
            <a:r>
              <a:rPr lang="es-ES" sz="2200" b="1" dirty="0">
                <a:solidFill>
                  <a:schemeClr val="bg1"/>
                </a:solidFill>
              </a:rPr>
              <a:t>… </a:t>
            </a:r>
          </a:p>
          <a:p>
            <a:r>
              <a:rPr lang="it-IT" sz="2200" b="1" dirty="0">
                <a:solidFill>
                  <a:schemeClr val="bg1"/>
                </a:solidFill>
              </a:rPr>
              <a:t>Noi scegliamo di fidarci di lui o no, proprio come il popolo d'Israele. Se abbiamo fiducia e rimaniamo saldi nelle sue parole, arriveremo alla Terra Promessa dove scorre latte e miele. Arriveremo a vivere nella </a:t>
            </a:r>
            <a:r>
              <a:rPr lang="it-IT" sz="2200" b="1" dirty="0" err="1">
                <a:solidFill>
                  <a:schemeClr val="bg1"/>
                </a:solidFill>
              </a:rPr>
              <a:t>Canaan</a:t>
            </a:r>
            <a:r>
              <a:rPr lang="it-IT" sz="2200" b="1" dirty="0">
                <a:solidFill>
                  <a:schemeClr val="bg1"/>
                </a:solidFill>
              </a:rPr>
              <a:t> celeste, la nuova terra, e vedremo cose che occhio non ha visto né orecchio ha udito né sono salite in cuore d'uomo.</a:t>
            </a:r>
            <a:r>
              <a:rPr lang="es-ES" sz="2200" b="1" dirty="0">
                <a:solidFill>
                  <a:schemeClr val="bg1"/>
                </a:solidFill>
              </a:rPr>
              <a:t> </a:t>
            </a:r>
          </a:p>
          <a:p>
            <a:r>
              <a:rPr lang="it-IT" sz="2200" b="1" dirty="0">
                <a:solidFill>
                  <a:schemeClr val="bg1"/>
                </a:solidFill>
              </a:rPr>
              <a:t>Vi incoraggio oggi a lasciare che Dio ci santifichi, a continuare ad avere fiducia nella sua parola e a ubbidirgli. Così potremo ritrovarci molto presto nella </a:t>
            </a:r>
            <a:r>
              <a:rPr lang="es-ES" sz="2200" b="1" dirty="0" err="1">
                <a:solidFill>
                  <a:schemeClr val="bg1"/>
                </a:solidFill>
              </a:rPr>
              <a:t>Canaan</a:t>
            </a:r>
            <a:r>
              <a:rPr lang="es-ES" sz="2200" b="1">
                <a:solidFill>
                  <a:schemeClr val="bg1"/>
                </a:solidFill>
              </a:rPr>
              <a:t> celeste</a:t>
            </a:r>
            <a:r>
              <a:rPr lang="es-ES" sz="2200" b="1" dirty="0">
                <a:solidFill>
                  <a:schemeClr val="bg1"/>
                </a:solidFill>
              </a:rPr>
              <a:t>!</a:t>
            </a:r>
          </a:p>
        </p:txBody>
      </p:sp>
    </p:spTree>
    <p:extLst>
      <p:ext uri="{BB962C8B-B14F-4D97-AF65-F5344CB8AC3E}">
        <p14:creationId xmlns:p14="http://schemas.microsoft.com/office/powerpoint/2010/main" val="631167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062723-6941-4ABE-8146-AC6FA530B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11">
            <a:extLst>
              <a:ext uri="{FF2B5EF4-FFF2-40B4-BE49-F238E27FC236}">
                <a16:creationId xmlns:a16="http://schemas.microsoft.com/office/drawing/2014/main" id="{B2A675C1-1D39-3791-8873-C095583C53D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3"/>
            <a:ext cx="2926060" cy="4005072"/>
          </a:xfrm>
          <a:prstGeom prst="rect">
            <a:avLst/>
          </a:prstGeom>
        </p:spPr>
      </p:pic>
      <p:pic>
        <p:nvPicPr>
          <p:cNvPr id="7" name="Imagen 6" descr="Pintura de un grupo de personas&#10;&#10;Descripción generada automáticamente con confianza baja">
            <a:extLst>
              <a:ext uri="{FF2B5EF4-FFF2-40B4-BE49-F238E27FC236}">
                <a16:creationId xmlns:a16="http://schemas.microsoft.com/office/drawing/2014/main" id="{2E3590AC-59A0-A085-442A-F43EBFC2B805}"/>
              </a:ext>
            </a:extLst>
          </p:cNvPr>
          <p:cNvPicPr>
            <a:picLocks noChangeAspect="1"/>
          </p:cNvPicPr>
          <p:nvPr/>
        </p:nvPicPr>
        <p:blipFill>
          <a:blip r:embed="rId3" cstate="email"/>
          <a:stretch>
            <a:fillRect/>
          </a:stretch>
        </p:blipFill>
        <p:spPr>
          <a:xfrm>
            <a:off x="3077487" y="147"/>
            <a:ext cx="2935224" cy="4004788"/>
          </a:xfrm>
          <a:prstGeom prst="rect">
            <a:avLst/>
          </a:prstGeom>
        </p:spPr>
      </p:pic>
      <p:pic>
        <p:nvPicPr>
          <p:cNvPr id="14" name="Imagen 13" descr="Un grupo de personas de pie&#10;&#10;Descripción generada automáticamente con confianza baja">
            <a:extLst>
              <a:ext uri="{FF2B5EF4-FFF2-40B4-BE49-F238E27FC236}">
                <a16:creationId xmlns:a16="http://schemas.microsoft.com/office/drawing/2014/main" id="{2037CB64-64A1-673B-205B-D779144B5D8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174474" y="13"/>
            <a:ext cx="2935224" cy="4005071"/>
          </a:xfrm>
          <a:prstGeom prst="rect">
            <a:avLst/>
          </a:prstGeom>
        </p:spPr>
      </p:pic>
      <p:pic>
        <p:nvPicPr>
          <p:cNvPr id="16" name="Imagen 15">
            <a:extLst>
              <a:ext uri="{FF2B5EF4-FFF2-40B4-BE49-F238E27FC236}">
                <a16:creationId xmlns:a16="http://schemas.microsoft.com/office/drawing/2014/main" id="{821D3276-8206-EA34-BB51-C36C7050D15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256776" y="-9"/>
            <a:ext cx="2935224" cy="4005072"/>
          </a:xfrm>
          <a:prstGeom prst="rect">
            <a:avLst/>
          </a:prstGeom>
        </p:spPr>
      </p:pic>
      <p:sp>
        <p:nvSpPr>
          <p:cNvPr id="25" name="Rectangle 24">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112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8389F22A-3840-29BD-C0C3-112647DE18CB}"/>
              </a:ext>
            </a:extLst>
          </p:cNvPr>
          <p:cNvSpPr/>
          <p:nvPr/>
        </p:nvSpPr>
        <p:spPr>
          <a:xfrm>
            <a:off x="3784060" y="4440602"/>
            <a:ext cx="875489" cy="164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6536B20-F4E6-20AE-D6B3-5EF456A98140}"/>
              </a:ext>
            </a:extLst>
          </p:cNvPr>
          <p:cNvSpPr txBox="1"/>
          <p:nvPr/>
        </p:nvSpPr>
        <p:spPr>
          <a:xfrm>
            <a:off x="600886" y="4440602"/>
            <a:ext cx="11147176" cy="1631216"/>
          </a:xfrm>
          <a:prstGeom prst="rect">
            <a:avLst/>
          </a:prstGeom>
          <a:noFill/>
        </p:spPr>
        <p:txBody>
          <a:bodyPr wrap="square" rtlCol="0">
            <a:spAutoFit/>
          </a:bodyPr>
          <a:lstStyle/>
          <a:p>
            <a:pPr algn="ctr"/>
            <a:r>
              <a:rPr lang="it-IT" sz="2500" b="1" dirty="0"/>
              <a:t>Dio scelse Mosè e Giosuè per guidare il popolo d'Israele nei momenti cruciali della sua storia, in due generazioni consecutive. Nel modo in cui Dio operò con loro possiamo vedere grandi similitudini. Da queste similitudini possiamo anche vedere il modo in cui Dio opera con noi.</a:t>
            </a:r>
            <a:endParaRPr lang="es-ES" sz="2500" b="1" dirty="0"/>
          </a:p>
        </p:txBody>
      </p:sp>
    </p:spTree>
    <p:extLst>
      <p:ext uri="{BB962C8B-B14F-4D97-AF65-F5344CB8AC3E}">
        <p14:creationId xmlns:p14="http://schemas.microsoft.com/office/powerpoint/2010/main" val="2999516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4614" y="0"/>
            <a:ext cx="12187385" cy="6872061"/>
          </a:xfrm>
          <a:prstGeom prst="rect">
            <a:avLst/>
          </a:prstGeom>
          <a:noFill/>
        </p:spPr>
      </p:pic>
      <p:pic>
        <p:nvPicPr>
          <p:cNvPr id="13" name="Imagen 12" descr="Un dibujo de una roca&#10;&#10;Descripción generada automáticamente con confianza media">
            <a:extLst>
              <a:ext uri="{FF2B5EF4-FFF2-40B4-BE49-F238E27FC236}">
                <a16:creationId xmlns:a16="http://schemas.microsoft.com/office/drawing/2014/main" id="{E66062AE-E42D-AC7E-E294-396DBA2A21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9976" y="171909"/>
            <a:ext cx="5343178" cy="6578467"/>
          </a:xfrm>
          <a:prstGeom prst="ellipse">
            <a:avLst/>
          </a:prstGeom>
          <a:ln w="63500" cap="rnd">
            <a:solidFill>
              <a:srgbClr val="333333"/>
            </a:solidFill>
          </a:ln>
          <a:effectLst>
            <a:glow rad="101600">
              <a:schemeClr val="accent2">
                <a:satMod val="175000"/>
                <a:alpha val="40000"/>
              </a:schemeClr>
            </a:glow>
          </a:effectLst>
          <a:scene3d>
            <a:camera prst="orthographicFront"/>
            <a:lightRig rig="contrasting" dir="t">
              <a:rot lat="0" lon="0" rev="3000000"/>
            </a:lightRig>
          </a:scene3d>
          <a:sp3d contourW="7620">
            <a:bevelT w="95250" h="31750"/>
            <a:contourClr>
              <a:srgbClr val="333333"/>
            </a:contourClr>
          </a:sp3d>
        </p:spPr>
      </p:pic>
      <p:pic>
        <p:nvPicPr>
          <p:cNvPr id="16" name="Imagen 15" descr="Una caricatura de una persona&#10;&#10;Descripción generada automáticamente con confianza baja">
            <a:extLst>
              <a:ext uri="{FF2B5EF4-FFF2-40B4-BE49-F238E27FC236}">
                <a16:creationId xmlns:a16="http://schemas.microsoft.com/office/drawing/2014/main" id="{CF3409A1-FEC9-6216-A6B8-F034A42DF85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62874" y="171909"/>
            <a:ext cx="4933851" cy="6578467"/>
          </a:xfrm>
          <a:prstGeom prst="ellipse">
            <a:avLst/>
          </a:prstGeom>
          <a:ln w="63500" cap="rnd">
            <a:solidFill>
              <a:srgbClr val="333333"/>
            </a:solidFill>
          </a:ln>
          <a:effectLst>
            <a:glow rad="101600">
              <a:schemeClr val="accent2">
                <a:satMod val="175000"/>
                <a:alpha val="40000"/>
              </a:schemeClr>
            </a:glow>
          </a:effectLst>
          <a:scene3d>
            <a:camera prst="orthographicFront"/>
            <a:lightRig rig="contrasting" dir="t">
              <a:rot lat="0" lon="0" rev="3000000"/>
            </a:lightRig>
          </a:scene3d>
          <a:sp3d contourW="7620">
            <a:bevelT w="95250" h="31750"/>
            <a:contourClr>
              <a:srgbClr val="333333"/>
            </a:contourClr>
          </a:sp3d>
        </p:spPr>
      </p:pic>
      <p:sp>
        <p:nvSpPr>
          <p:cNvPr id="2" name="CuadroTexto 1">
            <a:extLst>
              <a:ext uri="{FF2B5EF4-FFF2-40B4-BE49-F238E27FC236}">
                <a16:creationId xmlns:a16="http://schemas.microsoft.com/office/drawing/2014/main" id="{401D230E-B221-51C0-A3CE-582DFBC9C420}"/>
              </a:ext>
            </a:extLst>
          </p:cNvPr>
          <p:cNvSpPr txBox="1"/>
          <p:nvPr/>
        </p:nvSpPr>
        <p:spPr>
          <a:xfrm>
            <a:off x="4898089" y="171909"/>
            <a:ext cx="2809851" cy="461665"/>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Dio </a:t>
            </a:r>
            <a:r>
              <a:rPr lang="es-ES" sz="2400" b="1" dirty="0" err="1">
                <a:solidFill>
                  <a:schemeClr val="tx1"/>
                </a:solidFill>
              </a:rPr>
              <a:t>appare</a:t>
            </a:r>
            <a:r>
              <a:rPr lang="es-ES" sz="2400" b="1" dirty="0">
                <a:solidFill>
                  <a:schemeClr val="tx1"/>
                </a:solidFill>
              </a:rPr>
              <a:t> loro</a:t>
            </a:r>
          </a:p>
        </p:txBody>
      </p:sp>
      <p:sp>
        <p:nvSpPr>
          <p:cNvPr id="4" name="CuadroTexto 3">
            <a:extLst>
              <a:ext uri="{FF2B5EF4-FFF2-40B4-BE49-F238E27FC236}">
                <a16:creationId xmlns:a16="http://schemas.microsoft.com/office/drawing/2014/main" id="{A733AE8F-B787-9B33-74A8-EADD4C213DD1}"/>
              </a:ext>
            </a:extLst>
          </p:cNvPr>
          <p:cNvSpPr txBox="1"/>
          <p:nvPr/>
        </p:nvSpPr>
        <p:spPr>
          <a:xfrm>
            <a:off x="1329972" y="5486835"/>
            <a:ext cx="3283185" cy="1298377"/>
          </a:xfrm>
          <a:prstGeom prst="ellipse">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it-IT" b="1" dirty="0"/>
              <a:t>a Mosè in una fiamma di fuoco in mezzo a un roveto</a:t>
            </a:r>
            <a:r>
              <a:rPr lang="es-ES" b="1" dirty="0"/>
              <a:t> (</a:t>
            </a:r>
            <a:r>
              <a:rPr lang="es-ES" b="1" dirty="0" err="1"/>
              <a:t>Esodo</a:t>
            </a:r>
            <a:r>
              <a:rPr lang="es-ES" b="1" dirty="0"/>
              <a:t> 3:2,3)</a:t>
            </a:r>
          </a:p>
        </p:txBody>
      </p:sp>
      <p:sp>
        <p:nvSpPr>
          <p:cNvPr id="7" name="CuadroTexto 6">
            <a:extLst>
              <a:ext uri="{FF2B5EF4-FFF2-40B4-BE49-F238E27FC236}">
                <a16:creationId xmlns:a16="http://schemas.microsoft.com/office/drawing/2014/main" id="{8110D372-AFF1-33D1-CACE-4C09E846CC92}"/>
              </a:ext>
            </a:extLst>
          </p:cNvPr>
          <p:cNvSpPr txBox="1">
            <a:spLocks/>
          </p:cNvSpPr>
          <p:nvPr/>
        </p:nvSpPr>
        <p:spPr>
          <a:xfrm>
            <a:off x="7754363" y="5097322"/>
            <a:ext cx="3350872" cy="1687890"/>
          </a:xfrm>
          <a:prstGeom prst="ellipse">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it-IT" b="1" dirty="0"/>
              <a:t>a Giosuè come un guerriero con la spada sguainata                 (Giosuè </a:t>
            </a:r>
            <a:r>
              <a:rPr lang="es-ES" b="1" dirty="0"/>
              <a:t>5:13,14)</a:t>
            </a:r>
          </a:p>
        </p:txBody>
      </p:sp>
    </p:spTree>
    <p:extLst>
      <p:ext uri="{BB962C8B-B14F-4D97-AF65-F5344CB8AC3E}">
        <p14:creationId xmlns:p14="http://schemas.microsoft.com/office/powerpoint/2010/main" val="117128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1000"/>
                                        <p:tgtEl>
                                          <p:spTgt spid="13"/>
                                        </p:tgtEl>
                                      </p:cBhvr>
                                    </p:animEffect>
                                  </p:childTnLst>
                                </p:cTn>
                              </p:par>
                            </p:childTnLst>
                          </p:cTn>
                        </p:par>
                        <p:par>
                          <p:cTn id="16" fill="hold">
                            <p:stCondLst>
                              <p:cond delay="1000"/>
                            </p:stCondLst>
                            <p:childTnLst>
                              <p:par>
                                <p:cTn id="17" presetID="21"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1000"/>
                                        <p:tgtEl>
                                          <p:spTgt spid="16"/>
                                        </p:tgtEl>
                                      </p:cBhvr>
                                    </p:animEffect>
                                  </p:childTnLst>
                                </p:cTn>
                              </p:par>
                            </p:childTnLst>
                          </p:cTn>
                        </p:par>
                        <p:par>
                          <p:cTn id="25" fill="hold">
                            <p:stCondLst>
                              <p:cond delay="1000"/>
                            </p:stCondLst>
                            <p:childTnLst>
                              <p:par>
                                <p:cTn id="26" presetID="21"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54"/>
                    </a14:imgEffect>
                  </a14:imgLayer>
                </a14:imgProps>
              </a:ext>
            </a:extLst>
          </a:blip>
          <a:srcRect/>
          <a:stretch>
            <a:fillRect t="-8000" b="-8000"/>
          </a:stretch>
        </a:blipFill>
        <a:effectLst/>
      </p:bgPr>
    </p:bg>
    <p:spTree>
      <p:nvGrpSpPr>
        <p:cNvPr id="1" name=""/>
        <p:cNvGrpSpPr/>
        <p:nvPr/>
      </p:nvGrpSpPr>
      <p:grpSpPr>
        <a:xfrm>
          <a:off x="0" y="0"/>
          <a:ext cx="0" cy="0"/>
          <a:chOff x="0" y="0"/>
          <a:chExt cx="0" cy="0"/>
        </a:xfrm>
      </p:grpSpPr>
      <p:pic>
        <p:nvPicPr>
          <p:cNvPr id="3074" name="Picture 2" descr="C:\DATOS PC CLAUDIO\IGLESIA\Escuela Sabatica - ppt lecciones\2025\4 TRIMESTRE\leccion 1\Immagine8.jpg"/>
          <p:cNvPicPr>
            <a:picLocks noChangeAspect="1" noChangeArrowheads="1"/>
          </p:cNvPicPr>
          <p:nvPr/>
        </p:nvPicPr>
        <p:blipFill>
          <a:blip r:embed="rId4" cstate="email"/>
          <a:srcRect/>
          <a:stretch>
            <a:fillRect/>
          </a:stretch>
        </p:blipFill>
        <p:spPr bwMode="auto">
          <a:xfrm>
            <a:off x="0" y="0"/>
            <a:ext cx="6632812" cy="6858000"/>
          </a:xfrm>
          <a:prstGeom prst="rect">
            <a:avLst/>
          </a:prstGeom>
          <a:noFill/>
        </p:spPr>
      </p:pic>
      <p:pic>
        <p:nvPicPr>
          <p:cNvPr id="3075" name="Picture 3" descr="C:\DATOS PC CLAUDIO\IGLESIA\Escuela Sabatica - ppt lecciones\2025\4 TRIMESTRE\leccion 1\Immagine9.jpg"/>
          <p:cNvPicPr>
            <a:picLocks noChangeAspect="1" noChangeArrowheads="1"/>
          </p:cNvPicPr>
          <p:nvPr/>
        </p:nvPicPr>
        <p:blipFill>
          <a:blip r:embed="rId5" cstate="email">
            <a:clrChange>
              <a:clrFrom>
                <a:srgbClr val="FFFFFF"/>
              </a:clrFrom>
              <a:clrTo>
                <a:srgbClr val="FFFFFF">
                  <a:alpha val="0"/>
                </a:srgbClr>
              </a:clrTo>
            </a:clrChange>
          </a:blip>
          <a:srcRect l="67"/>
          <a:stretch>
            <a:fillRect/>
          </a:stretch>
        </p:blipFill>
        <p:spPr bwMode="auto">
          <a:xfrm>
            <a:off x="2576945" y="0"/>
            <a:ext cx="9615055" cy="6858000"/>
          </a:xfrm>
          <a:prstGeom prst="rect">
            <a:avLst/>
          </a:prstGeom>
          <a:noFill/>
        </p:spPr>
      </p:pic>
      <p:sp>
        <p:nvSpPr>
          <p:cNvPr id="2" name="CuadroTexto 1">
            <a:extLst>
              <a:ext uri="{FF2B5EF4-FFF2-40B4-BE49-F238E27FC236}">
                <a16:creationId xmlns:a16="http://schemas.microsoft.com/office/drawing/2014/main" id="{6751CBE6-78AE-A292-EA75-A83EFBA57927}"/>
              </a:ext>
            </a:extLst>
          </p:cNvPr>
          <p:cNvSpPr txBox="1"/>
          <p:nvPr/>
        </p:nvSpPr>
        <p:spPr>
          <a:xfrm>
            <a:off x="2942118" y="5941917"/>
            <a:ext cx="5370194" cy="830997"/>
          </a:xfrm>
          <a:prstGeom prst="rect">
            <a:avLst/>
          </a:prstGeom>
          <a:solidFill>
            <a:srgbClr val="FFFFFF"/>
          </a:solidFill>
          <a:ln w="28575">
            <a:solidFill>
              <a:schemeClr val="accent6">
                <a:lumMod val="50000"/>
              </a:schemeClr>
            </a:solidFill>
          </a:ln>
          <a:scene3d>
            <a:camera prst="orthographicFront"/>
            <a:lightRig rig="threePt" dir="t"/>
          </a:scene3d>
          <a:sp3d extrusionH="76200" contourW="12700">
            <a:bevelT prst="relaxedInset"/>
            <a:extrusionClr>
              <a:srgbClr val="00B050"/>
            </a:extrusionClr>
            <a:contourClr>
              <a:srgbClr val="00B050"/>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Diede loro l’ordine di togliersi i calzari dai piedi perchè il luogo era santo.</a:t>
            </a:r>
          </a:p>
        </p:txBody>
      </p:sp>
      <p:sp>
        <p:nvSpPr>
          <p:cNvPr id="3" name="CuadroTexto 2">
            <a:extLst>
              <a:ext uri="{FF2B5EF4-FFF2-40B4-BE49-F238E27FC236}">
                <a16:creationId xmlns:a16="http://schemas.microsoft.com/office/drawing/2014/main" id="{458A05B1-53A6-0505-8B4F-303E95E4DA77}"/>
              </a:ext>
            </a:extLst>
          </p:cNvPr>
          <p:cNvSpPr txBox="1"/>
          <p:nvPr/>
        </p:nvSpPr>
        <p:spPr>
          <a:xfrm>
            <a:off x="94492" y="85086"/>
            <a:ext cx="5552163" cy="2145268"/>
          </a:xfrm>
          <a:prstGeom prst="round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it-IT" sz="2000" b="1" dirty="0"/>
              <a:t>«Il SIGNORE vide che egli si era mosso per andare a vedere. Allora Dio lo chiamò di mezzo al pruno e disse: </a:t>
            </a:r>
            <a:r>
              <a:rPr lang="es-ES" sz="2000" b="1" dirty="0"/>
              <a:t>“</a:t>
            </a:r>
            <a:r>
              <a:rPr lang="it-IT" sz="2000" b="1" dirty="0"/>
              <a:t>Mosè! Mosè!</a:t>
            </a:r>
            <a:r>
              <a:rPr lang="es-ES" sz="2000" b="1" dirty="0"/>
              <a:t>”</a:t>
            </a:r>
            <a:r>
              <a:rPr lang="it-IT" sz="2000" b="1" dirty="0"/>
              <a:t>. Ed egli rispose: </a:t>
            </a:r>
            <a:r>
              <a:rPr lang="es-ES" sz="2000" b="1" dirty="0"/>
              <a:t>“ </a:t>
            </a:r>
            <a:r>
              <a:rPr lang="it-IT" sz="2000" b="1" dirty="0"/>
              <a:t>Eccomi</a:t>
            </a:r>
            <a:r>
              <a:rPr lang="es-ES" sz="2000" b="1" dirty="0"/>
              <a:t>”</a:t>
            </a:r>
            <a:r>
              <a:rPr lang="it-IT" sz="2000" b="1" dirty="0"/>
              <a:t>. Dio disse: </a:t>
            </a:r>
            <a:r>
              <a:rPr lang="es-ES" sz="2000" b="1" dirty="0"/>
              <a:t>“</a:t>
            </a:r>
            <a:r>
              <a:rPr lang="it-IT" sz="2000" b="1" dirty="0"/>
              <a:t>Non ti avvicinare qua; togliti i calzari dai piedi, perché il luogo sul quale stai è suolo sacro</a:t>
            </a:r>
            <a:r>
              <a:rPr lang="es-ES" sz="2000" b="1" dirty="0"/>
              <a:t>”</a:t>
            </a:r>
            <a:r>
              <a:rPr lang="it-IT" sz="2000" b="1" dirty="0"/>
              <a:t>»</a:t>
            </a:r>
            <a:r>
              <a:rPr lang="es-ES" sz="2000" b="1" dirty="0"/>
              <a:t> (</a:t>
            </a:r>
            <a:r>
              <a:rPr lang="es-ES" sz="2000" b="1" dirty="0" err="1"/>
              <a:t>Esodo</a:t>
            </a:r>
            <a:r>
              <a:rPr lang="es-ES" sz="2000" b="1" dirty="0"/>
              <a:t> 3:4,5)</a:t>
            </a:r>
          </a:p>
        </p:txBody>
      </p:sp>
      <p:sp>
        <p:nvSpPr>
          <p:cNvPr id="5" name="CuadroTexto 4">
            <a:extLst>
              <a:ext uri="{FF2B5EF4-FFF2-40B4-BE49-F238E27FC236}">
                <a16:creationId xmlns:a16="http://schemas.microsoft.com/office/drawing/2014/main" id="{AFBCCC0B-2D82-4499-A375-98AF3DB8FBBB}"/>
              </a:ext>
            </a:extLst>
          </p:cNvPr>
          <p:cNvSpPr txBox="1">
            <a:spLocks/>
          </p:cNvSpPr>
          <p:nvPr/>
        </p:nvSpPr>
        <p:spPr>
          <a:xfrm>
            <a:off x="6096000" y="503493"/>
            <a:ext cx="3830162" cy="1804749"/>
          </a:xfrm>
          <a:prstGeom prst="roundRect">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it-IT" sz="2000" b="1" dirty="0"/>
              <a:t>«Il capo dell'esercito del SIGNORE disse a Giosuè: </a:t>
            </a:r>
            <a:r>
              <a:rPr lang="es-ES" sz="2000" b="1" dirty="0"/>
              <a:t>“</a:t>
            </a:r>
            <a:r>
              <a:rPr lang="it-IT" sz="2000" b="1" dirty="0"/>
              <a:t>Togliti i calzari dai piedi; perché il luogo dove stai è santo</a:t>
            </a:r>
            <a:r>
              <a:rPr lang="es-ES" sz="2000" b="1" dirty="0"/>
              <a:t>”</a:t>
            </a:r>
            <a:r>
              <a:rPr lang="it-IT" sz="2000" b="1" dirty="0"/>
              <a:t>. E Giosuè fece così»</a:t>
            </a:r>
            <a:r>
              <a:rPr lang="es-ES" sz="2000" b="1" dirty="0"/>
              <a:t> (</a:t>
            </a:r>
            <a:r>
              <a:rPr lang="es-ES" sz="2000" b="1" dirty="0" err="1"/>
              <a:t>Giosuè</a:t>
            </a:r>
            <a:r>
              <a:rPr lang="es-ES" sz="2000" b="1" dirty="0"/>
              <a:t> 5:15)</a:t>
            </a:r>
          </a:p>
        </p:txBody>
      </p:sp>
    </p:spTree>
    <p:extLst>
      <p:ext uri="{BB962C8B-B14F-4D97-AF65-F5344CB8AC3E}">
        <p14:creationId xmlns:p14="http://schemas.microsoft.com/office/powerpoint/2010/main" val="100037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par>
                          <p:cTn id="11" fill="hold">
                            <p:stCondLst>
                              <p:cond delay="250"/>
                            </p:stCondLst>
                            <p:childTnLst>
                              <p:par>
                                <p:cTn id="12" presetID="21"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1000"/>
                                        <p:tgtEl>
                                          <p:spTgt spid="3"/>
                                        </p:tgtEl>
                                      </p:cBhvr>
                                    </p:animEffect>
                                  </p:childTnLst>
                                </p:cTn>
                              </p:par>
                            </p:childTnLst>
                          </p:cTn>
                        </p:par>
                        <p:par>
                          <p:cTn id="15" fill="hold">
                            <p:stCondLst>
                              <p:cond delay="1250"/>
                            </p:stCondLst>
                            <p:childTnLst>
                              <p:par>
                                <p:cTn id="16" presetID="21"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ATOS PC CLAUDIO\IGLESIA\Escuela Sabatica - ppt lecciones\2025\4 TRIMESTRE\leccion 1\Immagine11.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
        <p:nvSpPr>
          <p:cNvPr id="20" name="Rectángulo 19">
            <a:extLst>
              <a:ext uri="{FF2B5EF4-FFF2-40B4-BE49-F238E27FC236}">
                <a16:creationId xmlns:a16="http://schemas.microsoft.com/office/drawing/2014/main" id="{CD44F822-9429-9B44-068B-134C29A166A8}"/>
              </a:ext>
            </a:extLst>
          </p:cNvPr>
          <p:cNvSpPr/>
          <p:nvPr/>
        </p:nvSpPr>
        <p:spPr>
          <a:xfrm>
            <a:off x="7656278" y="58846"/>
            <a:ext cx="4486274" cy="6740307"/>
          </a:xfrm>
          <a:prstGeom prst="rect">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Personas en un escenario&#10;&#10;Descripción generada automáticamente con confianza media">
            <a:extLst>
              <a:ext uri="{FF2B5EF4-FFF2-40B4-BE49-F238E27FC236}">
                <a16:creationId xmlns:a16="http://schemas.microsoft.com/office/drawing/2014/main" id="{C57B940E-5949-E816-8290-CFEA92F6EE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72" y="58847"/>
            <a:ext cx="4192468" cy="5402494"/>
          </a:xfrm>
          <a:prstGeom prst="rect">
            <a:avLst/>
          </a:prstGeom>
          <a:ln w="38100" cap="sq">
            <a:solidFill>
              <a:srgbClr val="FFD57F"/>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A8EC2526-C76A-F6B3-83A2-D3C3FC34D029}"/>
              </a:ext>
            </a:extLst>
          </p:cNvPr>
          <p:cNvSpPr txBox="1"/>
          <p:nvPr/>
        </p:nvSpPr>
        <p:spPr>
          <a:xfrm>
            <a:off x="7646923" y="58846"/>
            <a:ext cx="4486274" cy="6740307"/>
          </a:xfrm>
          <a:prstGeom prst="rect">
            <a:avLst/>
          </a:prstGeom>
          <a:noFill/>
        </p:spPr>
        <p:txBody>
          <a:bodyPr wrap="square">
            <a:spAutoFit/>
          </a:bodyPr>
          <a:lstStyle/>
          <a:p>
            <a:r>
              <a:rPr lang="it-IT" b="1" dirty="0"/>
              <a:t>In precedenza aveva affidato a Giosuè l'intera missione</a:t>
            </a:r>
            <a:r>
              <a:rPr lang="es-ES" b="1" dirty="0"/>
              <a:t>: </a:t>
            </a:r>
            <a:r>
              <a:rPr lang="it-IT" b="1" dirty="0"/>
              <a:t>«Dopo la morte di Mosè, servo del SIGNORE, il SIGNORE parlò a Giosuè, figlio di </a:t>
            </a:r>
            <a:r>
              <a:rPr lang="it-IT" b="1" dirty="0" err="1"/>
              <a:t>Nun</a:t>
            </a:r>
            <a:r>
              <a:rPr lang="it-IT" b="1" dirty="0"/>
              <a:t>, servo di Mosè, e gli disse: </a:t>
            </a:r>
            <a:r>
              <a:rPr lang="es-ES" b="1" dirty="0"/>
              <a:t>“</a:t>
            </a:r>
            <a:r>
              <a:rPr lang="it-IT" b="1" dirty="0"/>
              <a:t>Mosè, mio servo, è morto. Alzati dunque, attraversa questo Giordano, tu con tutto questo popolo, per entrare nel paese che io do ai figli d'Israele</a:t>
            </a:r>
            <a:r>
              <a:rPr lang="es-ES" b="1" dirty="0"/>
              <a:t>”</a:t>
            </a:r>
            <a:r>
              <a:rPr lang="it-IT" b="1" dirty="0"/>
              <a:t>»</a:t>
            </a:r>
            <a:r>
              <a:rPr lang="es-ES" b="1" dirty="0"/>
              <a:t> (</a:t>
            </a:r>
            <a:r>
              <a:rPr lang="es-ES" b="1" dirty="0" err="1"/>
              <a:t>Giosuè</a:t>
            </a:r>
            <a:r>
              <a:rPr lang="es-ES" b="1" dirty="0"/>
              <a:t> 1:1,2).</a:t>
            </a:r>
          </a:p>
          <a:p>
            <a:r>
              <a:rPr lang="it-IT" b="1" dirty="0"/>
              <a:t>Poi gli affida la missione di conquistare Gerico</a:t>
            </a:r>
            <a:r>
              <a:rPr lang="es-ES" b="1" dirty="0"/>
              <a:t>: </a:t>
            </a:r>
            <a:r>
              <a:rPr lang="it-IT" b="1" dirty="0"/>
              <a:t>«E il SIGNORE disse a Giosuè: </a:t>
            </a:r>
            <a:r>
              <a:rPr lang="es-ES" b="1" dirty="0"/>
              <a:t>“</a:t>
            </a:r>
            <a:r>
              <a:rPr lang="it-IT" b="1" dirty="0"/>
              <a:t>Vedi, io do in tua mano Gerico, il suo re, i suoi prodi guerrieri. Voi tutti dunque, uomini di guerra, marciate intorno alla città, facendone il giro una volta. Così farai per sei giorni; e sette sacerdoti porteranno davanti all'arca sette trombe squillanti; il settimo giorno farete il giro della città sette volte, e i sacerdoti suoneranno le trombe. E avverrà che, quando essi suoneranno a distesa il corno squillante e voi udrete il suono delle trombe, tutto il popolo lancerà un gran grido, e le mura della città crolleranno, e il popolo salirà, ciascuno diritto davanti a sé</a:t>
            </a:r>
            <a:r>
              <a:rPr lang="es-ES" b="1" dirty="0"/>
              <a:t>”</a:t>
            </a:r>
            <a:r>
              <a:rPr lang="it-IT" b="1" dirty="0"/>
              <a:t>»</a:t>
            </a:r>
            <a:r>
              <a:rPr lang="es-ES" b="1" dirty="0"/>
              <a:t> (</a:t>
            </a:r>
            <a:r>
              <a:rPr lang="es-ES" b="1" dirty="0" err="1"/>
              <a:t>Giosuè</a:t>
            </a:r>
            <a:r>
              <a:rPr lang="es-ES" b="1" dirty="0"/>
              <a:t> 6:2-5).</a:t>
            </a:r>
          </a:p>
        </p:txBody>
      </p:sp>
      <p:sp>
        <p:nvSpPr>
          <p:cNvPr id="8" name="CuadroTexto 7">
            <a:extLst>
              <a:ext uri="{FF2B5EF4-FFF2-40B4-BE49-F238E27FC236}">
                <a16:creationId xmlns:a16="http://schemas.microsoft.com/office/drawing/2014/main" id="{A628A299-AD72-1F38-A94B-68601F4B1187}"/>
              </a:ext>
            </a:extLst>
          </p:cNvPr>
          <p:cNvSpPr txBox="1"/>
          <p:nvPr/>
        </p:nvSpPr>
        <p:spPr>
          <a:xfrm>
            <a:off x="4664847" y="3198166"/>
            <a:ext cx="2559168" cy="830997"/>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Dà loro una </a:t>
            </a:r>
            <a:r>
              <a:rPr lang="es-ES" sz="2400" b="1" dirty="0" err="1">
                <a:solidFill>
                  <a:schemeClr val="tx1"/>
                </a:solidFill>
              </a:rPr>
              <a:t>missione</a:t>
            </a:r>
            <a:endParaRPr lang="es-ES" sz="2400" b="1" dirty="0">
              <a:solidFill>
                <a:schemeClr val="tx1"/>
              </a:solidFill>
            </a:endParaRPr>
          </a:p>
        </p:txBody>
      </p:sp>
      <p:pic>
        <p:nvPicPr>
          <p:cNvPr id="16" name="Imagen 15" descr="Imagen que contiene montaña, exterior, naturaleza, pasto&#10;&#10;Descripción generada automáticamente">
            <a:extLst>
              <a:ext uri="{FF2B5EF4-FFF2-40B4-BE49-F238E27FC236}">
                <a16:creationId xmlns:a16="http://schemas.microsoft.com/office/drawing/2014/main" id="{06896E3A-1DCB-87BD-7524-995828688BF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60969" y="676642"/>
            <a:ext cx="3175637" cy="1641952"/>
          </a:xfrm>
          <a:prstGeom prst="rect">
            <a:avLst/>
          </a:prstGeom>
          <a:ln w="38100" cap="sq">
            <a:solidFill>
              <a:srgbClr val="A9D18E"/>
            </a:solidFill>
            <a:prstDash val="solid"/>
            <a:miter lim="800000"/>
          </a:ln>
          <a:effectLst>
            <a:outerShdw blurRad="50800" dist="38100" dir="2700000" algn="tl" rotWithShape="0">
              <a:srgbClr val="000000">
                <a:alpha val="43000"/>
              </a:srgbClr>
            </a:outerShdw>
          </a:effectLst>
        </p:spPr>
      </p:pic>
      <p:sp>
        <p:nvSpPr>
          <p:cNvPr id="17" name="CuadroTexto 16">
            <a:extLst>
              <a:ext uri="{FF2B5EF4-FFF2-40B4-BE49-F238E27FC236}">
                <a16:creationId xmlns:a16="http://schemas.microsoft.com/office/drawing/2014/main" id="{508A9566-C83A-3E74-D06E-44D7F0C68666}"/>
              </a:ext>
            </a:extLst>
          </p:cNvPr>
          <p:cNvSpPr txBox="1"/>
          <p:nvPr/>
        </p:nvSpPr>
        <p:spPr>
          <a:xfrm>
            <a:off x="185420" y="5577297"/>
            <a:ext cx="3920571" cy="1221291"/>
          </a:xfrm>
          <a:prstGeom prst="roundRect">
            <a:avLst>
              <a:gd name="adj" fmla="val 0"/>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p>
            <a:pPr algn="ctr"/>
            <a:r>
              <a:rPr lang="es-ES" b="1" dirty="0"/>
              <a:t>Dà a Mosè questa missione: </a:t>
            </a:r>
            <a:r>
              <a:rPr lang="it-IT" b="1" dirty="0"/>
              <a:t>«Or dunque va'; io ti mando dal faraone perché tu faccia uscire dall'Egitto il mio popolo, i figli d'Israele»</a:t>
            </a:r>
            <a:r>
              <a:rPr lang="es-ES" b="1" dirty="0"/>
              <a:t> (</a:t>
            </a:r>
            <a:r>
              <a:rPr lang="es-ES" b="1" dirty="0" err="1"/>
              <a:t>Esodo</a:t>
            </a:r>
            <a:r>
              <a:rPr lang="es-ES" b="1" dirty="0"/>
              <a:t> 3:10)</a:t>
            </a:r>
          </a:p>
        </p:txBody>
      </p:sp>
      <p:pic>
        <p:nvPicPr>
          <p:cNvPr id="3" name="Imagen 2" descr="Imagen que contiene pasto, exterior, edificio, hombre&#10;&#10;Descripción generada automáticamente">
            <a:extLst>
              <a:ext uri="{FF2B5EF4-FFF2-40B4-BE49-F238E27FC236}">
                <a16:creationId xmlns:a16="http://schemas.microsoft.com/office/drawing/2014/main" id="{E4A4E203-C762-5F42-26DA-9A68E702A13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60969" y="4424406"/>
            <a:ext cx="3178506" cy="1789499"/>
          </a:xfrm>
          <a:prstGeom prst="rect">
            <a:avLst/>
          </a:prstGeom>
          <a:ln w="38100" cap="sq">
            <a:solidFill>
              <a:srgbClr val="A9D18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6224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90">
                                          <p:stCondLst>
                                            <p:cond delay="0"/>
                                          </p:stCondLst>
                                        </p:cTn>
                                        <p:tgtEl>
                                          <p:spTgt spid="10"/>
                                        </p:tgtEl>
                                      </p:cBhvr>
                                    </p:animEffect>
                                    <p:anim calcmode="lin" valueType="num">
                                      <p:cBhvr>
                                        <p:cTn id="1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21" dur="13">
                                          <p:stCondLst>
                                            <p:cond delay="325"/>
                                          </p:stCondLst>
                                        </p:cTn>
                                        <p:tgtEl>
                                          <p:spTgt spid="10"/>
                                        </p:tgtEl>
                                      </p:cBhvr>
                                      <p:to x="100000" y="60000"/>
                                    </p:animScale>
                                    <p:animScale>
                                      <p:cBhvr>
                                        <p:cTn id="22" dur="83" decel="50000">
                                          <p:stCondLst>
                                            <p:cond delay="338"/>
                                          </p:stCondLst>
                                        </p:cTn>
                                        <p:tgtEl>
                                          <p:spTgt spid="10"/>
                                        </p:tgtEl>
                                      </p:cBhvr>
                                      <p:to x="100000" y="100000"/>
                                    </p:animScale>
                                    <p:animScale>
                                      <p:cBhvr>
                                        <p:cTn id="23" dur="13">
                                          <p:stCondLst>
                                            <p:cond delay="656"/>
                                          </p:stCondLst>
                                        </p:cTn>
                                        <p:tgtEl>
                                          <p:spTgt spid="10"/>
                                        </p:tgtEl>
                                      </p:cBhvr>
                                      <p:to x="100000" y="80000"/>
                                    </p:animScale>
                                    <p:animScale>
                                      <p:cBhvr>
                                        <p:cTn id="24" dur="83" decel="50000">
                                          <p:stCondLst>
                                            <p:cond delay="669"/>
                                          </p:stCondLst>
                                        </p:cTn>
                                        <p:tgtEl>
                                          <p:spTgt spid="10"/>
                                        </p:tgtEl>
                                      </p:cBhvr>
                                      <p:to x="100000" y="100000"/>
                                    </p:animScale>
                                    <p:animScale>
                                      <p:cBhvr>
                                        <p:cTn id="25" dur="13">
                                          <p:stCondLst>
                                            <p:cond delay="821"/>
                                          </p:stCondLst>
                                        </p:cTn>
                                        <p:tgtEl>
                                          <p:spTgt spid="10"/>
                                        </p:tgtEl>
                                      </p:cBhvr>
                                      <p:to x="100000" y="90000"/>
                                    </p:animScale>
                                    <p:animScale>
                                      <p:cBhvr>
                                        <p:cTn id="26" dur="83" decel="50000">
                                          <p:stCondLst>
                                            <p:cond delay="834"/>
                                          </p:stCondLst>
                                        </p:cTn>
                                        <p:tgtEl>
                                          <p:spTgt spid="10"/>
                                        </p:tgtEl>
                                      </p:cBhvr>
                                      <p:to x="100000" y="100000"/>
                                    </p:animScale>
                                    <p:animScale>
                                      <p:cBhvr>
                                        <p:cTn id="27" dur="13">
                                          <p:stCondLst>
                                            <p:cond delay="904"/>
                                          </p:stCondLst>
                                        </p:cTn>
                                        <p:tgtEl>
                                          <p:spTgt spid="10"/>
                                        </p:tgtEl>
                                      </p:cBhvr>
                                      <p:to x="100000" y="95000"/>
                                    </p:animScale>
                                    <p:animScale>
                                      <p:cBhvr>
                                        <p:cTn id="28" dur="83" decel="50000">
                                          <p:stCondLst>
                                            <p:cond delay="917"/>
                                          </p:stCondLst>
                                        </p:cTn>
                                        <p:tgtEl>
                                          <p:spTgt spid="10"/>
                                        </p:tgtEl>
                                      </p:cBhvr>
                                      <p:to x="100000" y="100000"/>
                                    </p:animScale>
                                  </p:childTnLst>
                                </p:cTn>
                              </p:par>
                            </p:childTnLst>
                          </p:cTn>
                        </p:par>
                        <p:par>
                          <p:cTn id="29" fill="hold">
                            <p:stCondLst>
                              <p:cond delay="1000"/>
                            </p:stCondLst>
                            <p:childTnLst>
                              <p:par>
                                <p:cTn id="30" presetID="21"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4)">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290">
                                          <p:stCondLst>
                                            <p:cond delay="0"/>
                                          </p:stCondLst>
                                        </p:cTn>
                                        <p:tgtEl>
                                          <p:spTgt spid="16"/>
                                        </p:tgtEl>
                                      </p:cBhvr>
                                    </p:animEffect>
                                    <p:anim calcmode="lin" valueType="num">
                                      <p:cBhvr>
                                        <p:cTn id="3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43" dur="13">
                                          <p:stCondLst>
                                            <p:cond delay="325"/>
                                          </p:stCondLst>
                                        </p:cTn>
                                        <p:tgtEl>
                                          <p:spTgt spid="16"/>
                                        </p:tgtEl>
                                      </p:cBhvr>
                                      <p:to x="100000" y="60000"/>
                                    </p:animScale>
                                    <p:animScale>
                                      <p:cBhvr>
                                        <p:cTn id="44" dur="83" decel="50000">
                                          <p:stCondLst>
                                            <p:cond delay="338"/>
                                          </p:stCondLst>
                                        </p:cTn>
                                        <p:tgtEl>
                                          <p:spTgt spid="16"/>
                                        </p:tgtEl>
                                      </p:cBhvr>
                                      <p:to x="100000" y="100000"/>
                                    </p:animScale>
                                    <p:animScale>
                                      <p:cBhvr>
                                        <p:cTn id="45" dur="13">
                                          <p:stCondLst>
                                            <p:cond delay="656"/>
                                          </p:stCondLst>
                                        </p:cTn>
                                        <p:tgtEl>
                                          <p:spTgt spid="16"/>
                                        </p:tgtEl>
                                      </p:cBhvr>
                                      <p:to x="100000" y="80000"/>
                                    </p:animScale>
                                    <p:animScale>
                                      <p:cBhvr>
                                        <p:cTn id="46" dur="83" decel="50000">
                                          <p:stCondLst>
                                            <p:cond delay="669"/>
                                          </p:stCondLst>
                                        </p:cTn>
                                        <p:tgtEl>
                                          <p:spTgt spid="16"/>
                                        </p:tgtEl>
                                      </p:cBhvr>
                                      <p:to x="100000" y="100000"/>
                                    </p:animScale>
                                    <p:animScale>
                                      <p:cBhvr>
                                        <p:cTn id="47" dur="13">
                                          <p:stCondLst>
                                            <p:cond delay="821"/>
                                          </p:stCondLst>
                                        </p:cTn>
                                        <p:tgtEl>
                                          <p:spTgt spid="16"/>
                                        </p:tgtEl>
                                      </p:cBhvr>
                                      <p:to x="100000" y="90000"/>
                                    </p:animScale>
                                    <p:animScale>
                                      <p:cBhvr>
                                        <p:cTn id="48" dur="83" decel="50000">
                                          <p:stCondLst>
                                            <p:cond delay="834"/>
                                          </p:stCondLst>
                                        </p:cTn>
                                        <p:tgtEl>
                                          <p:spTgt spid="16"/>
                                        </p:tgtEl>
                                      </p:cBhvr>
                                      <p:to x="100000" y="100000"/>
                                    </p:animScale>
                                    <p:animScale>
                                      <p:cBhvr>
                                        <p:cTn id="49" dur="13">
                                          <p:stCondLst>
                                            <p:cond delay="904"/>
                                          </p:stCondLst>
                                        </p:cTn>
                                        <p:tgtEl>
                                          <p:spTgt spid="16"/>
                                        </p:tgtEl>
                                      </p:cBhvr>
                                      <p:to x="100000" y="95000"/>
                                    </p:animScale>
                                    <p:animScale>
                                      <p:cBhvr>
                                        <p:cTn id="50" dur="83" decel="50000">
                                          <p:stCondLst>
                                            <p:cond delay="917"/>
                                          </p:stCondLst>
                                        </p:cTn>
                                        <p:tgtEl>
                                          <p:spTgt spid="16"/>
                                        </p:tgtEl>
                                      </p:cBhvr>
                                      <p:to x="100000" y="100000"/>
                                    </p:animScale>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par>
                                <p:cTn id="54" presetID="21" presetClass="entr" presetSubtype="4" fill="hold" grpId="0" nodeType="with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wheel(4)">
                                      <p:cBhvr>
                                        <p:cTn id="56" dur="1000"/>
                                        <p:tgtEl>
                                          <p:spTgt spid="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290">
                                          <p:stCondLst>
                                            <p:cond delay="0"/>
                                          </p:stCondLst>
                                        </p:cTn>
                                        <p:tgtEl>
                                          <p:spTgt spid="3"/>
                                        </p:tgtEl>
                                      </p:cBhvr>
                                    </p:animEffect>
                                    <p:anim calcmode="lin" valueType="num">
                                      <p:cBhvr>
                                        <p:cTn id="6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gtEl>
                                      </p:cBhvr>
                                      <p:to x="100000" y="60000"/>
                                    </p:animScale>
                                    <p:animScale>
                                      <p:cBhvr>
                                        <p:cTn id="68" dur="83" decel="50000">
                                          <p:stCondLst>
                                            <p:cond delay="338"/>
                                          </p:stCondLst>
                                        </p:cTn>
                                        <p:tgtEl>
                                          <p:spTgt spid="3"/>
                                        </p:tgtEl>
                                      </p:cBhvr>
                                      <p:to x="100000" y="100000"/>
                                    </p:animScale>
                                    <p:animScale>
                                      <p:cBhvr>
                                        <p:cTn id="69" dur="13">
                                          <p:stCondLst>
                                            <p:cond delay="656"/>
                                          </p:stCondLst>
                                        </p:cTn>
                                        <p:tgtEl>
                                          <p:spTgt spid="3"/>
                                        </p:tgtEl>
                                      </p:cBhvr>
                                      <p:to x="100000" y="80000"/>
                                    </p:animScale>
                                    <p:animScale>
                                      <p:cBhvr>
                                        <p:cTn id="70" dur="83" decel="50000">
                                          <p:stCondLst>
                                            <p:cond delay="669"/>
                                          </p:stCondLst>
                                        </p:cTn>
                                        <p:tgtEl>
                                          <p:spTgt spid="3"/>
                                        </p:tgtEl>
                                      </p:cBhvr>
                                      <p:to x="100000" y="100000"/>
                                    </p:animScale>
                                    <p:animScale>
                                      <p:cBhvr>
                                        <p:cTn id="71" dur="13">
                                          <p:stCondLst>
                                            <p:cond delay="821"/>
                                          </p:stCondLst>
                                        </p:cTn>
                                        <p:tgtEl>
                                          <p:spTgt spid="3"/>
                                        </p:tgtEl>
                                      </p:cBhvr>
                                      <p:to x="100000" y="90000"/>
                                    </p:animScale>
                                    <p:animScale>
                                      <p:cBhvr>
                                        <p:cTn id="72" dur="83" decel="50000">
                                          <p:stCondLst>
                                            <p:cond delay="834"/>
                                          </p:stCondLst>
                                        </p:cTn>
                                        <p:tgtEl>
                                          <p:spTgt spid="3"/>
                                        </p:tgtEl>
                                      </p:cBhvr>
                                      <p:to x="100000" y="100000"/>
                                    </p:animScale>
                                    <p:animScale>
                                      <p:cBhvr>
                                        <p:cTn id="73" dur="13">
                                          <p:stCondLst>
                                            <p:cond delay="904"/>
                                          </p:stCondLst>
                                        </p:cTn>
                                        <p:tgtEl>
                                          <p:spTgt spid="3"/>
                                        </p:tgtEl>
                                      </p:cBhvr>
                                      <p:to x="100000" y="95000"/>
                                    </p:animScale>
                                    <p:animScale>
                                      <p:cBhvr>
                                        <p:cTn id="74" dur="83" decel="50000">
                                          <p:stCondLst>
                                            <p:cond delay="917"/>
                                          </p:stCondLst>
                                        </p:cTn>
                                        <p:tgtEl>
                                          <p:spTgt spid="3"/>
                                        </p:tgtEl>
                                      </p:cBhvr>
                                      <p:to x="100000" y="100000"/>
                                    </p:animScale>
                                  </p:childTnLst>
                                </p:cTn>
                              </p:par>
                            </p:childTnLst>
                          </p:cTn>
                        </p:par>
                        <p:par>
                          <p:cTn id="75" fill="hold">
                            <p:stCondLst>
                              <p:cond delay="1000"/>
                            </p:stCondLst>
                            <p:childTnLst>
                              <p:par>
                                <p:cTn id="76" presetID="21" presetClass="entr" presetSubtype="4" fill="hold" grpId="0" nodeType="afterEffect">
                                  <p:stCondLst>
                                    <p:cond delay="0"/>
                                  </p:stCondLst>
                                  <p:childTnLst>
                                    <p:set>
                                      <p:cBhvr>
                                        <p:cTn id="77" dur="1" fill="hold">
                                          <p:stCondLst>
                                            <p:cond delay="0"/>
                                          </p:stCondLst>
                                        </p:cTn>
                                        <p:tgtEl>
                                          <p:spTgt spid="5">
                                            <p:txEl>
                                              <p:pRg st="1" end="1"/>
                                            </p:txEl>
                                          </p:spTgt>
                                        </p:tgtEl>
                                        <p:attrNameLst>
                                          <p:attrName>style.visibility</p:attrName>
                                        </p:attrNameLst>
                                      </p:cBhvr>
                                      <p:to>
                                        <p:strVal val="visible"/>
                                      </p:to>
                                    </p:set>
                                    <p:animEffect transition="in" filter="wheel(4)">
                                      <p:cBhvr>
                                        <p:cTn id="7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build="p"/>
      <p:bldP spid="8"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ATOS PC CLAUDIO\IGLESIA\Escuela Sabatica - ppt lecciones\2025\4 TRIMESTRE\leccion 1\Immagine11.jpg"/>
          <p:cNvPicPr>
            <a:picLocks noChangeAspect="1" noChangeArrowheads="1"/>
          </p:cNvPicPr>
          <p:nvPr/>
        </p:nvPicPr>
        <p:blipFill>
          <a:blip r:embed="rId2" cstate="email"/>
          <a:srcRect/>
          <a:stretch>
            <a:fillRect/>
          </a:stretch>
        </p:blipFill>
        <p:spPr bwMode="auto">
          <a:xfrm>
            <a:off x="0" y="0"/>
            <a:ext cx="12192000" cy="6857999"/>
          </a:xfrm>
          <a:prstGeom prst="rect">
            <a:avLst/>
          </a:prstGeom>
          <a:noFill/>
        </p:spPr>
      </p:pic>
      <p:sp>
        <p:nvSpPr>
          <p:cNvPr id="3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6" name="Imagen 15" descr="Un dibujo de una persona&#10;&#10;Descripción generada automáticamente con confianza baja">
            <a:extLst>
              <a:ext uri="{FF2B5EF4-FFF2-40B4-BE49-F238E27FC236}">
                <a16:creationId xmlns:a16="http://schemas.microsoft.com/office/drawing/2014/main" id="{7CD17CD2-16BB-F780-296F-346A3050FD7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4630139" cy="5482166"/>
          </a:xfrm>
          <a:prstGeom prst="rect">
            <a:avLst/>
          </a:prstGeom>
        </p:spPr>
      </p:pic>
      <p:pic>
        <p:nvPicPr>
          <p:cNvPr id="18" name="Imagen 17" descr="Un grupo de personas disfrazadas&#10;&#10;Descripción generada automáticamente con confianza baja">
            <a:extLst>
              <a:ext uri="{FF2B5EF4-FFF2-40B4-BE49-F238E27FC236}">
                <a16:creationId xmlns:a16="http://schemas.microsoft.com/office/drawing/2014/main" id="{21E6841B-EC88-B2BD-218F-C706DDBC1AF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891148" y="1073870"/>
            <a:ext cx="7300851" cy="5247823"/>
          </a:xfrm>
          <a:prstGeom prst="rect">
            <a:avLst/>
          </a:prstGeom>
        </p:spPr>
      </p:pic>
      <p:sp>
        <p:nvSpPr>
          <p:cNvPr id="3" name="CuadroTexto 2">
            <a:extLst>
              <a:ext uri="{FF2B5EF4-FFF2-40B4-BE49-F238E27FC236}">
                <a16:creationId xmlns:a16="http://schemas.microsoft.com/office/drawing/2014/main" id="{81C1D37F-A84E-B998-BA10-F426AB20554B}"/>
              </a:ext>
            </a:extLst>
          </p:cNvPr>
          <p:cNvSpPr txBox="1"/>
          <p:nvPr/>
        </p:nvSpPr>
        <p:spPr>
          <a:xfrm>
            <a:off x="5656828" y="296591"/>
            <a:ext cx="6102781" cy="523220"/>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800" b="1" dirty="0">
                <a:solidFill>
                  <a:schemeClr val="tx1"/>
                </a:solidFill>
              </a:rPr>
              <a:t>Dio </a:t>
            </a:r>
            <a:r>
              <a:rPr lang="es-ES" sz="2800" b="1" dirty="0" err="1">
                <a:solidFill>
                  <a:schemeClr val="tx1"/>
                </a:solidFill>
              </a:rPr>
              <a:t>promette</a:t>
            </a:r>
            <a:r>
              <a:rPr lang="es-ES" sz="2800" b="1" dirty="0">
                <a:solidFill>
                  <a:schemeClr val="tx1"/>
                </a:solidFill>
              </a:rPr>
              <a:t> che starà con loro</a:t>
            </a:r>
          </a:p>
        </p:txBody>
      </p:sp>
      <p:sp>
        <p:nvSpPr>
          <p:cNvPr id="9" name="CuadroTexto 8">
            <a:extLst>
              <a:ext uri="{FF2B5EF4-FFF2-40B4-BE49-F238E27FC236}">
                <a16:creationId xmlns:a16="http://schemas.microsoft.com/office/drawing/2014/main" id="{C47DF519-F157-6BE9-D3F4-07D91F1F2920}"/>
              </a:ext>
            </a:extLst>
          </p:cNvPr>
          <p:cNvSpPr txBox="1">
            <a:spLocks/>
          </p:cNvSpPr>
          <p:nvPr/>
        </p:nvSpPr>
        <p:spPr>
          <a:xfrm>
            <a:off x="5103628" y="6367727"/>
            <a:ext cx="6900530" cy="369332"/>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es-ES" dirty="0"/>
              <a:t> </a:t>
            </a:r>
            <a:r>
              <a:rPr lang="it-IT" dirty="0"/>
              <a:t>«E Dio disse: </a:t>
            </a:r>
            <a:r>
              <a:rPr lang="es-ES" dirty="0"/>
              <a:t>“</a:t>
            </a:r>
            <a:r>
              <a:rPr lang="it-IT" dirty="0"/>
              <a:t>Va', perché io sarò con te</a:t>
            </a:r>
            <a:r>
              <a:rPr lang="es-ES" dirty="0"/>
              <a:t>”</a:t>
            </a:r>
            <a:r>
              <a:rPr lang="it-IT" dirty="0"/>
              <a:t>»</a:t>
            </a:r>
            <a:r>
              <a:rPr lang="es-ES" dirty="0"/>
              <a:t> (</a:t>
            </a:r>
            <a:r>
              <a:rPr lang="es-ES" dirty="0" err="1"/>
              <a:t>Esodo</a:t>
            </a:r>
            <a:r>
              <a:rPr lang="es-ES" dirty="0"/>
              <a:t> 3:12)</a:t>
            </a:r>
          </a:p>
        </p:txBody>
      </p:sp>
      <p:sp>
        <p:nvSpPr>
          <p:cNvPr id="7" name="CuadroTexto 6">
            <a:extLst>
              <a:ext uri="{FF2B5EF4-FFF2-40B4-BE49-F238E27FC236}">
                <a16:creationId xmlns:a16="http://schemas.microsoft.com/office/drawing/2014/main" id="{6EABF0E0-F1C8-03EF-AEAD-92A624AD9601}"/>
              </a:ext>
            </a:extLst>
          </p:cNvPr>
          <p:cNvSpPr txBox="1"/>
          <p:nvPr/>
        </p:nvSpPr>
        <p:spPr>
          <a:xfrm>
            <a:off x="109660" y="5341825"/>
            <a:ext cx="3920571" cy="1477328"/>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es-ES" dirty="0"/>
              <a:t> </a:t>
            </a:r>
            <a:r>
              <a:rPr lang="it-IT" dirty="0"/>
              <a:t>«Nessuno potrà resistere di fronte a te tutti i giorni della tua vita; come sono stato con Mosè, così sarò con te; io non ti lascerò e non ti abbandonerò»</a:t>
            </a:r>
            <a:r>
              <a:rPr lang="es-ES" dirty="0"/>
              <a:t> (</a:t>
            </a:r>
            <a:r>
              <a:rPr lang="es-ES" dirty="0" err="1"/>
              <a:t>Giosuè</a:t>
            </a:r>
            <a:r>
              <a:rPr lang="es-ES" dirty="0"/>
              <a:t> 1:5)</a:t>
            </a:r>
          </a:p>
        </p:txBody>
      </p:sp>
    </p:spTree>
    <p:extLst>
      <p:ext uri="{BB962C8B-B14F-4D97-AF65-F5344CB8AC3E}">
        <p14:creationId xmlns:p14="http://schemas.microsoft.com/office/powerpoint/2010/main" val="726740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ppt_w/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21"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ppt_w/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1"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5\4 TRIMESTRE\leccion 1\Immagine11.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pic>
        <p:nvPicPr>
          <p:cNvPr id="7" name="Imagen 6">
            <a:extLst>
              <a:ext uri="{FF2B5EF4-FFF2-40B4-BE49-F238E27FC236}">
                <a16:creationId xmlns:a16="http://schemas.microsoft.com/office/drawing/2014/main" id="{73582CCE-8239-4C56-AF7A-2BD4BE33B28A}"/>
              </a:ext>
            </a:extLst>
          </p:cNvPr>
          <p:cNvPicPr>
            <a:picLocks noChangeAspect="1"/>
          </p:cNvPicPr>
          <p:nvPr/>
        </p:nvPicPr>
        <p:blipFill>
          <a:blip r:embed="rId3" cstate="email"/>
          <a:stretch>
            <a:fillRect/>
          </a:stretch>
        </p:blipFill>
        <p:spPr>
          <a:xfrm>
            <a:off x="179802" y="2509727"/>
            <a:ext cx="6143255" cy="425302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A0B2D362-4BC3-CF5C-4193-DFCC86FB1458}"/>
              </a:ext>
            </a:extLst>
          </p:cNvPr>
          <p:cNvSpPr txBox="1"/>
          <p:nvPr/>
        </p:nvSpPr>
        <p:spPr>
          <a:xfrm>
            <a:off x="2038350" y="183956"/>
            <a:ext cx="8115300" cy="461665"/>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400" b="1" dirty="0">
                <a:solidFill>
                  <a:schemeClr val="tx1"/>
                </a:solidFill>
              </a:rPr>
              <a:t>La circoncisione si doveva fare come segno del patto con Dio</a:t>
            </a:r>
          </a:p>
        </p:txBody>
      </p:sp>
      <p:pic>
        <p:nvPicPr>
          <p:cNvPr id="9" name="Imagen 8" descr="Imagen que contiene persona, exterior, agua, hombre&#10;&#10;Descripción generada automáticamente">
            <a:extLst>
              <a:ext uri="{FF2B5EF4-FFF2-40B4-BE49-F238E27FC236}">
                <a16:creationId xmlns:a16="http://schemas.microsoft.com/office/drawing/2014/main" id="{CE20C1D1-74B8-BDB8-8528-08DD8B3DF6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6598" y="916738"/>
            <a:ext cx="5495243" cy="4121432"/>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4CE1FC1F-EA38-E889-7084-3CC6682AFB84}"/>
              </a:ext>
            </a:extLst>
          </p:cNvPr>
          <p:cNvSpPr txBox="1">
            <a:spLocks/>
          </p:cNvSpPr>
          <p:nvPr/>
        </p:nvSpPr>
        <p:spPr>
          <a:xfrm>
            <a:off x="478295" y="787225"/>
            <a:ext cx="5546266" cy="1744511"/>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«Mentre si trovava in viaggio, il SIGNORE gli venne incontro nel luogo dove egli pernottava, e cercò di farlo morire. Allora </a:t>
            </a:r>
            <a:r>
              <a:rPr lang="it-IT" dirty="0" err="1"/>
              <a:t>Sefora</a:t>
            </a:r>
            <a:r>
              <a:rPr lang="it-IT" dirty="0"/>
              <a:t> prese una selce tagliente, recise il prepuzio di suo figlio e con quello gli toccò i piedi, dicendo: </a:t>
            </a:r>
            <a:r>
              <a:rPr lang="es-ES" dirty="0"/>
              <a:t>“</a:t>
            </a:r>
            <a:r>
              <a:rPr lang="it-IT" dirty="0"/>
              <a:t>Tu sei per me uno sposo di sangue!</a:t>
            </a:r>
            <a:r>
              <a:rPr lang="es-ES" dirty="0"/>
              <a:t>”</a:t>
            </a:r>
            <a:r>
              <a:rPr lang="it-IT" dirty="0"/>
              <a:t>»</a:t>
            </a:r>
            <a:r>
              <a:rPr lang="es-ES" dirty="0"/>
              <a:t> </a:t>
            </a:r>
          </a:p>
          <a:p>
            <a:r>
              <a:rPr lang="es-ES" dirty="0"/>
              <a:t>(</a:t>
            </a:r>
            <a:r>
              <a:rPr lang="es-ES" dirty="0" err="1"/>
              <a:t>Esodo</a:t>
            </a:r>
            <a:r>
              <a:rPr lang="es-ES" dirty="0"/>
              <a:t> 4:24,25)</a:t>
            </a:r>
          </a:p>
        </p:txBody>
      </p:sp>
      <p:sp>
        <p:nvSpPr>
          <p:cNvPr id="4" name="CuadroTexto 3">
            <a:extLst>
              <a:ext uri="{FF2B5EF4-FFF2-40B4-BE49-F238E27FC236}">
                <a16:creationId xmlns:a16="http://schemas.microsoft.com/office/drawing/2014/main" id="{6C4A7F85-C28A-BE2F-5023-004B17D4A3B2}"/>
              </a:ext>
            </a:extLst>
          </p:cNvPr>
          <p:cNvSpPr txBox="1"/>
          <p:nvPr/>
        </p:nvSpPr>
        <p:spPr>
          <a:xfrm>
            <a:off x="6803011" y="5206882"/>
            <a:ext cx="5144055" cy="1477328"/>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«In quel tempo il SIGNORE disse a Giosuè: </a:t>
            </a:r>
            <a:r>
              <a:rPr lang="es-ES" dirty="0"/>
              <a:t>“</a:t>
            </a:r>
            <a:r>
              <a:rPr lang="it-IT" dirty="0"/>
              <a:t>Fatti dei coltelli di pietra e torna di nuovo a circoncidere i figli d'Israele</a:t>
            </a:r>
            <a:r>
              <a:rPr lang="es-ES" dirty="0"/>
              <a:t>”</a:t>
            </a:r>
            <a:r>
              <a:rPr lang="it-IT" dirty="0"/>
              <a:t>. E Giosuè si fece dei coltelli di pietra e circoncise i figli d'Israele sul colle di </a:t>
            </a:r>
            <a:r>
              <a:rPr lang="it-IT" dirty="0" err="1"/>
              <a:t>Aralot</a:t>
            </a:r>
            <a:r>
              <a:rPr lang="it-IT" dirty="0"/>
              <a:t>» </a:t>
            </a:r>
          </a:p>
          <a:p>
            <a:r>
              <a:rPr lang="it-IT" dirty="0"/>
              <a:t>(</a:t>
            </a:r>
            <a:r>
              <a:rPr lang="es-ES" dirty="0" err="1"/>
              <a:t>Giosuè</a:t>
            </a:r>
            <a:r>
              <a:rPr lang="es-ES" dirty="0"/>
              <a:t> 5:2,3)</a:t>
            </a:r>
          </a:p>
        </p:txBody>
      </p:sp>
    </p:spTree>
    <p:extLst>
      <p:ext uri="{BB962C8B-B14F-4D97-AF65-F5344CB8AC3E}">
        <p14:creationId xmlns:p14="http://schemas.microsoft.com/office/powerpoint/2010/main" val="803851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style.rotation</p:attrName>
                                        </p:attrNameLst>
                                      </p:cBhvr>
                                      <p:tavLst>
                                        <p:tav tm="0">
                                          <p:val>
                                            <p:fltVal val="90"/>
                                          </p:val>
                                        </p:tav>
                                        <p:tav tm="100000">
                                          <p:val>
                                            <p:fltVal val="0"/>
                                          </p:val>
                                        </p:tav>
                                      </p:tavLst>
                                    </p:anim>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1000"/>
                                        <p:tgtEl>
                                          <p:spTgt spid="7"/>
                                        </p:tgtEl>
                                      </p:cBhvr>
                                    </p:animEffect>
                                  </p:childTnLst>
                                </p:cTn>
                              </p:par>
                            </p:childTnLst>
                          </p:cTn>
                        </p:par>
                        <p:par>
                          <p:cTn id="16" fill="hold">
                            <p:stCondLst>
                              <p:cond delay="1000"/>
                            </p:stCondLst>
                            <p:childTnLst>
                              <p:par>
                                <p:cTn id="17" presetID="21"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out)">
                                      <p:cBhvr>
                                        <p:cTn id="24" dur="1000"/>
                                        <p:tgtEl>
                                          <p:spTgt spid="9"/>
                                        </p:tgtEl>
                                      </p:cBhvr>
                                    </p:animEffect>
                                  </p:childTnLst>
                                </p:cTn>
                              </p:par>
                            </p:childTnLst>
                          </p:cTn>
                        </p:par>
                        <p:par>
                          <p:cTn id="25" fill="hold">
                            <p:stCondLst>
                              <p:cond delay="1000"/>
                            </p:stCondLst>
                            <p:childTnLst>
                              <p:par>
                                <p:cTn id="26" presetID="21"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4)">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0"/>
            <a:ext cx="12191999" cy="6858000"/>
          </a:xfrm>
          <a:prstGeom prst="rect">
            <a:avLst/>
          </a:prstGeom>
          <a:noFill/>
        </p:spPr>
      </p:pic>
      <p:sp>
        <p:nvSpPr>
          <p:cNvPr id="4" name="CuadroTexto 3">
            <a:extLst>
              <a:ext uri="{FF2B5EF4-FFF2-40B4-BE49-F238E27FC236}">
                <a16:creationId xmlns:a16="http://schemas.microsoft.com/office/drawing/2014/main" id="{6B259DF3-95E7-D228-3725-031CA2816EB9}"/>
              </a:ext>
            </a:extLst>
          </p:cNvPr>
          <p:cNvSpPr txBox="1"/>
          <p:nvPr/>
        </p:nvSpPr>
        <p:spPr>
          <a:xfrm>
            <a:off x="6515100" y="130644"/>
            <a:ext cx="4914900" cy="646331"/>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3600" b="1" dirty="0">
                <a:solidFill>
                  <a:schemeClr val="tx1"/>
                </a:solidFill>
              </a:rPr>
              <a:t>Celebrarono la Pasqua</a:t>
            </a:r>
          </a:p>
        </p:txBody>
      </p:sp>
      <p:pic>
        <p:nvPicPr>
          <p:cNvPr id="6" name="Imagen 5" descr="Pintura de una persona y una chimenea&#10;&#10;Descripción generada automáticamente con confianza baja">
            <a:extLst>
              <a:ext uri="{FF2B5EF4-FFF2-40B4-BE49-F238E27FC236}">
                <a16:creationId xmlns:a16="http://schemas.microsoft.com/office/drawing/2014/main" id="{062BEB78-1B63-D40D-9073-E5524847E1F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69" b="2677"/>
          <a:stretch/>
        </p:blipFill>
        <p:spPr>
          <a:xfrm>
            <a:off x="153151" y="111869"/>
            <a:ext cx="4054520" cy="5022697"/>
          </a:xfrm>
          <a:prstGeom prst="roundRect">
            <a:avLst>
              <a:gd name="adj" fmla="val 105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D57F"/>
            </a:contourClr>
          </a:sp3d>
        </p:spPr>
      </p:pic>
      <p:pic>
        <p:nvPicPr>
          <p:cNvPr id="10" name="Imagen 9" descr="Imagen que contiene hombre, parado, grupo, colgando&#10;&#10;Descripción generada automáticamente">
            <a:extLst>
              <a:ext uri="{FF2B5EF4-FFF2-40B4-BE49-F238E27FC236}">
                <a16:creationId xmlns:a16="http://schemas.microsoft.com/office/drawing/2014/main" id="{56B32430-644C-EEAB-19BA-03743C8CDB6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497842" y="1172166"/>
            <a:ext cx="5508852" cy="3962400"/>
          </a:xfrm>
          <a:prstGeom prst="roundRect">
            <a:avLst>
              <a:gd name="adj" fmla="val 1065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9D18E"/>
            </a:contourClr>
          </a:sp3d>
        </p:spPr>
      </p:pic>
      <p:sp>
        <p:nvSpPr>
          <p:cNvPr id="13" name="CuadroTexto 12">
            <a:extLst>
              <a:ext uri="{FF2B5EF4-FFF2-40B4-BE49-F238E27FC236}">
                <a16:creationId xmlns:a16="http://schemas.microsoft.com/office/drawing/2014/main" id="{AE9B370C-3C48-D67A-A825-02346788D976}"/>
              </a:ext>
            </a:extLst>
          </p:cNvPr>
          <p:cNvSpPr txBox="1">
            <a:spLocks/>
          </p:cNvSpPr>
          <p:nvPr/>
        </p:nvSpPr>
        <p:spPr>
          <a:xfrm>
            <a:off x="100898" y="5278618"/>
            <a:ext cx="11754802" cy="1467513"/>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 Mosè dunque chiamò tutti gli anziani d'Israele e disse loro: </a:t>
            </a:r>
            <a:r>
              <a:rPr lang="es-ES" dirty="0"/>
              <a:t>“</a:t>
            </a:r>
            <a:r>
              <a:rPr lang="it-IT" dirty="0"/>
              <a:t>Andate a procurarvi degli agnelli per le vostre famiglie, e immolate la Pasqua. Poi prendete un mazzetto d'issopo, intingetelo nel sangue che sarà nel catino e con quel sangue spruzzate l'architrave e i due stipiti delle porte. Nessuno di voi varchi la porta di casa sua, fino al mattino. Infatti, il SIGNORE passerà per colpire gli Egiziani; e, quando vedrà il sangue sull'architrave e sugli stipiti, allora il SIGNORE passerà oltre la porta e non permetterà allo sterminatore di entrare nelle vostre case per colpirvi</a:t>
            </a:r>
            <a:r>
              <a:rPr lang="es-ES" dirty="0"/>
              <a:t>”</a:t>
            </a:r>
            <a:r>
              <a:rPr lang="it-IT" dirty="0"/>
              <a:t>»</a:t>
            </a:r>
            <a:r>
              <a:rPr lang="es-ES" dirty="0"/>
              <a:t> (</a:t>
            </a:r>
            <a:r>
              <a:rPr lang="es-ES" dirty="0" err="1"/>
              <a:t>Esodo</a:t>
            </a:r>
            <a:r>
              <a:rPr lang="es-ES" dirty="0"/>
              <a:t> 12:21-23)</a:t>
            </a:r>
          </a:p>
        </p:txBody>
      </p:sp>
      <p:sp>
        <p:nvSpPr>
          <p:cNvPr id="14" name="CuadroTexto 13">
            <a:extLst>
              <a:ext uri="{FF2B5EF4-FFF2-40B4-BE49-F238E27FC236}">
                <a16:creationId xmlns:a16="http://schemas.microsoft.com/office/drawing/2014/main" id="{1FF93C97-DBD6-44AF-193B-4D366447808F}"/>
              </a:ext>
            </a:extLst>
          </p:cNvPr>
          <p:cNvSpPr txBox="1"/>
          <p:nvPr/>
        </p:nvSpPr>
        <p:spPr>
          <a:xfrm>
            <a:off x="10162904" y="1445206"/>
            <a:ext cx="1745050" cy="3416320"/>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«I figli d'Israele si accamparono a </a:t>
            </a:r>
            <a:r>
              <a:rPr lang="it-IT" dirty="0" err="1"/>
              <a:t>Ghilgal</a:t>
            </a:r>
            <a:r>
              <a:rPr lang="it-IT" dirty="0"/>
              <a:t> e, sulla sera del quattordicesimo giorno del mese, celebrarono la Pasqua nelle pianure di Gerico»</a:t>
            </a:r>
            <a:br>
              <a:rPr lang="es-ES" dirty="0"/>
            </a:br>
            <a:r>
              <a:rPr lang="es-ES" dirty="0"/>
              <a:t>(</a:t>
            </a:r>
            <a:r>
              <a:rPr lang="es-ES" dirty="0" err="1"/>
              <a:t>Giosuè</a:t>
            </a:r>
            <a:r>
              <a:rPr lang="es-ES" dirty="0"/>
              <a:t> 5:10)</a:t>
            </a:r>
          </a:p>
        </p:txBody>
      </p:sp>
    </p:spTree>
    <p:extLst>
      <p:ext uri="{BB962C8B-B14F-4D97-AF65-F5344CB8AC3E}">
        <p14:creationId xmlns:p14="http://schemas.microsoft.com/office/powerpoint/2010/main" val="1543515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ppt_w</p:attrName>
                                        </p:attrNameLst>
                                      </p:cBhvr>
                                      <p:tavLst>
                                        <p:tav tm="0" fmla="#ppt_w*sin(2.5*pi*$)">
                                          <p:val>
                                            <p:fltVal val="0"/>
                                          </p:val>
                                        </p:tav>
                                        <p:tav tm="100000">
                                          <p:val>
                                            <p:fltVal val="1"/>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4)">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ppt_w</p:attrName>
                                        </p:attrNameLst>
                                      </p:cBhvr>
                                      <p:tavLst>
                                        <p:tav tm="0" fmla="#ppt_w*sin(2.5*pi*$)">
                                          <p:val>
                                            <p:fltVal val="0"/>
                                          </p:val>
                                        </p:tav>
                                        <p:tav tm="100000">
                                          <p:val>
                                            <p:fltVal val="1"/>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1000"/>
                            </p:stCondLst>
                            <p:childTnLst>
                              <p:par>
                                <p:cTn id="30" presetID="21"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4)">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ATOS PC CLAUDIO\IGLESIA\Escuela Sabatica - ppt lecciones\2025\4 TRIMESTRE\leccion 1\Immagine7.jpg"/>
          <p:cNvPicPr>
            <a:picLocks noChangeAspect="1" noChangeArrowheads="1"/>
          </p:cNvPicPr>
          <p:nvPr/>
        </p:nvPicPr>
        <p:blipFill>
          <a:blip r:embed="rId2" cstate="email"/>
          <a:srcRect/>
          <a:stretch>
            <a:fillRect/>
          </a:stretch>
        </p:blipFill>
        <p:spPr bwMode="auto">
          <a:xfrm>
            <a:off x="0" y="0"/>
            <a:ext cx="12192000" cy="6858000"/>
          </a:xfrm>
          <a:prstGeom prst="rect">
            <a:avLst/>
          </a:prstGeom>
          <a:noFill/>
        </p:spPr>
      </p:pic>
      <p:sp>
        <p:nvSpPr>
          <p:cNvPr id="2" name="CuadroTexto 1">
            <a:extLst>
              <a:ext uri="{FF2B5EF4-FFF2-40B4-BE49-F238E27FC236}">
                <a16:creationId xmlns:a16="http://schemas.microsoft.com/office/drawing/2014/main" id="{417E68D9-A024-0F4B-CDCB-081D752D3D1E}"/>
              </a:ext>
            </a:extLst>
          </p:cNvPr>
          <p:cNvSpPr txBox="1"/>
          <p:nvPr/>
        </p:nvSpPr>
        <p:spPr>
          <a:xfrm>
            <a:off x="6391275" y="83019"/>
            <a:ext cx="5641516" cy="400110"/>
          </a:xfrm>
          <a:prstGeom prst="rect">
            <a:avLst/>
          </a:prstGeom>
          <a:solidFill>
            <a:srgbClr val="FFFFFF"/>
          </a:solidFill>
          <a:ln w="28575">
            <a:solidFill>
              <a:schemeClr val="accent4">
                <a:lumMod val="60000"/>
                <a:lumOff val="40000"/>
              </a:schemeClr>
            </a:solidFill>
          </a:ln>
          <a:scene3d>
            <a:camera prst="orthographicFront"/>
            <a:lightRig rig="threePt" dir="t"/>
          </a:scene3d>
          <a:sp3d extrusionH="76200" contourW="12700">
            <a:bevelT prst="relaxedInset"/>
            <a:extrusionClr>
              <a:schemeClr val="accent4">
                <a:lumMod val="20000"/>
                <a:lumOff val="80000"/>
              </a:schemeClr>
            </a:extrusionClr>
            <a:contourClr>
              <a:schemeClr val="accent4">
                <a:lumMod val="60000"/>
                <a:lumOff val="40000"/>
              </a:schemeClr>
            </a:contourClr>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2000" b="1" dirty="0">
                <a:solidFill>
                  <a:schemeClr val="tx1"/>
                </a:solidFill>
              </a:rPr>
              <a:t>Camminarono sull’asciutto nel mare e nel </a:t>
            </a:r>
            <a:r>
              <a:rPr lang="es-ES" sz="2000" b="1" dirty="0" err="1">
                <a:solidFill>
                  <a:schemeClr val="tx1"/>
                </a:solidFill>
              </a:rPr>
              <a:t>fiume</a:t>
            </a:r>
            <a:endParaRPr lang="es-ES" sz="2000" b="1" dirty="0">
              <a:solidFill>
                <a:schemeClr val="tx1"/>
              </a:solidFill>
            </a:endParaRPr>
          </a:p>
        </p:txBody>
      </p:sp>
      <p:sp>
        <p:nvSpPr>
          <p:cNvPr id="5" name="CuadroTexto 4">
            <a:extLst>
              <a:ext uri="{FF2B5EF4-FFF2-40B4-BE49-F238E27FC236}">
                <a16:creationId xmlns:a16="http://schemas.microsoft.com/office/drawing/2014/main" id="{E76478D7-1300-1CB8-DB4F-F4250F6BE4D2}"/>
              </a:ext>
            </a:extLst>
          </p:cNvPr>
          <p:cNvSpPr txBox="1">
            <a:spLocks/>
          </p:cNvSpPr>
          <p:nvPr/>
        </p:nvSpPr>
        <p:spPr>
          <a:xfrm>
            <a:off x="6268445" y="584508"/>
            <a:ext cx="5764346" cy="1744511"/>
          </a:xfrm>
          <a:prstGeom prst="rect">
            <a:avLst/>
          </a:prstGeom>
          <a:ln w="57150">
            <a:solidFill>
              <a:srgbClr val="333333"/>
            </a:solidFill>
          </a:ln>
          <a:effectLst>
            <a:glow rad="635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bIns="36000">
            <a:spAutoFit/>
          </a:bodyPr>
          <a:lstStyle>
            <a:defPPr>
              <a:defRPr lang="es-ES"/>
            </a:defPPr>
            <a:lvl1pPr algn="ctr">
              <a:defRPr b="1"/>
            </a:lvl1pPr>
          </a:lstStyle>
          <a:p>
            <a:r>
              <a:rPr lang="it-IT" dirty="0"/>
              <a:t>«</a:t>
            </a:r>
            <a:r>
              <a:rPr lang="es-ES" dirty="0"/>
              <a:t>A</a:t>
            </a:r>
            <a:r>
              <a:rPr lang="it-IT" dirty="0" err="1"/>
              <a:t>llora</a:t>
            </a:r>
            <a:r>
              <a:rPr lang="it-IT" dirty="0"/>
              <a:t> Mosè stese la sua mano sul mare e il SIGNORE fece ritirare il mare con un forte vento orientale, durato tutta la notte, e lo ridusse in terra asciutta. Le acque si divisero, e i figli d'Israele entrarono in mezzo al mare sulla terra asciutta; e le acque formavano come un muro alla loro destra e alla loro sinistra»</a:t>
            </a:r>
            <a:r>
              <a:rPr lang="es-ES" dirty="0"/>
              <a:t> (</a:t>
            </a:r>
            <a:r>
              <a:rPr lang="es-ES" dirty="0" err="1"/>
              <a:t>Esodo</a:t>
            </a:r>
            <a:r>
              <a:rPr lang="es-ES" dirty="0"/>
              <a:t> 14:21,22).</a:t>
            </a:r>
          </a:p>
        </p:txBody>
      </p:sp>
      <p:sp>
        <p:nvSpPr>
          <p:cNvPr id="6" name="CuadroTexto 5">
            <a:extLst>
              <a:ext uri="{FF2B5EF4-FFF2-40B4-BE49-F238E27FC236}">
                <a16:creationId xmlns:a16="http://schemas.microsoft.com/office/drawing/2014/main" id="{938A43C9-1A90-0B42-BB5F-67A1B3A293B4}"/>
              </a:ext>
            </a:extLst>
          </p:cNvPr>
          <p:cNvSpPr txBox="1"/>
          <p:nvPr/>
        </p:nvSpPr>
        <p:spPr>
          <a:xfrm>
            <a:off x="6277970" y="2445776"/>
            <a:ext cx="5764346" cy="4247317"/>
          </a:xfrm>
          <a:prstGeom prst="roundRect">
            <a:avLst>
              <a:gd name="adj" fmla="val 0"/>
            </a:avLst>
          </a:prstGeom>
          <a:solidFill>
            <a:schemeClr val="accent6">
              <a:lumMod val="60000"/>
              <a:lumOff val="40000"/>
            </a:schemeClr>
          </a:solidFill>
          <a:ln w="57150">
            <a:solidFill>
              <a:srgbClr val="333333"/>
            </a:solidFill>
          </a:ln>
          <a:effectLst>
            <a:glow rad="635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lvl1pPr>
          </a:lstStyle>
          <a:p>
            <a:r>
              <a:rPr lang="it-IT" dirty="0"/>
              <a:t>«Il popolo, partito dalle sue tende per oltrepassare il Giordano, aveva davanti a sé i sacerdoti che portavano l'arca del patto. Appena quelli che portavano l'arca giunsero al Giordano e tuffarono i piedi nell'acqua della riva (il Giordano straripa dappertutto durante tutto il tempo della mietitura), le acque che scendevano dalla parte superiore si fermarono e si elevarono in un mucchio a una grandissima distanza, fino alla città di Adam che è vicino a </a:t>
            </a:r>
            <a:r>
              <a:rPr lang="it-IT" dirty="0" err="1"/>
              <a:t>Sartan</a:t>
            </a:r>
            <a:r>
              <a:rPr lang="it-IT" dirty="0"/>
              <a:t>; e quelle che scendevano verso il mare della pianura, il mar Salato, furono interamente separate da esse; e il popolo passò di fronte a Gerico. I sacerdoti che portavano l'arca del patto del SIGNORE stettero fermi sull'asciutto, in mezzo al Giordano, mentre tutto Israele passava all'asciutto, finché tutta la nazione ebbe finito di oltrepassare il Giordano»</a:t>
            </a:r>
            <a:r>
              <a:rPr lang="es-ES" dirty="0"/>
              <a:t> (</a:t>
            </a:r>
            <a:r>
              <a:rPr lang="es-ES" dirty="0" err="1"/>
              <a:t>Giosuè</a:t>
            </a:r>
            <a:r>
              <a:rPr lang="es-ES" dirty="0"/>
              <a:t> 3:14-17).</a:t>
            </a:r>
          </a:p>
        </p:txBody>
      </p:sp>
      <p:pic>
        <p:nvPicPr>
          <p:cNvPr id="8" name="Imagen 7" descr="Pintura de un grupo de personas en una montaña&#10;&#10;Descripción generada automáticamente con confianza baja">
            <a:extLst>
              <a:ext uri="{FF2B5EF4-FFF2-40B4-BE49-F238E27FC236}">
                <a16:creationId xmlns:a16="http://schemas.microsoft.com/office/drawing/2014/main" id="{0399C1A3-30AE-2591-9496-D57DA9D64D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34" y="3366145"/>
            <a:ext cx="6105525" cy="3437411"/>
          </a:xfrm>
          <a:prstGeom prst="ellipse">
            <a:avLst/>
          </a:prstGeom>
          <a:ln w="63500" cap="rnd">
            <a:solidFill>
              <a:schemeClr val="accent6">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naturaleza, hombre, tabla, frente&#10;&#10;Descripción generada automáticamente">
            <a:extLst>
              <a:ext uri="{FF2B5EF4-FFF2-40B4-BE49-F238E27FC236}">
                <a16:creationId xmlns:a16="http://schemas.microsoft.com/office/drawing/2014/main" id="{2BEDB917-1DFA-ED51-D308-060D5F195A0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2534" y="70495"/>
            <a:ext cx="6105525" cy="3202508"/>
          </a:xfrm>
          <a:prstGeom prst="ellipse">
            <a:avLst/>
          </a:prstGeom>
          <a:ln w="63500" cap="rnd">
            <a:solidFill>
              <a:srgbClr val="FFD57F"/>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781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1000"/>
                                        <p:tgtEl>
                                          <p:spTgt spid="10"/>
                                        </p:tgtEl>
                                      </p:cBhvr>
                                    </p:animEffect>
                                  </p:childTnLst>
                                </p:cTn>
                              </p:par>
                            </p:childTnLst>
                          </p:cTn>
                        </p:par>
                        <p:par>
                          <p:cTn id="16" fill="hold">
                            <p:stCondLst>
                              <p:cond delay="1000"/>
                            </p:stCondLst>
                            <p:childTnLst>
                              <p:par>
                                <p:cTn id="17" presetID="21"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out)">
                                      <p:cBhvr>
                                        <p:cTn id="24" dur="1000"/>
                                        <p:tgtEl>
                                          <p:spTgt spid="8"/>
                                        </p:tgtEl>
                                      </p:cBhvr>
                                    </p:animEffect>
                                  </p:childTnLst>
                                </p:cTn>
                              </p:par>
                            </p:childTnLst>
                          </p:cTn>
                        </p:par>
                        <p:par>
                          <p:cTn id="25" fill="hold">
                            <p:stCondLst>
                              <p:cond delay="1000"/>
                            </p:stCondLst>
                            <p:childTnLst>
                              <p:par>
                                <p:cTn id="26" presetID="21"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Office Theme</Template>
  <TotalTime>936</TotalTime>
  <Words>2307</Words>
  <Application>Microsoft Office PowerPoint</Application>
  <PresentationFormat>Panorámica</PresentationFormat>
  <Paragraphs>60</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Calibri</vt:lpstr>
      <vt:lpstr>Arial</vt:lpstr>
      <vt:lpstr>Cardinal Alternate</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cp:lastModifiedBy>
  <cp:revision>173</cp:revision>
  <dcterms:created xsi:type="dcterms:W3CDTF">2022-11-09T07:19:51Z</dcterms:created>
  <dcterms:modified xsi:type="dcterms:W3CDTF">2025-09-28T19:19:02Z</dcterms:modified>
</cp:coreProperties>
</file>