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300" r:id="rId3"/>
    <p:sldId id="306" r:id="rId4"/>
    <p:sldId id="307" r:id="rId5"/>
    <p:sldId id="257" r:id="rId6"/>
    <p:sldId id="258" r:id="rId7"/>
    <p:sldId id="259" r:id="rId8"/>
    <p:sldId id="313" r:id="rId9"/>
    <p:sldId id="260" r:id="rId10"/>
    <p:sldId id="312" r:id="rId11"/>
    <p:sldId id="302" r:id="rId12"/>
    <p:sldId id="304" r:id="rId13"/>
    <p:sldId id="310" r:id="rId14"/>
    <p:sldId id="305" r:id="rId15"/>
    <p:sldId id="309" r:id="rId16"/>
    <p:sldId id="303" r:id="rId17"/>
    <p:sldId id="294" r:id="rId18"/>
    <p:sldId id="308" r:id="rId19"/>
    <p:sldId id="295" r:id="rId20"/>
  </p:sldIdLst>
  <p:sldSz cx="12192000" cy="6858000"/>
  <p:notesSz cx="6858000" cy="9144000"/>
  <p:embeddedFontLst>
    <p:embeddedFont>
      <p:font typeface="游ゴシック" panose="020B0400000000000000" pitchFamily="34" charset="-128"/>
      <p:regular r:id="rId22"/>
      <p:bold r:id="rId23"/>
    </p:embeddedFont>
    <p:embeddedFont>
      <p:font typeface="Comic Sans MS" panose="030F0702030302020204" pitchFamily="66"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FF"/>
    <a:srgbClr val="CCFFCC"/>
    <a:srgbClr val="FFFFCC"/>
    <a:srgbClr val="FFCCCC"/>
    <a:srgbClr val="FFCED0"/>
    <a:srgbClr val="345E80"/>
    <a:srgbClr val="69795B"/>
    <a:srgbClr val="926D36"/>
    <a:srgbClr val="C8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791" autoAdjust="0"/>
  </p:normalViewPr>
  <p:slideViewPr>
    <p:cSldViewPr snapToGrid="0">
      <p:cViewPr varScale="1">
        <p:scale>
          <a:sx n="103" d="100"/>
          <a:sy n="103" d="100"/>
        </p:scale>
        <p:origin x="82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kumimoji="1" lang="ja-JP" altLang="en-US" sz="2400" b="1" dirty="0">
              <a:effectLst>
                <a:outerShdw blurRad="38100" dist="38100" dir="2700000" algn="tl">
                  <a:srgbClr val="000000">
                    <a:alpha val="43137"/>
                  </a:srgbClr>
                </a:outerShdw>
              </a:effectLst>
            </a:rPr>
            <a:t>契約の箱の後に続く</a:t>
          </a: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kumimoji="1" lang="ja-JP" altLang="en-US" sz="2000" b="1" dirty="0">
              <a:effectLst>
                <a:outerShdw blurRad="38100" dist="38100" dir="2700000" algn="tl">
                  <a:srgbClr val="000000">
                    <a:alpha val="43137"/>
                  </a:srgbClr>
                </a:outerShdw>
              </a:effectLst>
            </a:rPr>
            <a:t>神に従う（十戒）</a:t>
          </a: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kumimoji="1" lang="ja-JP" altLang="en-US" sz="2000" b="1" dirty="0">
              <a:effectLst>
                <a:outerShdw blurRad="38100" dist="38100" dir="2700000" algn="tl">
                  <a:srgbClr val="000000">
                    <a:alpha val="43137"/>
                  </a:srgbClr>
                </a:outerShdw>
              </a:effectLst>
            </a:rPr>
            <a:t>神の配慮に信頼する（マナの入った器）</a:t>
          </a: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kumimoji="1" lang="ja-JP" altLang="en-US" sz="2000" b="1" dirty="0">
              <a:effectLst>
                <a:outerShdw blurRad="38100" dist="38100" dir="2700000" algn="tl">
                  <a:srgbClr val="000000">
                    <a:alpha val="43137"/>
                  </a:srgbClr>
                </a:outerShdw>
              </a:effectLst>
            </a:rPr>
            <a:t>神によって任命された指導者を敬う　　　（アロンの杖）</a:t>
          </a: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nchor="t"/>
        <a:lstStyle/>
        <a:p>
          <a:pPr>
            <a:lnSpc>
              <a:spcPts val="2100"/>
            </a:lnSpc>
          </a:pPr>
          <a:r>
            <a:rPr kumimoji="1" lang="ja-JP" altLang="en-US" sz="1900" b="1" dirty="0"/>
            <a:t>神は私たち（ヨシュア、カレブ、そしてエジプトから出てきた世代でまだ生きていた少数の人々）の前で紅海を干上がらせました</a:t>
          </a:r>
          <a:endParaRPr lang="es-ES" sz="19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nchor="t"/>
        <a:lstStyle/>
        <a:p>
          <a:pPr>
            <a:lnSpc>
              <a:spcPts val="2100"/>
            </a:lnSpc>
          </a:pPr>
          <a:r>
            <a:rPr kumimoji="1" lang="ja-JP" altLang="en-US" sz="1900" b="1" kern="1200" dirty="0">
              <a:solidFill>
                <a:prstClr val="white"/>
              </a:solidFill>
              <a:latin typeface="Aptos" panose="02110004020202020204"/>
              <a:ea typeface="游ゴシック" panose="020B0400000000000000" pitchFamily="50" charset="-128"/>
              <a:cs typeface="+mn-cs"/>
            </a:rPr>
            <a:t>神はあなたたち（砂漠で生まれ、カナンの地を征服する運命にある新しい世代）の前でヨルダン川を   干上がらせました</a:t>
          </a:r>
          <a:endParaRPr kumimoji="1" lang="es-ES" sz="1900" b="1" kern="1200" dirty="0">
            <a:solidFill>
              <a:prstClr val="white"/>
            </a:solidFill>
            <a:latin typeface="Aptos" panose="02110004020202020204"/>
            <a:ea typeface="游ゴシック" panose="020B0400000000000000" pitchFamily="50" charset="-128"/>
            <a:cs typeface="+mn-cs"/>
          </a:endParaRPr>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effectLst>
                <a:outerShdw blurRad="38100" dist="38100" dir="2700000" algn="tl">
                  <a:srgbClr val="000000">
                    <a:alpha val="43137"/>
                  </a:srgbClr>
                </a:outerShdw>
              </a:effectLst>
            </a:rPr>
            <a:t>契約の箱の後に続く</a:t>
          </a: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神に従う（十戒）</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神の配慮に信頼する（マナの入った器）</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神によって任命された指導者を敬う　　　（アロンの杖）</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ts val="2100"/>
            </a:lnSpc>
            <a:spcBef>
              <a:spcPct val="0"/>
            </a:spcBef>
            <a:spcAft>
              <a:spcPct val="35000"/>
            </a:spcAft>
            <a:buNone/>
          </a:pPr>
          <a:r>
            <a:rPr kumimoji="1" lang="ja-JP" altLang="en-US" sz="1900" b="1" kern="1200" dirty="0"/>
            <a:t>神は私たち（ヨシュア、カレブ、そしてエジプトから出てきた世代でまだ生きていた少数の人々）の前で紅海を干上がらせました</a:t>
          </a:r>
          <a:endParaRPr lang="es-ES" sz="19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ts val="2100"/>
            </a:lnSpc>
            <a:spcBef>
              <a:spcPct val="0"/>
            </a:spcBef>
            <a:spcAft>
              <a:spcPct val="35000"/>
            </a:spcAft>
            <a:buNone/>
          </a:pPr>
          <a:r>
            <a:rPr kumimoji="1" lang="ja-JP" altLang="en-US" sz="1900" b="1" kern="1200" dirty="0">
              <a:solidFill>
                <a:prstClr val="white"/>
              </a:solidFill>
              <a:latin typeface="Aptos" panose="02110004020202020204"/>
              <a:ea typeface="游ゴシック" panose="020B0400000000000000" pitchFamily="50" charset="-128"/>
              <a:cs typeface="+mn-cs"/>
            </a:rPr>
            <a:t>神はあなたたち（砂漠で生まれ、カナンの地を征服する運命にある新しい世代）の前でヨルダン川を   干上がらせました</a:t>
          </a:r>
          <a:endParaRPr kumimoji="1" lang="es-ES" sz="1900" b="1" kern="1200" dirty="0">
            <a:solidFill>
              <a:prstClr val="white"/>
            </a:solidFill>
            <a:latin typeface="Aptos" panose="02110004020202020204"/>
            <a:ea typeface="游ゴシック" panose="020B0400000000000000" pitchFamily="50" charset="-128"/>
            <a:cs typeface="+mn-cs"/>
          </a:endParaRPr>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11/10/2025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75335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5</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13</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15</a:t>
            </a:fld>
            <a:endParaRPr lang="es-ES"/>
          </a:p>
        </p:txBody>
      </p:sp>
    </p:spTree>
    <p:extLst>
      <p:ext uri="{BB962C8B-B14F-4D97-AF65-F5344CB8AC3E}">
        <p14:creationId xmlns:p14="http://schemas.microsoft.com/office/powerpoint/2010/main" val="287633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51254A-0617-493E-B443-33B18904B6EA}" type="slidenum">
              <a:rPr lang="es-ES" smtClean="0"/>
              <a:t>18</a:t>
            </a:fld>
            <a:endParaRPr lang="es-ES"/>
          </a:p>
        </p:txBody>
      </p:sp>
    </p:spTree>
    <p:extLst>
      <p:ext uri="{BB962C8B-B14F-4D97-AF65-F5344CB8AC3E}">
        <p14:creationId xmlns:p14="http://schemas.microsoft.com/office/powerpoint/2010/main" val="411437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11/10/2025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11/10/2025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11/10/2025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ja-JP" altLang="en-US"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恵みの記念</a:t>
            </a:r>
            <a:endPar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endParaRPr>
          </a:p>
        </p:txBody>
      </p:sp>
      <p:sp>
        <p:nvSpPr>
          <p:cNvPr id="4" name="CuadroTexto 3">
            <a:extLst>
              <a:ext uri="{FF2B5EF4-FFF2-40B4-BE49-F238E27FC236}">
                <a16:creationId xmlns:a16="http://schemas.microsoft.com/office/drawing/2014/main" id="{1BEE2F60-0A3B-D6D2-DE2B-55D47D2616BB}"/>
              </a:ext>
            </a:extLst>
          </p:cNvPr>
          <p:cNvSpPr txBox="1"/>
          <p:nvPr/>
        </p:nvSpPr>
        <p:spPr>
          <a:xfrm>
            <a:off x="-320431" y="-17614"/>
            <a:ext cx="12191998" cy="400110"/>
          </a:xfrm>
          <a:prstGeom prst="rect">
            <a:avLst/>
          </a:prstGeom>
          <a:noFill/>
        </p:spPr>
        <p:txBody>
          <a:bodyPr wrap="square" rtlCol="0">
            <a:spAutoFit/>
          </a:bodyPr>
          <a:lstStyle/>
          <a:p>
            <a:pPr algn="ctr"/>
            <a:r>
              <a:rPr lang="en-US" altLang="ja-JP" sz="2000" b="1" dirty="0">
                <a:solidFill>
                  <a:srgbClr val="AAF4DA"/>
                </a:solidFill>
                <a:effectLst>
                  <a:outerShdw blurRad="38100" dist="38100" dir="2700000" algn="tl">
                    <a:srgbClr val="000000">
                      <a:alpha val="43137"/>
                    </a:srgbClr>
                  </a:outerShdw>
                </a:effectLst>
                <a:latin typeface="+mn-ea"/>
              </a:rPr>
              <a:t>2025</a:t>
            </a:r>
            <a:r>
              <a:rPr lang="ja-JP" altLang="en-US" sz="2000" b="1" dirty="0">
                <a:solidFill>
                  <a:srgbClr val="AAF4DA"/>
                </a:solidFill>
                <a:effectLst>
                  <a:outerShdw blurRad="38100" dist="38100" dir="2700000" algn="tl">
                    <a:srgbClr val="000000">
                      <a:alpha val="43137"/>
                    </a:srgbClr>
                  </a:outerShdw>
                </a:effectLst>
                <a:latin typeface="+mn-ea"/>
              </a:rPr>
              <a:t>年</a:t>
            </a:r>
            <a:r>
              <a:rPr lang="en-US" altLang="ja-JP" sz="2000" b="1" dirty="0">
                <a:solidFill>
                  <a:srgbClr val="AAF4DA"/>
                </a:solidFill>
                <a:effectLst>
                  <a:outerShdw blurRad="38100" dist="38100" dir="2700000" algn="tl">
                    <a:srgbClr val="000000">
                      <a:alpha val="43137"/>
                    </a:srgbClr>
                  </a:outerShdw>
                </a:effectLst>
                <a:latin typeface="+mn-ea"/>
              </a:rPr>
              <a:t>10</a:t>
            </a:r>
            <a:r>
              <a:rPr lang="ja-JP" altLang="en-US" sz="2000" b="1" dirty="0">
                <a:solidFill>
                  <a:srgbClr val="AAF4DA"/>
                </a:solidFill>
                <a:effectLst>
                  <a:outerShdw blurRad="38100" dist="38100" dir="2700000" algn="tl">
                    <a:srgbClr val="000000">
                      <a:alpha val="43137"/>
                    </a:srgbClr>
                  </a:outerShdw>
                </a:effectLst>
                <a:latin typeface="+mn-ea"/>
              </a:rPr>
              <a:t>月</a:t>
            </a:r>
            <a:r>
              <a:rPr lang="en-US" altLang="ja-JP" sz="2000" b="1" dirty="0">
                <a:solidFill>
                  <a:srgbClr val="AAF4DA"/>
                </a:solidFill>
                <a:effectLst>
                  <a:outerShdw blurRad="38100" dist="38100" dir="2700000" algn="tl">
                    <a:srgbClr val="000000">
                      <a:alpha val="43137"/>
                    </a:srgbClr>
                  </a:outerShdw>
                </a:effectLst>
                <a:latin typeface="+mn-ea"/>
              </a:rPr>
              <a:t>18</a:t>
            </a:r>
            <a:r>
              <a:rPr lang="ja-JP" altLang="en-US" sz="2000" b="1" dirty="0">
                <a:solidFill>
                  <a:srgbClr val="AAF4DA"/>
                </a:solidFill>
                <a:effectLst>
                  <a:outerShdw blurRad="38100" dist="38100" dir="2700000" algn="tl">
                    <a:srgbClr val="000000">
                      <a:alpha val="43137"/>
                    </a:srgbClr>
                  </a:outerShdw>
                </a:effectLst>
                <a:latin typeface="+mn-ea"/>
              </a:rPr>
              <a:t>日　第</a:t>
            </a:r>
            <a:r>
              <a:rPr lang="en-US" altLang="ja-JP" sz="2000" b="1" dirty="0">
                <a:solidFill>
                  <a:srgbClr val="AAF4DA"/>
                </a:solidFill>
                <a:effectLst>
                  <a:outerShdw blurRad="38100" dist="38100" dir="2700000" algn="tl">
                    <a:srgbClr val="000000">
                      <a:alpha val="43137"/>
                    </a:srgbClr>
                  </a:outerShdw>
                </a:effectLst>
                <a:latin typeface="+mn-ea"/>
              </a:rPr>
              <a:t>3</a:t>
            </a:r>
            <a:r>
              <a:rPr lang="ja-JP" altLang="en-US" sz="2000" b="1" dirty="0">
                <a:solidFill>
                  <a:srgbClr val="AAF4DA"/>
                </a:solidFill>
                <a:effectLst>
                  <a:outerShdw blurRad="38100" dist="38100" dir="2700000" algn="tl">
                    <a:srgbClr val="000000">
                      <a:alpha val="43137"/>
                    </a:srgbClr>
                  </a:outerShdw>
                </a:effectLst>
                <a:latin typeface="+mn-ea"/>
              </a:rPr>
              <a:t>課</a:t>
            </a:r>
            <a:endParaRPr lang="en" sz="2000" b="1" dirty="0">
              <a:solidFill>
                <a:srgbClr val="AAF4DA"/>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004822" y="2271323"/>
            <a:ext cx="7187178" cy="2185214"/>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覚えること、</a:t>
            </a:r>
            <a:endParaRPr lang="en-US" altLang="ja-JP"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endParaRPr>
          </a:p>
          <a:p>
            <a:pPr algn="ctr"/>
            <a:r>
              <a:rPr lang="ja-JP" altLang="en-US"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忘れずにいること　</a:t>
            </a:r>
            <a:endParaRPr lang="en-US" altLang="ja-JP"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endParaRPr>
          </a:p>
          <a:p>
            <a:pPr algn="ct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a:t>
            </a:r>
            <a:r>
              <a:rPr lang="ja-JP" altLang="en-US"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ヨシュア記</a:t>
            </a: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 </a:t>
            </a:r>
            <a:r>
              <a:rPr lang="en-US" altLang="ja-JP"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4</a:t>
            </a:r>
            <a:r>
              <a:rPr lang="ja-JP" altLang="en-US"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章</a:t>
            </a: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覚えておきなさい</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28947"/>
            <a:ext cx="10239375" cy="707886"/>
          </a:xfrm>
          <a:prstGeom prst="rect">
            <a:avLst/>
          </a:prstGeom>
          <a:noFill/>
        </p:spPr>
        <p:txBody>
          <a:bodyPr wrap="square">
            <a:spAutoFit/>
          </a:bodyPr>
          <a:lstStyle/>
          <a:p>
            <a:pPr algn="ctr"/>
            <a:r>
              <a:rPr lang="ja-JP" altLang="en-US"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それはあなたたちの間でしるしとなるであろう。後日、あなたたちの子供が、これらの石は何を意味するのですかと尋ねるときには、こう答えなさい。</a:t>
            </a:r>
            <a:r>
              <a:rPr lang="en" b="1" dirty="0">
                <a:solidFill>
                  <a:schemeClr val="accent3">
                    <a:lumMod val="40000"/>
                    <a:lumOff val="60000"/>
                  </a:schemeClr>
                </a:solidFill>
                <a:effectLst>
                  <a:outerShdw blurRad="38100" dist="38100" dir="2700000" algn="tl">
                    <a:srgbClr val="000000">
                      <a:alpha val="43137"/>
                    </a:srgbClr>
                  </a:outerShdw>
                </a:effectLst>
                <a:latin typeface="+mn-ea"/>
              </a:rPr>
              <a:t>(</a:t>
            </a:r>
            <a:r>
              <a:rPr lang="ja-JP" altLang="en-US" b="1" dirty="0">
                <a:solidFill>
                  <a:schemeClr val="accent3">
                    <a:lumMod val="40000"/>
                    <a:lumOff val="60000"/>
                  </a:schemeClr>
                </a:solidFill>
                <a:effectLst>
                  <a:outerShdw blurRad="38100" dist="38100" dir="2700000" algn="tl">
                    <a:srgbClr val="000000">
                      <a:alpha val="43137"/>
                    </a:srgbClr>
                  </a:outerShdw>
                </a:effectLst>
                <a:latin typeface="+mn-ea"/>
              </a:rPr>
              <a:t>ヨシュア記</a:t>
            </a:r>
            <a:r>
              <a:rPr lang="en" b="1" dirty="0">
                <a:solidFill>
                  <a:schemeClr val="accent3">
                    <a:lumMod val="40000"/>
                    <a:lumOff val="60000"/>
                  </a:schemeClr>
                </a:solidFill>
                <a:effectLst>
                  <a:outerShdw blurRad="38100" dist="38100" dir="2700000" algn="tl">
                    <a:srgbClr val="000000">
                      <a:alpha val="43137"/>
                    </a:srgbClr>
                  </a:outerShdw>
                </a:effectLst>
                <a:latin typeface="+mn-ea"/>
              </a:rPr>
              <a:t> 4:6-7a  )</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92856" y="1417316"/>
            <a:ext cx="6877050" cy="384721"/>
          </a:xfrm>
          <a:prstGeom prst="rect">
            <a:avLst/>
          </a:prstGeom>
          <a:noFill/>
        </p:spPr>
        <p:txBody>
          <a:bodyPr wrap="square" rtlCol="0">
            <a:spAutoFit/>
          </a:bodyPr>
          <a:lstStyle/>
          <a:p>
            <a:pPr>
              <a:spcBef>
                <a:spcPts val="600"/>
              </a:spcBef>
            </a:pPr>
            <a:r>
              <a:rPr lang="ja-JP" altLang="en-US" sz="1900" b="1" dirty="0"/>
              <a:t>聖書では、しるしにはいくつかの意味があります。</a:t>
            </a:r>
            <a:endParaRPr lang="en" sz="1900" b="1" dirty="0"/>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lvl="0" defTabSz="889000">
                <a:lnSpc>
                  <a:spcPct val="90000"/>
                </a:lnSpc>
                <a:spcBef>
                  <a:spcPct val="0"/>
                </a:spcBef>
                <a:spcAft>
                  <a:spcPct val="35000"/>
                </a:spcAft>
              </a:pPr>
              <a:r>
                <a:rPr lang="ja-JP" altLang="en-US" b="1" dirty="0"/>
                <a:t>驚異的な　行為</a:t>
              </a:r>
              <a:endParaRPr lang="en-US" altLang="ja-JP" b="1" dirty="0"/>
            </a:p>
            <a:p>
              <a:pPr lvl="0" defTabSz="889000">
                <a:lnSpc>
                  <a:spcPct val="90000"/>
                </a:lnSpc>
                <a:spcBef>
                  <a:spcPct val="0"/>
                </a:spcBef>
                <a:spcAft>
                  <a:spcPct val="35000"/>
                </a:spcAft>
              </a:pPr>
              <a:r>
                <a:rPr lang="ja-JP" altLang="en-US" sz="1500" b="1" dirty="0">
                  <a:latin typeface="+mn-ea"/>
                </a:rPr>
                <a:t>（王上</a:t>
              </a:r>
              <a:r>
                <a:rPr lang="en-US" altLang="ja-JP" sz="1500" b="1" dirty="0">
                  <a:latin typeface="+mn-ea"/>
                </a:rPr>
                <a:t>13:3</a:t>
              </a:r>
              <a:r>
                <a:rPr lang="ja-JP" altLang="en-US" sz="1500" b="1" dirty="0">
                  <a:latin typeface="+mn-ea"/>
                </a:rPr>
                <a:t>）</a:t>
              </a:r>
              <a:endParaRPr lang="es-ES" sz="1500" kern="1200" dirty="0">
                <a:latin typeface="+mn-ea"/>
              </a:endParaRPr>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lvl="0" defTabSz="889000">
                <a:lnSpc>
                  <a:spcPct val="90000"/>
                </a:lnSpc>
                <a:spcBef>
                  <a:spcPct val="0"/>
                </a:spcBef>
                <a:spcAft>
                  <a:spcPct val="35000"/>
                </a:spcAft>
              </a:pPr>
              <a:r>
                <a:rPr lang="ja-JP" altLang="en-US" b="1" dirty="0"/>
                <a:t>何かの象徴</a:t>
              </a:r>
              <a:r>
                <a:rPr lang="ja-JP" altLang="en-US" sz="1600" b="1" dirty="0"/>
                <a:t>（創</a:t>
              </a:r>
              <a:r>
                <a:rPr lang="en-US" altLang="ja-JP" sz="1600" b="1" dirty="0"/>
                <a:t>9:13</a:t>
              </a:r>
              <a:r>
                <a:rPr lang="ja-JP" altLang="en-US" sz="1600" b="1" dirty="0"/>
                <a:t>）</a:t>
              </a:r>
              <a:endParaRPr lang="es-ES" sz="1600"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ja-JP" altLang="en-US" b="1" dirty="0"/>
                <a:t>警告の印</a:t>
              </a:r>
              <a:r>
                <a:rPr lang="ja-JP" altLang="en-US" sz="1600" b="1" dirty="0"/>
                <a:t>（出</a:t>
              </a:r>
              <a:r>
                <a:rPr lang="en-US" altLang="ja-JP" sz="1600" b="1" dirty="0"/>
                <a:t>12:13</a:t>
              </a:r>
              <a:r>
                <a:rPr lang="ja-JP" altLang="en-US" sz="1600" b="1" dirty="0"/>
                <a:t>）</a:t>
              </a:r>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7971484" y="1866859"/>
              <a:ext cx="1745380"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ja-JP" altLang="en-US" b="1" dirty="0"/>
                <a:t>特徴的な印</a:t>
              </a:r>
              <a:r>
                <a:rPr lang="ja-JP" altLang="en-US" sz="1400" b="1" dirty="0">
                  <a:latin typeface="+mn-ea"/>
                </a:rPr>
                <a:t>（エゼ</a:t>
              </a:r>
              <a:r>
                <a:rPr lang="en-US" altLang="ja-JP" sz="1400" b="1" dirty="0">
                  <a:latin typeface="+mn-ea"/>
                </a:rPr>
                <a:t>20:20</a:t>
              </a:r>
              <a:r>
                <a:rPr lang="ja-JP" altLang="en-US" sz="1400" b="1" dirty="0">
                  <a:latin typeface="+mn-ea"/>
                </a:rPr>
                <a:t>）</a:t>
              </a:r>
              <a:endParaRPr lang="es-ES" sz="1400" kern="1200" dirty="0">
                <a:latin typeface="+mn-ea"/>
              </a:endParaRPr>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lvl="0" defTabSz="889000">
                <a:lnSpc>
                  <a:spcPct val="90000"/>
                </a:lnSpc>
                <a:spcBef>
                  <a:spcPct val="0"/>
                </a:spcBef>
                <a:spcAft>
                  <a:spcPct val="35000"/>
                </a:spcAft>
              </a:pPr>
              <a:r>
                <a:rPr lang="zh-TW" altLang="en-US" b="1" dirty="0">
                  <a:latin typeface="游ゴシック" panose="020B0400000000000000" pitchFamily="50" charset="-128"/>
                  <a:ea typeface="游ゴシック" panose="020B0400000000000000" pitchFamily="50" charset="-128"/>
                </a:rPr>
                <a:t>記念</a:t>
              </a:r>
              <a:endParaRPr lang="en-US" altLang="zh-TW" b="1" dirty="0">
                <a:latin typeface="游ゴシック" panose="020B0400000000000000" pitchFamily="50" charset="-128"/>
                <a:ea typeface="游ゴシック" panose="020B0400000000000000" pitchFamily="50" charset="-128"/>
              </a:endParaRPr>
            </a:p>
            <a:p>
              <a:pPr lvl="0" defTabSz="889000">
                <a:lnSpc>
                  <a:spcPct val="90000"/>
                </a:lnSpc>
                <a:spcBef>
                  <a:spcPct val="0"/>
                </a:spcBef>
                <a:spcAft>
                  <a:spcPct val="35000"/>
                </a:spcAft>
              </a:pPr>
              <a:r>
                <a:rPr lang="zh-TW" altLang="en-US" sz="1600" b="1" dirty="0">
                  <a:latin typeface="游ゴシック" panose="020B0400000000000000" pitchFamily="50" charset="-128"/>
                  <a:ea typeface="游ゴシック" panose="020B0400000000000000" pitchFamily="50" charset="-128"/>
                </a:rPr>
                <a:t>（創</a:t>
              </a:r>
              <a:r>
                <a:rPr lang="en-US" altLang="zh-TW" sz="1600" b="1" dirty="0">
                  <a:latin typeface="游ゴシック" panose="020B0400000000000000" pitchFamily="50" charset="-128"/>
                  <a:ea typeface="游ゴシック" panose="020B0400000000000000" pitchFamily="50" charset="-128"/>
                </a:rPr>
                <a:t>28:18</a:t>
              </a:r>
              <a:r>
                <a:rPr lang="zh-TW" altLang="en-US" sz="1600" b="1" dirty="0">
                  <a:latin typeface="游ゴシック" panose="020B0400000000000000" pitchFamily="50" charset="-128"/>
                  <a:ea typeface="游ゴシック" panose="020B0400000000000000" pitchFamily="50" charset="-128"/>
                </a:rPr>
                <a:t>）</a:t>
              </a:r>
              <a:endParaRPr lang="es-ES" sz="1600" kern="1200" dirty="0">
                <a:latin typeface="游ゴシック" panose="020B0400000000000000" pitchFamily="50" charset="-128"/>
                <a:ea typeface="游ゴシック" panose="020B0400000000000000" pitchFamily="50" charset="-128"/>
              </a:endParaRPr>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49" y="3412391"/>
            <a:ext cx="7011369" cy="677108"/>
          </a:xfrm>
          <a:prstGeom prst="rect">
            <a:avLst/>
          </a:prstGeom>
          <a:noFill/>
        </p:spPr>
        <p:txBody>
          <a:bodyPr wrap="square" rtlCol="0">
            <a:spAutoFit/>
          </a:bodyPr>
          <a:lstStyle/>
          <a:p>
            <a:pPr>
              <a:spcBef>
                <a:spcPts val="600"/>
              </a:spcBef>
            </a:pPr>
            <a:r>
              <a:rPr lang="ja-JP" altLang="en-US" sz="1900" b="1" dirty="0">
                <a:latin typeface="+mn-ea"/>
              </a:rPr>
              <a:t>ヨシュアがしるしとして立てたヨルダン川から採取した　　　</a:t>
            </a:r>
            <a:r>
              <a:rPr lang="en-US" altLang="ja-JP" sz="1900" b="1" dirty="0">
                <a:latin typeface="+mn-ea"/>
              </a:rPr>
              <a:t>12</a:t>
            </a:r>
            <a:r>
              <a:rPr lang="ja-JP" altLang="en-US" sz="1900" b="1" dirty="0">
                <a:latin typeface="+mn-ea"/>
              </a:rPr>
              <a:t>個の石は、後者のタイプに属する。</a:t>
            </a: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25696" y="4922717"/>
            <a:ext cx="7011369" cy="1554272"/>
          </a:xfrm>
          <a:prstGeom prst="rect">
            <a:avLst/>
          </a:prstGeom>
          <a:noFill/>
        </p:spPr>
        <p:txBody>
          <a:bodyPr wrap="square">
            <a:spAutoFit/>
          </a:bodyPr>
          <a:lstStyle/>
          <a:p>
            <a:pPr>
              <a:spcBef>
                <a:spcPts val="600"/>
              </a:spcBef>
            </a:pPr>
            <a:r>
              <a:rPr lang="ja-JP" altLang="en-US" sz="1900" b="1" dirty="0">
                <a:latin typeface="+mn-ea"/>
              </a:rPr>
              <a:t>新しい世代は、神が何をなさったかを知らなければなりませんでした。彼らの信仰は、神の奇跡に基づくものでなければ　　なりませんでした。親には、この知識を子供たちに伝える　　責任が　ありました（申 </a:t>
            </a:r>
            <a:r>
              <a:rPr lang="en-US" altLang="ja-JP" sz="1900" b="1" dirty="0">
                <a:latin typeface="+mn-ea"/>
              </a:rPr>
              <a:t>4:9</a:t>
            </a:r>
            <a:r>
              <a:rPr lang="ja-JP" altLang="en-US" sz="1900" b="1" dirty="0">
                <a:latin typeface="+mn-ea"/>
              </a:rPr>
              <a:t>）。この知識をもって、私たち一人一人は自分自身の信仰によって生きなければなりません。</a:t>
            </a:r>
            <a:endParaRPr lang="en" sz="1900" b="1" dirty="0">
              <a:latin typeface="+mn-ea"/>
            </a:endParaRPr>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120277"/>
            <a:ext cx="6877050" cy="677108"/>
          </a:xfrm>
          <a:prstGeom prst="rect">
            <a:avLst/>
          </a:prstGeom>
          <a:noFill/>
        </p:spPr>
        <p:txBody>
          <a:bodyPr wrap="square">
            <a:spAutoFit/>
          </a:bodyPr>
          <a:lstStyle/>
          <a:p>
            <a:pPr>
              <a:spcBef>
                <a:spcPts val="600"/>
              </a:spcBef>
            </a:pPr>
            <a:r>
              <a:rPr lang="ja-JP" altLang="en-US" sz="1900" b="1" dirty="0">
                <a:latin typeface="+mn-ea"/>
              </a:rPr>
              <a:t>記憶そのものだけでなく、神がこれらの石を建てるように　求めた目的は何だったのか（ヨシュ</a:t>
            </a:r>
            <a:r>
              <a:rPr lang="en-US" altLang="ja-JP" sz="1900" b="1" dirty="0">
                <a:latin typeface="+mn-ea"/>
              </a:rPr>
              <a:t>4:6-7</a:t>
            </a:r>
            <a:r>
              <a:rPr lang="ja-JP" altLang="en-US" sz="1900" b="1" dirty="0">
                <a:latin typeface="+mn-ea"/>
              </a:rPr>
              <a:t>）。</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544D6008-6280-CBF8-7E56-029C4BECAE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1CF95D-B4F2-3ADA-C235-0BB62341417F}"/>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あなたの信仰の歩みにおいて、</a:t>
            </a:r>
            <a:br>
              <a:rPr lang="en-US" altLang="ja-JP" b="1" dirty="0"/>
            </a:br>
            <a:r>
              <a:rPr lang="ja-JP" altLang="en-US" b="1" dirty="0"/>
              <a:t>主の御業を思い起こす</a:t>
            </a:r>
            <a:br>
              <a:rPr lang="en-US" altLang="ja-JP" b="1" dirty="0"/>
            </a:br>
            <a:r>
              <a:rPr lang="ja-JP" altLang="en-US" b="1" dirty="0"/>
              <a:t>個人的な記念は何ですか。</a:t>
            </a:r>
            <a:endParaRPr kumimoji="1" lang="ja-JP" altLang="en-US" b="1" dirty="0"/>
          </a:p>
        </p:txBody>
      </p:sp>
    </p:spTree>
    <p:extLst>
      <p:ext uri="{BB962C8B-B14F-4D97-AF65-F5344CB8AC3E}">
        <p14:creationId xmlns:p14="http://schemas.microsoft.com/office/powerpoint/2010/main" val="299509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ja-JP" altLang="en-US"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忘却</a:t>
            </a:r>
            <a:endPar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endParaRPr>
          </a:p>
        </p:txBody>
      </p:sp>
      <p:sp>
        <p:nvSpPr>
          <p:cNvPr id="4" name="CuadroTexto 3">
            <a:extLst>
              <a:ext uri="{FF2B5EF4-FFF2-40B4-BE49-F238E27FC236}">
                <a16:creationId xmlns:a16="http://schemas.microsoft.com/office/drawing/2014/main" id="{F57D169C-540D-8A13-509E-F433C4CF0EAA}"/>
              </a:ext>
            </a:extLst>
          </p:cNvPr>
          <p:cNvSpPr txBox="1"/>
          <p:nvPr/>
        </p:nvSpPr>
        <p:spPr>
          <a:xfrm>
            <a:off x="1578592" y="586249"/>
            <a:ext cx="9115426" cy="707886"/>
          </a:xfrm>
          <a:prstGeom prst="rect">
            <a:avLst/>
          </a:prstGeom>
          <a:noFill/>
        </p:spPr>
        <p:txBody>
          <a:bodyPr wrap="square">
            <a:spAutoFit/>
          </a:bodyPr>
          <a:lstStyle/>
          <a:p>
            <a:pPr algn="ctr"/>
            <a:r>
              <a:rPr lang="ja-JP" altLang="en-US" sz="2000" b="1" dirty="0">
                <a:solidFill>
                  <a:srgbClr val="FFCED0"/>
                </a:solidFill>
                <a:effectLst>
                  <a:outerShdw blurRad="38100" dist="38100" dir="2700000" algn="tl">
                    <a:srgbClr val="000000">
                      <a:alpha val="43137"/>
                    </a:srgbClr>
                  </a:outerShdw>
                </a:effectLst>
                <a:latin typeface="+mn-ea"/>
              </a:rPr>
              <a:t>イスラエル人は主の目に悪と映りました。「彼らは彼らの神である主を忘れ、バアルとアシェラに仕えました」（士師記</a:t>
            </a:r>
            <a:r>
              <a:rPr lang="en-US" altLang="ja-JP" sz="2000" b="1" dirty="0">
                <a:solidFill>
                  <a:srgbClr val="FFCED0"/>
                </a:solidFill>
                <a:effectLst>
                  <a:outerShdw blurRad="38100" dist="38100" dir="2700000" algn="tl">
                    <a:srgbClr val="000000">
                      <a:alpha val="43137"/>
                    </a:srgbClr>
                  </a:outerShdw>
                </a:effectLst>
                <a:latin typeface="+mn-ea"/>
              </a:rPr>
              <a:t>3:7</a:t>
            </a:r>
            <a:r>
              <a:rPr lang="ja-JP" altLang="en-US" sz="2000" b="1" dirty="0">
                <a:solidFill>
                  <a:srgbClr val="FFCED0"/>
                </a:solidFill>
                <a:effectLst>
                  <a:outerShdw blurRad="38100" dist="38100" dir="2700000" algn="tl">
                    <a:srgbClr val="000000">
                      <a:alpha val="43137"/>
                    </a:srgbClr>
                  </a:outerShdw>
                </a:effectLst>
                <a:latin typeface="+mn-ea"/>
              </a:rPr>
              <a:t>）</a:t>
            </a:r>
            <a:endParaRPr lang="en" sz="2000" b="1" dirty="0">
              <a:solidFill>
                <a:srgbClr val="FFCED0"/>
              </a:solidFill>
              <a:effectLst>
                <a:outerShdw blurRad="38100" dist="38100" dir="2700000" algn="tl">
                  <a:srgbClr val="000000">
                    <a:alpha val="43137"/>
                  </a:srgbClr>
                </a:outerShdw>
              </a:effectLst>
              <a:latin typeface="+mn-ea"/>
            </a:endParaRP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384721"/>
          </a:xfrm>
          <a:prstGeom prst="rect">
            <a:avLst/>
          </a:prstGeom>
          <a:noFill/>
        </p:spPr>
        <p:txBody>
          <a:bodyPr wrap="square" rtlCol="0">
            <a:spAutoFit/>
          </a:bodyPr>
          <a:lstStyle/>
          <a:p>
            <a:pPr>
              <a:spcBef>
                <a:spcPts val="600"/>
              </a:spcBef>
            </a:pPr>
            <a:r>
              <a:rPr lang="ja-JP" altLang="en-US" sz="1900" b="1" dirty="0">
                <a:latin typeface="+mn-ea"/>
              </a:rPr>
              <a:t>ギルガルに</a:t>
            </a:r>
            <a:r>
              <a:rPr lang="en-US" altLang="ja-JP" sz="1900" b="1" dirty="0">
                <a:latin typeface="+mn-ea"/>
              </a:rPr>
              <a:t>12</a:t>
            </a:r>
            <a:r>
              <a:rPr lang="ja-JP" altLang="en-US" sz="1900" b="1" dirty="0">
                <a:latin typeface="+mn-ea"/>
              </a:rPr>
              <a:t>の記念碑を立てるにあたり、ヨシュアは</a:t>
            </a:r>
            <a:r>
              <a:rPr lang="en-US" altLang="ja-JP" sz="1900" b="1" dirty="0">
                <a:latin typeface="+mn-ea"/>
              </a:rPr>
              <a:t>2</a:t>
            </a:r>
            <a:r>
              <a:rPr lang="ja-JP" altLang="en-US" sz="1900" b="1" dirty="0">
                <a:latin typeface="+mn-ea"/>
              </a:rPr>
              <a:t>つの点を強調しました（ヨシュ</a:t>
            </a:r>
            <a:r>
              <a:rPr lang="en-US" altLang="ja-JP" sz="1900" b="1" dirty="0">
                <a:latin typeface="+mn-ea"/>
              </a:rPr>
              <a:t>4:23</a:t>
            </a:r>
            <a:r>
              <a:rPr lang="ja-JP" altLang="en-US" sz="1900" b="1" dirty="0">
                <a:latin typeface="+mn-ea"/>
              </a:rPr>
              <a:t>）。</a:t>
            </a:r>
            <a:endParaRPr lang="en" sz="1900" b="1" dirty="0">
              <a:latin typeface="+mn-ea"/>
            </a:endParaRP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1361901205"/>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647950" y="4283801"/>
            <a:ext cx="6119811" cy="1261884"/>
          </a:xfrm>
          <a:prstGeom prst="rect">
            <a:avLst/>
          </a:prstGeom>
          <a:noFill/>
        </p:spPr>
        <p:txBody>
          <a:bodyPr wrap="square" rtlCol="0">
            <a:spAutoFit/>
          </a:bodyPr>
          <a:lstStyle/>
          <a:p>
            <a:pPr>
              <a:spcBef>
                <a:spcPts val="600"/>
              </a:spcBef>
            </a:pPr>
            <a:r>
              <a:rPr lang="ja-JP" altLang="en-US" sz="1900" b="1" dirty="0">
                <a:latin typeface="+mn-ea"/>
              </a:rPr>
              <a:t>新しい世代は、先祖たちと同じ過ちを犯す危険にさらされていました。それは、神の偉大な業を忘れてしまうことでした。残念ながら、彼らはそれを忘れ、その結果を払うことになったのです（士</a:t>
            </a:r>
            <a:r>
              <a:rPr lang="en-US" altLang="ja-JP" sz="1900" b="1" dirty="0">
                <a:latin typeface="+mn-ea"/>
              </a:rPr>
              <a:t>3:7-8</a:t>
            </a:r>
            <a:r>
              <a:rPr lang="ja-JP" altLang="en-US" sz="1900" b="1" dirty="0">
                <a:latin typeface="+mn-ea"/>
              </a:rPr>
              <a:t>）。</a:t>
            </a:r>
            <a:endParaRPr lang="en" sz="1900" b="1" dirty="0">
              <a:latin typeface="+mn-ea"/>
            </a:endParaRP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647950" y="5632675"/>
            <a:ext cx="7591424" cy="969496"/>
          </a:xfrm>
          <a:prstGeom prst="rect">
            <a:avLst/>
          </a:prstGeom>
          <a:noFill/>
        </p:spPr>
        <p:txBody>
          <a:bodyPr wrap="square">
            <a:spAutoFit/>
          </a:bodyPr>
          <a:lstStyle/>
          <a:p>
            <a:pPr>
              <a:spcBef>
                <a:spcPts val="600"/>
              </a:spcBef>
            </a:pPr>
            <a:r>
              <a:rPr lang="ja-JP" altLang="en-US" sz="1900" b="1" dirty="0">
                <a:latin typeface="+mn-ea"/>
              </a:rPr>
              <a:t>ですから、神が私たちの先祖をどのように気遣ってくださったか、そして神の力強い御手を私たち自身の目で見た瞬間を、私たちの　心に新鮮に留めておくことは、どれほど大切なことなのでしょう。</a:t>
            </a:r>
            <a:endParaRPr lang="en" sz="1900" b="1" dirty="0">
              <a:latin typeface="+mn-ea"/>
            </a:endParaRP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D829AC96-BE7C-ECFF-1D24-9DE77B9A2B3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481E310-9595-4A09-BBAD-255980F28A2C}"/>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過去を思い起こし、主があなたの人生で</a:t>
            </a:r>
            <a:br>
              <a:rPr lang="en-US" altLang="ja-JP" b="1" dirty="0"/>
            </a:br>
            <a:r>
              <a:rPr lang="ja-JP" altLang="en-US" b="1" dirty="0"/>
              <a:t>いかに働いてくださったのかを覚えておく</a:t>
            </a:r>
            <a:br>
              <a:rPr lang="en-US" altLang="ja-JP" b="1" dirty="0"/>
            </a:br>
            <a:r>
              <a:rPr lang="ja-JP" altLang="en-US" b="1" dirty="0"/>
              <a:t>ことは大切ですが、なぜ私たちは、日々、</a:t>
            </a:r>
            <a:br>
              <a:rPr lang="en-US" altLang="ja-JP" b="1" dirty="0"/>
            </a:br>
            <a:r>
              <a:rPr lang="ja-JP" altLang="en-US" b="1" dirty="0"/>
              <a:t>主と、主の愛と臨在の現実を体験しなけ ればならないのでしょうか。 </a:t>
            </a:r>
            <a:endParaRPr kumimoji="1" lang="ja-JP" altLang="en-US" b="1" dirty="0"/>
          </a:p>
        </p:txBody>
      </p:sp>
    </p:spTree>
    <p:extLst>
      <p:ext uri="{BB962C8B-B14F-4D97-AF65-F5344CB8AC3E}">
        <p14:creationId xmlns:p14="http://schemas.microsoft.com/office/powerpoint/2010/main" val="130408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407664" y="2431981"/>
            <a:ext cx="4217049" cy="144655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ヨルダン川を</a:t>
            </a:r>
            <a:endParaRPr lang="en-US" altLang="ja-JP"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a:p>
            <a:pPr algn="ctr"/>
            <a:r>
              <a:rPr lang="ja-JP" altLang="en-US"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越えて</a:t>
            </a:r>
            <a:endParaRPr lang="en" sz="44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646331"/>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ja-JP" altLang="en-US" b="1" dirty="0">
                <a:solidFill>
                  <a:schemeClr val="tx1"/>
                </a:solidFill>
                <a:latin typeface="Comic Sans MS" panose="030F0702030302020204" pitchFamily="66" charset="0"/>
              </a:rPr>
              <a:t>「主は海を乾いた土地に変えられた。そこで　　私たちは主を喜ぶ</a:t>
            </a:r>
            <a:r>
              <a:rPr lang="ja-JP" altLang="en-US" sz="1600" b="1" dirty="0">
                <a:solidFill>
                  <a:schemeClr val="tx1"/>
                </a:solidFill>
                <a:latin typeface="Comic Sans MS" panose="030F0702030302020204" pitchFamily="66" charset="0"/>
              </a:rPr>
              <a:t>。</a:t>
            </a:r>
            <a:r>
              <a:rPr lang="en-US" altLang="ja-JP" sz="1600" b="1" dirty="0">
                <a:solidFill>
                  <a:schemeClr val="tx1"/>
                </a:solidFill>
                <a:latin typeface="Comic Sans MS" panose="030F0702030302020204" pitchFamily="66" charset="0"/>
              </a:rPr>
              <a:t> (</a:t>
            </a:r>
            <a:r>
              <a:rPr lang="ja-JP" altLang="en-US" sz="1600" b="1" dirty="0">
                <a:solidFill>
                  <a:schemeClr val="tx1"/>
                </a:solidFill>
                <a:latin typeface="Comic Sans MS" panose="030F0702030302020204" pitchFamily="66" charset="0"/>
              </a:rPr>
              <a:t>詩編</a:t>
            </a:r>
            <a:r>
              <a:rPr lang="en-US" altLang="ja-JP" sz="1600" b="1" dirty="0">
                <a:solidFill>
                  <a:schemeClr val="tx1"/>
                </a:solidFill>
                <a:latin typeface="Comic Sans MS" panose="030F0702030302020204" pitchFamily="66" charset="0"/>
              </a:rPr>
              <a:t>66:6)</a:t>
            </a: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ja-JP" altLang="en-US" b="1" dirty="0">
                <a:solidFill>
                  <a:schemeClr val="tx1"/>
                </a:solidFill>
                <a:latin typeface="Comic Sans MS" panose="030F0702030302020204" pitchFamily="66" charset="0"/>
              </a:rPr>
              <a:t>「海はイスラエルを見て逃げ、ヨルダン川は　引き返した」</a:t>
            </a:r>
            <a:r>
              <a:rPr lang="en" sz="1600" b="1" dirty="0">
                <a:solidFill>
                  <a:schemeClr val="tx1"/>
                </a:solidFill>
                <a:latin typeface="Comic Sans MS" panose="030F0702030302020204" pitchFamily="66" charset="0"/>
              </a:rPr>
              <a:t>(</a:t>
            </a:r>
            <a:r>
              <a:rPr lang="ja-JP" altLang="en-US" sz="1600" b="1" dirty="0">
                <a:solidFill>
                  <a:schemeClr val="tx1"/>
                </a:solidFill>
                <a:latin typeface="Comic Sans MS" panose="030F0702030302020204" pitchFamily="66" charset="0"/>
              </a:rPr>
              <a:t>詩編</a:t>
            </a:r>
            <a:r>
              <a:rPr lang="en" sz="1600" b="1" dirty="0">
                <a:solidFill>
                  <a:schemeClr val="tx1"/>
                </a:solidFill>
                <a:latin typeface="Comic Sans MS" panose="030F0702030302020204" pitchFamily="66" charset="0"/>
              </a:rPr>
              <a:t> 114:3 )</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533399" y="1405353"/>
            <a:ext cx="5732647" cy="1554272"/>
          </a:xfrm>
          <a:prstGeom prst="rect">
            <a:avLst/>
          </a:prstGeom>
          <a:noFill/>
        </p:spPr>
        <p:txBody>
          <a:bodyPr wrap="square" rtlCol="0">
            <a:spAutoFit/>
          </a:bodyPr>
          <a:lstStyle/>
          <a:p>
            <a:pPr>
              <a:spcBef>
                <a:spcPts val="600"/>
              </a:spcBef>
            </a:pPr>
            <a:r>
              <a:rPr lang="ja-JP" altLang="en-US" sz="1900" b="1" dirty="0">
                <a:latin typeface="+mn-ea"/>
              </a:rPr>
              <a:t>紅海とヨルダン川の渡河は、贖いの歴史における重要な出来事として絡み合ってきました</a:t>
            </a:r>
            <a:r>
              <a:rPr lang="ja-JP" altLang="en-US" sz="1600" b="1" dirty="0">
                <a:latin typeface="+mn-ea"/>
              </a:rPr>
              <a:t>（詩</a:t>
            </a:r>
            <a:r>
              <a:rPr lang="en-US" altLang="ja-JP" sz="1600" b="1" dirty="0">
                <a:latin typeface="+mn-ea"/>
              </a:rPr>
              <a:t>66:6</a:t>
            </a:r>
            <a:r>
              <a:rPr lang="ja-JP" altLang="en-US" sz="1600" b="1" dirty="0">
                <a:latin typeface="+mn-ea"/>
              </a:rPr>
              <a:t>、詩</a:t>
            </a:r>
            <a:r>
              <a:rPr lang="en-US" altLang="ja-JP" sz="1600" b="1" dirty="0">
                <a:latin typeface="+mn-ea"/>
              </a:rPr>
              <a:t>114</a:t>
            </a:r>
            <a:r>
              <a:rPr lang="ja-JP" altLang="en-US" sz="1600" b="1" dirty="0">
                <a:latin typeface="+mn-ea"/>
              </a:rPr>
              <a:t>）</a:t>
            </a:r>
            <a:r>
              <a:rPr lang="ja-JP" altLang="en-US" sz="1900" b="1" dirty="0">
                <a:latin typeface="+mn-ea"/>
              </a:rPr>
              <a:t>。この二つの出来事は、私たちが罪から　解放され、永遠の命に至ったことを象徴して　　います。</a:t>
            </a:r>
            <a:endParaRPr lang="en" sz="1900" b="1" dirty="0">
              <a:latin typeface="+mn-ea"/>
            </a:endParaRP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533398" y="5059238"/>
            <a:ext cx="5798017" cy="1261884"/>
          </a:xfrm>
          <a:prstGeom prst="rect">
            <a:avLst/>
          </a:prstGeom>
          <a:noFill/>
        </p:spPr>
        <p:txBody>
          <a:bodyPr wrap="square">
            <a:spAutoFit/>
          </a:bodyPr>
          <a:lstStyle/>
          <a:p>
            <a:pPr>
              <a:spcBef>
                <a:spcPts val="600"/>
              </a:spcBef>
            </a:pPr>
            <a:r>
              <a:rPr lang="ja-JP" altLang="en-US" sz="1900" b="1" dirty="0">
                <a:latin typeface="+mn-ea"/>
              </a:rPr>
              <a:t>ヨルダン川に入ることはイエスにも同じ効果を　　もたらし、イエスは聖霊の力によって、私たちを　罪から解放し永遠の命を与えるという使命を果た　されました</a:t>
            </a:r>
            <a:r>
              <a:rPr lang="ja-JP" altLang="en-US" sz="1600" b="1" dirty="0">
                <a:latin typeface="+mn-ea"/>
              </a:rPr>
              <a:t>（マコ</a:t>
            </a:r>
            <a:r>
              <a:rPr lang="en-US" altLang="ja-JP" sz="1600" b="1" dirty="0">
                <a:latin typeface="+mn-ea"/>
              </a:rPr>
              <a:t>1:9-11</a:t>
            </a:r>
            <a:r>
              <a:rPr lang="ja-JP" altLang="en-US" sz="1600" b="1" dirty="0">
                <a:latin typeface="+mn-ea"/>
              </a:rPr>
              <a:t>、ヨハ</a:t>
            </a:r>
            <a:r>
              <a:rPr lang="en-US" altLang="ja-JP" sz="1600" b="1" dirty="0">
                <a:latin typeface="+mn-ea"/>
              </a:rPr>
              <a:t>1:29</a:t>
            </a:r>
            <a:r>
              <a:rPr lang="ja-JP" altLang="en-US" sz="1600" b="1" dirty="0">
                <a:latin typeface="+mn-ea"/>
              </a:rPr>
              <a:t>、</a:t>
            </a:r>
            <a:r>
              <a:rPr lang="en-US" altLang="ja-JP" sz="1600" b="1" dirty="0">
                <a:latin typeface="+mn-ea"/>
              </a:rPr>
              <a:t>3:16</a:t>
            </a:r>
            <a:r>
              <a:rPr lang="ja-JP" altLang="en-US" sz="1600" b="1" dirty="0">
                <a:latin typeface="+mn-ea"/>
              </a:rPr>
              <a:t>）</a:t>
            </a:r>
            <a:r>
              <a:rPr lang="ja-JP" altLang="en-US" sz="1900" b="1" dirty="0">
                <a:latin typeface="+mn-ea"/>
              </a:rPr>
              <a:t>。</a:t>
            </a:r>
            <a:endParaRPr lang="en" sz="1900" b="1" dirty="0">
              <a:latin typeface="+mn-ea"/>
            </a:endParaRPr>
          </a:p>
        </p:txBody>
      </p:sp>
      <p:sp>
        <p:nvSpPr>
          <p:cNvPr id="11" name="CuadroTexto 10">
            <a:extLst>
              <a:ext uri="{FF2B5EF4-FFF2-40B4-BE49-F238E27FC236}">
                <a16:creationId xmlns:a16="http://schemas.microsoft.com/office/drawing/2014/main" id="{341044B0-4486-FF22-6333-F80EBF0096C2}"/>
              </a:ext>
            </a:extLst>
          </p:cNvPr>
          <p:cNvSpPr txBox="1"/>
          <p:nvPr/>
        </p:nvSpPr>
        <p:spPr>
          <a:xfrm>
            <a:off x="533399" y="4001745"/>
            <a:ext cx="5878228" cy="969496"/>
          </a:xfrm>
          <a:prstGeom prst="rect">
            <a:avLst/>
          </a:prstGeom>
          <a:noFill/>
        </p:spPr>
        <p:txBody>
          <a:bodyPr wrap="square">
            <a:spAutoFit/>
          </a:bodyPr>
          <a:lstStyle/>
          <a:p>
            <a:pPr>
              <a:spcBef>
                <a:spcPts val="600"/>
              </a:spcBef>
            </a:pPr>
            <a:r>
              <a:rPr lang="ja-JP" altLang="en-US" sz="1900" b="1" dirty="0">
                <a:latin typeface="+mn-ea"/>
              </a:rPr>
              <a:t>しかし、エリシャにとって、同じ出来事は聖霊を　受けたことのしるしであり、それによって彼は使命を全うすることができたのです</a:t>
            </a:r>
            <a:r>
              <a:rPr lang="ja-JP" altLang="en-US" sz="1600" b="1" dirty="0">
                <a:latin typeface="+mn-ea"/>
              </a:rPr>
              <a:t>（王下 </a:t>
            </a:r>
            <a:r>
              <a:rPr lang="en-US" altLang="ja-JP" sz="1600" b="1" dirty="0">
                <a:latin typeface="+mn-ea"/>
              </a:rPr>
              <a:t>2:14-15</a:t>
            </a:r>
            <a:r>
              <a:rPr lang="ja-JP" altLang="en-US" sz="1600" b="1" dirty="0">
                <a:latin typeface="+mn-ea"/>
              </a:rPr>
              <a:t>）</a:t>
            </a:r>
            <a:r>
              <a:rPr lang="ja-JP" altLang="en-US" sz="1900" b="1" dirty="0">
                <a:latin typeface="+mn-ea"/>
              </a:rPr>
              <a:t>。</a:t>
            </a:r>
            <a:endParaRPr lang="en" sz="1900" b="1" dirty="0">
              <a:latin typeface="+mn-ea"/>
            </a:endParaRPr>
          </a:p>
        </p:txBody>
      </p:sp>
      <p:sp>
        <p:nvSpPr>
          <p:cNvPr id="13" name="CuadroTexto 12">
            <a:extLst>
              <a:ext uri="{FF2B5EF4-FFF2-40B4-BE49-F238E27FC236}">
                <a16:creationId xmlns:a16="http://schemas.microsoft.com/office/drawing/2014/main" id="{629CD6C9-460F-BA90-E110-EDD6C85788D7}"/>
              </a:ext>
            </a:extLst>
          </p:cNvPr>
          <p:cNvSpPr txBox="1"/>
          <p:nvPr/>
        </p:nvSpPr>
        <p:spPr>
          <a:xfrm>
            <a:off x="533399" y="2944252"/>
            <a:ext cx="5798017" cy="969496"/>
          </a:xfrm>
          <a:prstGeom prst="rect">
            <a:avLst/>
          </a:prstGeom>
          <a:noFill/>
        </p:spPr>
        <p:txBody>
          <a:bodyPr wrap="square">
            <a:spAutoFit/>
          </a:bodyPr>
          <a:lstStyle/>
          <a:p>
            <a:pPr>
              <a:spcBef>
                <a:spcPts val="600"/>
              </a:spcBef>
            </a:pPr>
            <a:r>
              <a:rPr lang="ja-JP" altLang="en-US" sz="1900" b="1" dirty="0">
                <a:latin typeface="+mn-ea"/>
              </a:rPr>
              <a:t>奇跡的にヨルダン川を渡り、神の御前に導かれた　ことは、エリヤにとって現実のことだった</a:t>
            </a:r>
            <a:r>
              <a:rPr lang="ja-JP" altLang="en-US" sz="1600" b="1" dirty="0">
                <a:latin typeface="+mn-ea"/>
              </a:rPr>
              <a:t>（王下 </a:t>
            </a:r>
            <a:r>
              <a:rPr lang="en-US" altLang="ja-JP" sz="1600" b="1" dirty="0">
                <a:latin typeface="+mn-ea"/>
              </a:rPr>
              <a:t>2:1</a:t>
            </a:r>
            <a:r>
              <a:rPr lang="ja-JP" altLang="en-US" sz="1600" b="1" dirty="0">
                <a:latin typeface="+mn-ea"/>
              </a:rPr>
              <a:t>、</a:t>
            </a:r>
            <a:r>
              <a:rPr lang="en-US" altLang="ja-JP" sz="1600" b="1" dirty="0">
                <a:latin typeface="+mn-ea"/>
              </a:rPr>
              <a:t>7</a:t>
            </a:r>
            <a:r>
              <a:rPr lang="ja-JP" altLang="en-US" sz="1600" b="1" dirty="0">
                <a:latin typeface="+mn-ea"/>
              </a:rPr>
              <a:t>、</a:t>
            </a:r>
            <a:r>
              <a:rPr lang="en-US" altLang="ja-JP" sz="1600" b="1" dirty="0">
                <a:latin typeface="+mn-ea"/>
              </a:rPr>
              <a:t>8</a:t>
            </a:r>
            <a:r>
              <a:rPr lang="ja-JP" altLang="en-US" sz="1600" b="1" dirty="0">
                <a:latin typeface="+mn-ea"/>
              </a:rPr>
              <a:t>、</a:t>
            </a:r>
            <a:r>
              <a:rPr lang="en-US" altLang="ja-JP" sz="1600" b="1" dirty="0">
                <a:latin typeface="+mn-ea"/>
              </a:rPr>
              <a:t>11</a:t>
            </a:r>
            <a:r>
              <a:rPr lang="ja-JP" altLang="en-US" sz="1600" b="1" dirty="0">
                <a:latin typeface="+mn-ea"/>
              </a:rPr>
              <a:t>）</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ED198B-D895-5730-E647-E3B79910DD6C}"/>
              </a:ext>
            </a:extLst>
          </p:cNvPr>
          <p:cNvSpPr>
            <a:spLocks noGrp="1"/>
          </p:cNvSpPr>
          <p:nvPr>
            <p:ph type="title"/>
          </p:nvPr>
        </p:nvSpPr>
        <p:spPr>
          <a:xfrm>
            <a:off x="838200" y="2850776"/>
            <a:ext cx="10515600" cy="1241005"/>
          </a:xfrm>
        </p:spPr>
        <p:txBody>
          <a:bodyPr>
            <a:normAutofit fontScale="90000"/>
          </a:bodyPr>
          <a:lstStyle/>
          <a:p>
            <a:pPr algn="ctr"/>
            <a:r>
              <a:rPr lang="ja-JP" altLang="en-US" b="1" dirty="0"/>
              <a:t>マタイ </a:t>
            </a:r>
            <a:r>
              <a:rPr lang="en-US" altLang="ja-JP" b="1" dirty="0"/>
              <a:t>3:16</a:t>
            </a:r>
            <a:r>
              <a:rPr lang="ja-JP" altLang="en-US" b="1" dirty="0"/>
              <a:t>、</a:t>
            </a:r>
            <a:r>
              <a:rPr lang="en-US" altLang="ja-JP" b="1" dirty="0"/>
              <a:t>17</a:t>
            </a:r>
            <a:br>
              <a:rPr lang="en-US" altLang="ja-JP" b="1" dirty="0"/>
            </a:br>
            <a:r>
              <a:rPr lang="en-US" altLang="ja-JP" sz="3100" b="1" dirty="0"/>
              <a:t>3:16 </a:t>
            </a:r>
            <a:r>
              <a:rPr lang="ja-JP" altLang="en-US" sz="3100" b="1" dirty="0"/>
              <a:t>イエスは洗礼を受けると、すぐ水の 中から上がられた。　　そのとき、天がイエ スに向かって開いた。イエスは、神の霊 が鳩のように御自分の上に降って来るの を御覧になった。　　　　 </a:t>
            </a:r>
            <a:r>
              <a:rPr lang="en-US" altLang="ja-JP" sz="3100" b="1" dirty="0"/>
              <a:t>3:17 </a:t>
            </a:r>
            <a:r>
              <a:rPr lang="ja-JP" altLang="en-US" sz="3100" b="1" dirty="0"/>
              <a:t>そのとき、「これはわたしの愛する 子、わたしの心に　　　適う者」と言う声が、 天から聞こえた。</a:t>
            </a:r>
            <a:r>
              <a:rPr lang="en-US" altLang="ja-JP" sz="3100" b="1" dirty="0"/>
              <a:t> </a:t>
            </a:r>
            <a:br>
              <a:rPr lang="en-US" altLang="ja-JP" b="1" dirty="0"/>
            </a:br>
            <a:r>
              <a:rPr lang="ja-JP" altLang="en-US" b="1" dirty="0"/>
              <a:t>マルコ </a:t>
            </a:r>
            <a:r>
              <a:rPr lang="en-US" altLang="ja-JP" b="1" dirty="0"/>
              <a:t>1:9 </a:t>
            </a:r>
            <a:br>
              <a:rPr lang="en-US" altLang="ja-JP" b="1" dirty="0"/>
            </a:br>
            <a:r>
              <a:rPr lang="en-US" altLang="ja-JP" sz="3100" b="1" dirty="0"/>
              <a:t>1:9 </a:t>
            </a:r>
            <a:r>
              <a:rPr lang="ja-JP" altLang="en-US" sz="3100" b="1" dirty="0"/>
              <a:t>そのころ、イエスはガリラヤのナザ レから来て、　　　　　ヨルダン川でヨハネから洗 礼を受けられた。</a:t>
            </a:r>
            <a:br>
              <a:rPr lang="en-US" altLang="ja-JP" b="1" dirty="0"/>
            </a:br>
            <a:r>
              <a:rPr lang="ja-JP" altLang="en-US" b="1" dirty="0"/>
              <a:t>新約聖書の記者は、ヨルダ ン川の象徴的、　霊的な意味をいかにほのめかしていますか。</a:t>
            </a:r>
            <a:endParaRPr kumimoji="1" lang="ja-JP" altLang="en-US" b="1" dirty="0"/>
          </a:p>
        </p:txBody>
      </p:sp>
    </p:spTree>
    <p:extLst>
      <p:ext uri="{BB962C8B-B14F-4D97-AF65-F5344CB8AC3E}">
        <p14:creationId xmlns:p14="http://schemas.microsoft.com/office/powerpoint/2010/main" val="349946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457200" y="1443841"/>
            <a:ext cx="11277600" cy="3970318"/>
          </a:xfrm>
          <a:prstGeom prst="rect">
            <a:avLst/>
          </a:prstGeom>
          <a:noFill/>
        </p:spPr>
        <p:txBody>
          <a:bodyPr wrap="square">
            <a:spAutoFit/>
          </a:bodyPr>
          <a:lstStyle/>
          <a:p>
            <a:pPr>
              <a:spcBef>
                <a:spcPts val="600"/>
              </a:spcBef>
            </a:pPr>
            <a:r>
              <a:rPr lang="ja-JP" altLang="en-US" sz="2800" dirty="0">
                <a:latin typeface="Constantia" panose="02030602050306030303" pitchFamily="18" charset="0"/>
              </a:rPr>
              <a:t>「</a:t>
            </a:r>
            <a:r>
              <a:rPr lang="ja-JP" altLang="en-US" sz="2800" dirty="0"/>
              <a:t>だから主のいつくしみとそのやさしい多くの憐れみとを忘れない　ようにしよう。イスラエルの民のように、あかしの石を立て、神が　われわれのためにしてくださったことについて、とうとい物語を　　それにきざみつけよう。そうして　この世の旅路において、主が　　　われわれをどのように扱われたかをふりかえってみて、感謝に　　　みちた心でこう叫ぼう、「わたしに賜わったもろもろの恵みについて、どうして主に報いることができようか。わたしは救の杯をあげて、　主の　み名を呼ぶ。わたしはすべての民の前で、主にわが誓いを　　つぐなおう」（詩篇</a:t>
            </a:r>
            <a:r>
              <a:rPr lang="en-US" altLang="ja-JP" sz="2800" dirty="0"/>
              <a:t>116</a:t>
            </a:r>
            <a:r>
              <a:rPr lang="ja-JP" altLang="en-US" sz="2800" dirty="0"/>
              <a:t>：</a:t>
            </a:r>
            <a:r>
              <a:rPr lang="en-US" altLang="ja-JP" sz="2800" dirty="0"/>
              <a:t>12</a:t>
            </a:r>
            <a:r>
              <a:rPr lang="ja-JP" altLang="en-US" sz="2800" dirty="0"/>
              <a:t>～</a:t>
            </a:r>
            <a:r>
              <a:rPr lang="en-US" altLang="ja-JP" sz="2800" dirty="0"/>
              <a:t>14</a:t>
            </a:r>
            <a:r>
              <a:rPr lang="ja-JP" altLang="en-US" sz="2800" dirty="0"/>
              <a:t>）。</a:t>
            </a:r>
            <a:endParaRPr lang="en" sz="2800" dirty="0">
              <a:latin typeface="Constantia" panose="02030602050306030303" pitchFamily="18" charset="0"/>
            </a:endParaRPr>
          </a:p>
        </p:txBody>
      </p:sp>
      <p:sp>
        <p:nvSpPr>
          <p:cNvPr id="4" name="CuadroTexto 3">
            <a:extLst>
              <a:ext uri="{FF2B5EF4-FFF2-40B4-BE49-F238E27FC236}">
                <a16:creationId xmlns:a16="http://schemas.microsoft.com/office/drawing/2014/main" id="{70DFBCBD-99AD-E0ED-5471-C12DE9C3B910}"/>
              </a:ext>
            </a:extLst>
          </p:cNvPr>
          <p:cNvSpPr txBox="1"/>
          <p:nvPr/>
        </p:nvSpPr>
        <p:spPr>
          <a:xfrm>
            <a:off x="6551289" y="5414159"/>
            <a:ext cx="4888069" cy="461665"/>
          </a:xfrm>
          <a:prstGeom prst="rect">
            <a:avLst/>
          </a:prstGeom>
          <a:noFill/>
        </p:spPr>
        <p:txBody>
          <a:bodyPr wrap="none" rtlCol="0">
            <a:spAutoFit/>
          </a:bodyPr>
          <a:lstStyle/>
          <a:p>
            <a:pPr algn="r"/>
            <a:r>
              <a:rPr lang="en" sz="2400" b="1" dirty="0"/>
              <a:t>EG</a:t>
            </a:r>
            <a:r>
              <a:rPr lang="ja-JP" altLang="en-US" sz="2400" b="1" dirty="0"/>
              <a:t>ホワイト各時代の希望第３６章</a:t>
            </a:r>
            <a:endParaRPr lang="en" sz="2400" b="1" dirty="0"/>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81963" y="1157872"/>
            <a:ext cx="3943354" cy="449353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2600" b="1" dirty="0">
                <a:ln w="12700" cmpd="sng">
                  <a:noFill/>
                  <a:prstDash val="solid"/>
                </a:ln>
                <a:solidFill>
                  <a:srgbClr val="A3293D"/>
                </a:solidFill>
                <a:latin typeface="Comic Sans MS" panose="030F0702030302020204" pitchFamily="66" charset="0"/>
              </a:rPr>
              <a:t>あなたたちの神、主は、あなたたちが渡りきる　まで、あなたたちの　　ためにヨルダンの水を　涸らしてくださった。　それはちょうど、我々が葦の海を渡りきるまで、あなたたちの神、主が我々のために海の水を　涸らしてくださったのと同じである。</a:t>
            </a: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mn-ea"/>
                <a:cs typeface="+mn-cs"/>
              </a:rPr>
              <a:t>ヨシュア記</a:t>
            </a:r>
            <a:r>
              <a:rPr kumimoji="0" lang="es-ES" sz="20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mn-ea"/>
                <a:cs typeface="+mn-cs"/>
              </a:rPr>
              <a:t> 4:23, 24</a:t>
            </a:r>
            <a:r>
              <a:rPr kumimoji="0" lang="ja-JP" altLang="en-US" sz="20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mn-ea"/>
                <a:cs typeface="+mn-cs"/>
              </a:rPr>
              <a:t>　新共同訳</a:t>
            </a:r>
            <a:endParaRPr kumimoji="0" lang="es-ES" sz="20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81963" y="1157872"/>
            <a:ext cx="3943354" cy="4893647"/>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2600" b="1" dirty="0">
                <a:ln w="12700" cmpd="sng">
                  <a:noFill/>
                  <a:prstDash val="solid"/>
                </a:ln>
                <a:solidFill>
                  <a:srgbClr val="A3293D"/>
                </a:solidFill>
                <a:latin typeface="Comic Sans MS" panose="030F0702030302020204" pitchFamily="66" charset="0"/>
              </a:rPr>
              <a:t>すなわちあなたがたの神、主はヨルダンの水を、　あなたがたのために　　干しからして、あなた　がたを渡らせて　　　　くださった。それは　　あたかも、あなたがたの神、主が、われわれの　ために紅海を干し　　　　からして、われわれを　渡らせてくださったのと同じである。</a:t>
            </a:r>
            <a:endPar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endParaRP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mn-ea"/>
                <a:cs typeface="+mn-cs"/>
              </a:rPr>
              <a:t>ヨシュア記</a:t>
            </a:r>
            <a:r>
              <a:rPr kumimoji="0" lang="es-ES" sz="20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mn-ea"/>
                <a:cs typeface="+mn-cs"/>
              </a:rPr>
              <a:t> 4:23, 24</a:t>
            </a:r>
            <a:r>
              <a:rPr kumimoji="0" lang="ja-JP" altLang="en-US" sz="20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mn-ea"/>
                <a:cs typeface="+mn-cs"/>
              </a:rPr>
              <a:t>　口語訳</a:t>
            </a:r>
            <a:endParaRPr kumimoji="0" lang="es-ES" sz="20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mn-ea"/>
              <a:cs typeface="+mn-cs"/>
            </a:endParaRPr>
          </a:p>
        </p:txBody>
      </p:sp>
    </p:spTree>
    <p:extLst>
      <p:ext uri="{BB962C8B-B14F-4D97-AF65-F5344CB8AC3E}">
        <p14:creationId xmlns:p14="http://schemas.microsoft.com/office/powerpoint/2010/main" val="247095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6265227" y="3745728"/>
            <a:ext cx="5687756" cy="2862322"/>
          </a:xfrm>
          <a:prstGeom prst="rect">
            <a:avLst/>
          </a:prstGeom>
          <a:noFill/>
        </p:spPr>
        <p:txBody>
          <a:bodyPr wrap="square" rtlCol="0">
            <a:spAutoFit/>
          </a:bodyPr>
          <a:lstStyle/>
          <a:p>
            <a:pPr>
              <a:spcBef>
                <a:spcPts val="600"/>
              </a:spcBef>
            </a:pPr>
            <a:r>
              <a:rPr lang="ja-JP" altLang="en-US" sz="2000" b="1" dirty="0">
                <a:solidFill>
                  <a:srgbClr val="9AF4FF"/>
                </a:solidFill>
                <a:effectLst>
                  <a:outerShdw blurRad="38100" dist="38100" dir="2700000" algn="tl">
                    <a:srgbClr val="000000">
                      <a:alpha val="43137"/>
                    </a:srgbClr>
                  </a:outerShdw>
                </a:effectLst>
              </a:rPr>
              <a:t>ヨルダン川を横断する</a:t>
            </a:r>
            <a:r>
              <a:rPr lang="en" sz="2000" b="1" dirty="0">
                <a:solidFill>
                  <a:srgbClr val="9AF4FF"/>
                </a:solidFill>
                <a:effectLst>
                  <a:outerShdw blurRad="38100" dist="38100" dir="2700000" algn="tl">
                    <a:srgbClr val="000000">
                      <a:alpha val="43137"/>
                    </a:srgbClr>
                  </a:outerShdw>
                </a:effectLst>
              </a:rPr>
              <a:t>(</a:t>
            </a:r>
            <a:r>
              <a:rPr lang="ja-JP" altLang="en-US" sz="2000" b="1" dirty="0">
                <a:solidFill>
                  <a:srgbClr val="9AF4FF"/>
                </a:solidFill>
                <a:effectLst>
                  <a:outerShdw blurRad="38100" dist="38100" dir="2700000" algn="tl">
                    <a:srgbClr val="000000">
                      <a:alpha val="43137"/>
                    </a:srgbClr>
                  </a:outerShdw>
                </a:effectLst>
              </a:rPr>
              <a:t>ヨシュア記</a:t>
            </a:r>
            <a:r>
              <a:rPr lang="en" sz="2000" b="1" dirty="0">
                <a:solidFill>
                  <a:srgbClr val="9AF4FF"/>
                </a:solidFill>
                <a:effectLst>
                  <a:outerShdw blurRad="38100" dist="38100" dir="2700000" algn="tl">
                    <a:srgbClr val="000000">
                      <a:alpha val="43137"/>
                    </a:srgbClr>
                  </a:outerShdw>
                </a:effectLst>
              </a:rPr>
              <a:t> </a:t>
            </a:r>
            <a:r>
              <a:rPr lang="en-US" altLang="ja-JP" sz="2000" b="1" dirty="0">
                <a:solidFill>
                  <a:srgbClr val="9AF4FF"/>
                </a:solidFill>
                <a:effectLst>
                  <a:outerShdw blurRad="38100" dist="38100" dir="2700000" algn="tl">
                    <a:srgbClr val="000000">
                      <a:alpha val="43137"/>
                    </a:srgbClr>
                  </a:outerShdw>
                </a:effectLst>
              </a:rPr>
              <a:t>3</a:t>
            </a:r>
            <a:r>
              <a:rPr lang="ja-JP" altLang="en-US" sz="2000" b="1" dirty="0">
                <a:solidFill>
                  <a:srgbClr val="9AF4FF"/>
                </a:solidFill>
                <a:effectLst>
                  <a:outerShdw blurRad="38100" dist="38100" dir="2700000" algn="tl">
                    <a:srgbClr val="000000">
                      <a:alpha val="43137"/>
                    </a:srgbClr>
                  </a:outerShdw>
                </a:effectLst>
              </a:rPr>
              <a:t>章</a:t>
            </a:r>
            <a:r>
              <a:rPr lang="en" sz="2000" b="1" dirty="0">
                <a:solidFill>
                  <a:srgbClr val="9AF4FF"/>
                </a:solidFill>
                <a:effectLst>
                  <a:outerShdw blurRad="38100" dist="38100" dir="2700000" algn="tl">
                    <a:srgbClr val="000000">
                      <a:alpha val="43137"/>
                    </a:srgbClr>
                  </a:outerShdw>
                </a:effectLst>
              </a:rPr>
              <a:t>):</a:t>
            </a:r>
          </a:p>
          <a:p>
            <a:pPr lvl="1">
              <a:spcBef>
                <a:spcPts val="600"/>
              </a:spcBef>
            </a:pPr>
            <a:r>
              <a:rPr lang="ja-JP" altLang="en-US" sz="2000" b="1" dirty="0">
                <a:solidFill>
                  <a:schemeClr val="bg1"/>
                </a:solidFill>
                <a:effectLst>
                  <a:outerShdw blurRad="38100" dist="38100" dir="2700000" algn="tl">
                    <a:srgbClr val="000000">
                      <a:alpha val="43137"/>
                    </a:srgbClr>
                  </a:outerShdw>
                </a:effectLst>
              </a:rPr>
              <a:t>ヨルダン川を渡る</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ja-JP" altLang="en-US" sz="2000" b="1" dirty="0">
                <a:solidFill>
                  <a:schemeClr val="bg1"/>
                </a:solidFill>
                <a:effectLst>
                  <a:outerShdw blurRad="38100" dist="38100" dir="2700000" algn="tl">
                    <a:srgbClr val="000000">
                      <a:alpha val="43137"/>
                    </a:srgbClr>
                  </a:outerShdw>
                </a:effectLst>
              </a:rPr>
              <a:t>軌跡を起こされる生ける神</a:t>
            </a:r>
            <a:endParaRPr lang="en" altLang="ja-JP" sz="2000" b="1" dirty="0">
              <a:solidFill>
                <a:schemeClr val="bg1"/>
              </a:solidFill>
              <a:effectLst>
                <a:outerShdw blurRad="38100" dist="38100" dir="2700000" algn="tl">
                  <a:srgbClr val="000000">
                    <a:alpha val="43137"/>
                  </a:srgbClr>
                </a:outerShdw>
              </a:effectLst>
            </a:endParaRPr>
          </a:p>
          <a:p>
            <a:pPr>
              <a:spcBef>
                <a:spcPts val="600"/>
              </a:spcBef>
            </a:pPr>
            <a:r>
              <a:rPr lang="ja-JP" altLang="en-US" sz="2000" b="1" dirty="0">
                <a:solidFill>
                  <a:srgbClr val="8DFF8D"/>
                </a:solidFill>
                <a:effectLst>
                  <a:outerShdw blurRad="38100" dist="38100" dir="2700000" algn="tl">
                    <a:srgbClr val="000000">
                      <a:alpha val="43137"/>
                    </a:srgbClr>
                  </a:outerShdw>
                </a:effectLst>
              </a:rPr>
              <a:t>覚えること、忘れずにいること</a:t>
            </a:r>
            <a:r>
              <a:rPr lang="en" sz="2000" b="1" dirty="0">
                <a:solidFill>
                  <a:srgbClr val="8DFF8D"/>
                </a:solidFill>
                <a:effectLst>
                  <a:outerShdw blurRad="38100" dist="38100" dir="2700000" algn="tl">
                    <a:srgbClr val="000000">
                      <a:alpha val="43137"/>
                    </a:srgbClr>
                  </a:outerShdw>
                </a:effectLst>
              </a:rPr>
              <a:t>(</a:t>
            </a:r>
            <a:r>
              <a:rPr lang="ja-JP" altLang="en-US" sz="2000" b="1" dirty="0">
                <a:solidFill>
                  <a:srgbClr val="8DFF8D"/>
                </a:solidFill>
                <a:effectLst>
                  <a:outerShdw blurRad="38100" dist="38100" dir="2700000" algn="tl">
                    <a:srgbClr val="000000">
                      <a:alpha val="43137"/>
                    </a:srgbClr>
                  </a:outerShdw>
                </a:effectLst>
              </a:rPr>
              <a:t>ヨシュア記</a:t>
            </a:r>
            <a:r>
              <a:rPr lang="en-US" altLang="ja-JP" sz="2000" b="1" dirty="0">
                <a:solidFill>
                  <a:srgbClr val="8DFF8D"/>
                </a:solidFill>
                <a:effectLst>
                  <a:outerShdw blurRad="38100" dist="38100" dir="2700000" algn="tl">
                    <a:srgbClr val="000000">
                      <a:alpha val="43137"/>
                    </a:srgbClr>
                  </a:outerShdw>
                </a:effectLst>
              </a:rPr>
              <a:t>4</a:t>
            </a:r>
            <a:r>
              <a:rPr lang="ja-JP" altLang="en-US" sz="2000" b="1" dirty="0">
                <a:solidFill>
                  <a:srgbClr val="8DFF8D"/>
                </a:solidFill>
                <a:effectLst>
                  <a:outerShdw blurRad="38100" dist="38100" dir="2700000" algn="tl">
                    <a:srgbClr val="000000">
                      <a:alpha val="43137"/>
                    </a:srgbClr>
                  </a:outerShdw>
                </a:effectLst>
              </a:rPr>
              <a:t>章</a:t>
            </a:r>
            <a:r>
              <a:rPr lang="en" sz="2000" b="1" dirty="0">
                <a:solidFill>
                  <a:srgbClr val="8DFF8D"/>
                </a:solidFill>
                <a:effectLst>
                  <a:outerShdw blurRad="38100" dist="38100" dir="2700000" algn="tl">
                    <a:srgbClr val="000000">
                      <a:alpha val="43137"/>
                    </a:srgbClr>
                  </a:outerShdw>
                </a:effectLst>
              </a:rPr>
              <a:t>):</a:t>
            </a:r>
          </a:p>
          <a:p>
            <a:pPr lvl="1">
              <a:spcBef>
                <a:spcPts val="600"/>
              </a:spcBef>
            </a:pPr>
            <a:r>
              <a:rPr lang="ja-JP" altLang="en-US" sz="2000" b="1" dirty="0">
                <a:solidFill>
                  <a:schemeClr val="bg1"/>
                </a:solidFill>
                <a:effectLst>
                  <a:outerShdw blurRad="38100" dist="38100" dir="2700000" algn="tl">
                    <a:srgbClr val="000000">
                      <a:alpha val="43137"/>
                    </a:srgbClr>
                  </a:outerShdw>
                </a:effectLst>
              </a:rPr>
              <a:t>覚えておきなさい</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ja-JP" altLang="en-US" sz="2000" b="1" dirty="0">
                <a:solidFill>
                  <a:schemeClr val="bg1"/>
                </a:solidFill>
                <a:effectLst>
                  <a:outerShdw blurRad="38100" dist="38100" dir="2700000" algn="tl">
                    <a:srgbClr val="000000">
                      <a:alpha val="43137"/>
                    </a:srgbClr>
                  </a:outerShdw>
                </a:effectLst>
              </a:rPr>
              <a:t>忘却</a:t>
            </a:r>
            <a:endParaRPr lang="en" sz="2000" b="1" dirty="0">
              <a:solidFill>
                <a:schemeClr val="bg1"/>
              </a:solidFill>
              <a:effectLst>
                <a:outerShdw blurRad="38100" dist="38100" dir="2700000" algn="tl">
                  <a:srgbClr val="000000">
                    <a:alpha val="43137"/>
                  </a:srgbClr>
                </a:outerShdw>
              </a:effectLst>
            </a:endParaRPr>
          </a:p>
          <a:p>
            <a:pPr>
              <a:spcBef>
                <a:spcPts val="1800"/>
              </a:spcBef>
            </a:pPr>
            <a:r>
              <a:rPr lang="ja-JP" altLang="en-US" sz="2000" b="1" dirty="0">
                <a:solidFill>
                  <a:srgbClr val="FFFF3C"/>
                </a:solidFill>
                <a:effectLst>
                  <a:outerShdw blurRad="38100" dist="38100" dir="2700000" algn="tl">
                    <a:srgbClr val="000000">
                      <a:alpha val="43137"/>
                    </a:srgbClr>
                  </a:outerShdw>
                </a:effectLst>
              </a:rPr>
              <a:t>ヨルダン川を越えて</a:t>
            </a:r>
            <a:endParaRPr lang="en" sz="2000" b="1" dirty="0">
              <a:solidFill>
                <a:srgbClr val="FFFF3C"/>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392723"/>
            <a:ext cx="6086317" cy="969496"/>
          </a:xfrm>
          <a:prstGeom prst="rect">
            <a:avLst/>
          </a:prstGeom>
          <a:noFill/>
        </p:spPr>
        <p:txBody>
          <a:bodyPr wrap="square" rtlCol="0">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春。雨と雪解け水でヨルダン川は氾濫寸前まで水位が　上昇し、水は死海へと勢いよく流れ込む。ヨルダン川の浅瀬でさえ、川を渡るのは危険な行為だ。</a:t>
            </a:r>
            <a:endParaRPr lang="en" sz="1900" b="1" dirty="0">
              <a:solidFill>
                <a:schemeClr val="bg1"/>
              </a:solidFill>
              <a:effectLst>
                <a:outerShdw blurRad="38100" dist="38100" dir="2700000" algn="tl">
                  <a:srgbClr val="000000">
                    <a:alpha val="43137"/>
                  </a:srgbClr>
                </a:outerShdw>
              </a:effectLst>
            </a:endParaRP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a:fillRect/>
          </a:stretch>
        </p:blipFill>
        <p:spPr>
          <a:xfrm>
            <a:off x="6339423" y="4176581"/>
            <a:ext cx="403288"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339423" y="4553584"/>
            <a:ext cx="403288"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315377" y="5710936"/>
            <a:ext cx="408533"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20622" y="5333933"/>
            <a:ext cx="403288"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5617425" y="6165295"/>
            <a:ext cx="647802"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651340" y="4902735"/>
            <a:ext cx="647802"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43308" y="3759452"/>
            <a:ext cx="647802"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525605"/>
            <a:ext cx="5931311" cy="754053"/>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人間には不可能だが、神にとっては簡単だ。</a:t>
            </a:r>
            <a:endParaRPr lang="en-US" altLang="ja-JP" sz="1900" b="1" dirty="0">
              <a:solidFill>
                <a:schemeClr val="bg1"/>
              </a:solidFill>
              <a:effectLst>
                <a:outerShdw blurRad="38100" dist="38100" dir="2700000" algn="tl">
                  <a:srgbClr val="000000">
                    <a:alpha val="43137"/>
                  </a:srgbClr>
                </a:outerShdw>
              </a:effectLst>
            </a:endParaRPr>
          </a:p>
          <a:p>
            <a:pPr>
              <a:spcBef>
                <a:spcPts val="600"/>
              </a:spcBef>
            </a:pPr>
            <a:r>
              <a:rPr lang="en-US" altLang="ja-JP" sz="1900" b="1" dirty="0">
                <a:solidFill>
                  <a:schemeClr val="bg1"/>
                </a:solidFill>
                <a:effectLst>
                  <a:outerShdw blurRad="38100" dist="38100" dir="2700000" algn="tl">
                    <a:srgbClr val="000000">
                      <a:alpha val="43137"/>
                    </a:srgbClr>
                  </a:outerShdw>
                </a:effectLst>
              </a:rPr>
              <a:t>"</a:t>
            </a:r>
            <a:r>
              <a:rPr lang="ja-JP" altLang="en-US" sz="1900" b="1" dirty="0">
                <a:solidFill>
                  <a:schemeClr val="bg1"/>
                </a:solidFill>
                <a:effectLst>
                  <a:outerShdw blurRad="38100" dist="38100" dir="2700000" algn="tl">
                    <a:srgbClr val="000000">
                      <a:alpha val="43137"/>
                    </a:srgbClr>
                  </a:outerShdw>
                </a:effectLst>
              </a:rPr>
              <a:t>自分を聖別し、ヨルダンを渡りなさい</a:t>
            </a:r>
            <a:r>
              <a:rPr lang="en-US" altLang="ja-JP" sz="1900" b="1" dirty="0">
                <a:solidFill>
                  <a:schemeClr val="bg1"/>
                </a:solidFill>
                <a:effectLst>
                  <a:outerShdw blurRad="38100" dist="38100" dir="2700000" algn="tl">
                    <a:srgbClr val="000000">
                      <a:alpha val="43137"/>
                    </a:srgbClr>
                  </a:outerShdw>
                </a:effectLst>
              </a:rPr>
              <a:t>"</a:t>
            </a:r>
            <a:r>
              <a:rPr lang="ja-JP" altLang="en-US" sz="1900" b="1" dirty="0">
                <a:solidFill>
                  <a:schemeClr val="bg1"/>
                </a:solidFill>
                <a:effectLst>
                  <a:outerShdw blurRad="38100" dist="38100" dir="2700000" algn="tl">
                    <a:srgbClr val="000000">
                      <a:alpha val="43137"/>
                    </a:srgbClr>
                  </a:outerShdw>
                </a:effectLst>
              </a:rPr>
              <a:t>。</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82677" y="1614189"/>
            <a:ext cx="6293051" cy="677108"/>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老人、妊婦、子ども、家畜を乗せて村全体がどうやって川を渡れるのでしょうか</a:t>
            </a:r>
            <a:r>
              <a:rPr lang="en-US" altLang="ja-JP" sz="1900" b="1" dirty="0">
                <a:solidFill>
                  <a:schemeClr val="bg1"/>
                </a:solidFill>
                <a:effectLst>
                  <a:outerShdw blurRad="38100" dist="38100" dir="2700000" algn="tl">
                    <a:srgbClr val="000000">
                      <a:alpha val="43137"/>
                    </a:srgbClr>
                  </a:outerShdw>
                </a:effectLst>
              </a:rPr>
              <a:t>?</a:t>
            </a:r>
            <a:endParaRPr lang="en" sz="1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6" y="2705724"/>
            <a:ext cx="7045974" cy="144655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ヨルダン川を横断する</a:t>
            </a:r>
            <a:endParaRPr lang="en-US" altLang="ja-JP"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endParaRPr>
          </a:p>
          <a:p>
            <a:pPr algn="ct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a:t>
            </a:r>
            <a:r>
              <a:rPr lang="ja-JP" altLang="en-US"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ヨシュア記</a:t>
            </a:r>
            <a:r>
              <a:rPr lang="en-US" altLang="ja-JP"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3</a:t>
            </a:r>
            <a:r>
              <a:rPr lang="ja-JP" altLang="en-US"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章</a:t>
            </a:r>
            <a:r>
              <a:rPr lang="en"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ヨルダン川を渡る</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682972"/>
            <a:ext cx="12191999" cy="338554"/>
          </a:xfrm>
          <a:prstGeom prst="rect">
            <a:avLst/>
          </a:prstGeom>
          <a:noFill/>
        </p:spPr>
        <p:txBody>
          <a:bodyPr wrap="square">
            <a:spAutoFit/>
          </a:bodyPr>
          <a:lstStyle/>
          <a:p>
            <a:pPr algn="ctr"/>
            <a:r>
              <a:rPr lang="ja-JP" altLang="en-US" sz="1600" b="1" dirty="0">
                <a:solidFill>
                  <a:srgbClr val="E8D190"/>
                </a:solidFill>
                <a:effectLst>
                  <a:outerShdw blurRad="38100" dist="38100" dir="2700000" algn="tl">
                    <a:srgbClr val="000000">
                      <a:alpha val="43137"/>
                    </a:srgbClr>
                  </a:outerShdw>
                </a:effectLst>
                <a:latin typeface="Comic Sans MS" panose="030F0702030302020204" pitchFamily="66" charset="0"/>
              </a:rPr>
              <a:t>ヨシュアは民に言った。「自分自身を聖別せよ。主は明日、あなたたちの中に驚くべきことを行われる。」</a:t>
            </a:r>
            <a:r>
              <a:rPr lang="en" sz="16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ja-JP" altLang="en-US" sz="1400" b="1" dirty="0">
                <a:solidFill>
                  <a:srgbClr val="E8D190"/>
                </a:solidFill>
                <a:effectLst>
                  <a:outerShdw blurRad="38100" dist="38100" dir="2700000" algn="tl">
                    <a:srgbClr val="000000">
                      <a:alpha val="43137"/>
                    </a:srgbClr>
                  </a:outerShdw>
                </a:effectLst>
                <a:latin typeface="Comic Sans MS" panose="030F0702030302020204" pitchFamily="66" charset="0"/>
              </a:rPr>
              <a:t>ヨシュア記</a:t>
            </a: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228600" y="1368141"/>
            <a:ext cx="7109848" cy="677108"/>
          </a:xfrm>
          <a:prstGeom prst="rect">
            <a:avLst/>
          </a:prstGeom>
          <a:noFill/>
        </p:spPr>
        <p:txBody>
          <a:bodyPr wrap="square" rtlCol="0">
            <a:spAutoFit/>
          </a:bodyPr>
          <a:lstStyle/>
          <a:p>
            <a:pPr>
              <a:spcBef>
                <a:spcPts val="600"/>
              </a:spcBef>
            </a:pPr>
            <a:r>
              <a:rPr lang="en-US" altLang="ja-JP" sz="1900" b="1" dirty="0">
                <a:latin typeface="+mn-ea"/>
              </a:rPr>
              <a:t>40</a:t>
            </a:r>
            <a:r>
              <a:rPr lang="ja-JP" altLang="en-US" sz="1900" b="1" dirty="0">
                <a:latin typeface="+mn-ea"/>
              </a:rPr>
              <a:t>年間、雲は野営地を出て出発する時を知らせ、箱舟は　　　イスラエルを新たな目的地へと導きました（民</a:t>
            </a:r>
            <a:r>
              <a:rPr lang="en-US" altLang="ja-JP" sz="1900" b="1" dirty="0">
                <a:latin typeface="+mn-ea"/>
              </a:rPr>
              <a:t>9:17</a:t>
            </a:r>
            <a:r>
              <a:rPr lang="ja-JP" altLang="en-US" sz="1900" b="1" dirty="0">
                <a:latin typeface="+mn-ea"/>
              </a:rPr>
              <a:t>、</a:t>
            </a:r>
            <a:r>
              <a:rPr lang="en-US" altLang="ja-JP" sz="1900" b="1" dirty="0">
                <a:latin typeface="+mn-ea"/>
              </a:rPr>
              <a:t>10:33</a:t>
            </a:r>
            <a:r>
              <a:rPr lang="ja-JP" altLang="en-US" sz="1900" b="1" dirty="0">
                <a:latin typeface="+mn-ea"/>
              </a:rPr>
              <a:t>）。</a:t>
            </a:r>
            <a:endParaRPr lang="en" sz="1900" b="1" dirty="0">
              <a:latin typeface="+mn-ea"/>
            </a:endParaRP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1015306072"/>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4"/>
            <a:ext cx="4324350" cy="1554272"/>
          </a:xfrm>
          <a:prstGeom prst="rect">
            <a:avLst/>
          </a:prstGeom>
          <a:noFill/>
        </p:spPr>
        <p:txBody>
          <a:bodyPr wrap="square">
            <a:spAutoFit/>
          </a:bodyPr>
          <a:lstStyle/>
          <a:p>
            <a:pPr>
              <a:spcBef>
                <a:spcPts val="600"/>
              </a:spcBef>
            </a:pPr>
            <a:r>
              <a:rPr lang="ja-JP" altLang="en-US" sz="1900" b="1" dirty="0">
                <a:latin typeface="+mn-ea"/>
              </a:rPr>
              <a:t>移動の時が来ました。彼らはシッテムで宿営を解散し、ヨルダン川を渡って</a:t>
            </a:r>
            <a:r>
              <a:rPr lang="en-US" altLang="ja-JP" sz="1900" b="1" dirty="0">
                <a:latin typeface="+mn-ea"/>
              </a:rPr>
              <a:t>3</a:t>
            </a:r>
            <a:r>
              <a:rPr lang="ja-JP" altLang="en-US" sz="1900" b="1" dirty="0">
                <a:latin typeface="+mn-ea"/>
              </a:rPr>
              <a:t>日間野営しました。その後、彼らは箱舟を追って約束の地に入るよう命令を受けました（ヨシュア記</a:t>
            </a:r>
            <a:r>
              <a:rPr lang="en-US" altLang="ja-JP" sz="1900" b="1" dirty="0">
                <a:latin typeface="+mn-ea"/>
              </a:rPr>
              <a:t>3:1-3</a:t>
            </a:r>
            <a:r>
              <a:rPr lang="ja-JP" altLang="en-US" sz="1900" b="1" dirty="0">
                <a:latin typeface="+mn-ea"/>
              </a:rPr>
              <a:t>）。</a:t>
            </a:r>
            <a:endParaRPr lang="en" sz="1900" b="1" dirty="0">
              <a:latin typeface="+mn-ea"/>
            </a:endParaRP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242440" y="4169390"/>
            <a:ext cx="4176148" cy="2139047"/>
          </a:xfrm>
          <a:prstGeom prst="rect">
            <a:avLst/>
          </a:prstGeom>
          <a:noFill/>
        </p:spPr>
        <p:txBody>
          <a:bodyPr wrap="square">
            <a:spAutoFit/>
          </a:bodyPr>
          <a:lstStyle/>
          <a:p>
            <a:pPr>
              <a:spcBef>
                <a:spcPts val="600"/>
              </a:spcBef>
            </a:pPr>
            <a:r>
              <a:rPr lang="ja-JP" altLang="en-US" sz="1900" b="1" dirty="0">
                <a:latin typeface="+mn-ea"/>
              </a:rPr>
              <a:t>しかし、それには前提条件があり　ました。彼らは聖別されなければ　なりませんでした（ヨシュ </a:t>
            </a:r>
            <a:r>
              <a:rPr lang="en-US" altLang="ja-JP" sz="1900" b="1" dirty="0">
                <a:latin typeface="+mn-ea"/>
              </a:rPr>
              <a:t>3:5</a:t>
            </a:r>
            <a:r>
              <a:rPr lang="ja-JP" altLang="en-US" sz="1900" b="1" dirty="0">
                <a:latin typeface="+mn-ea"/>
              </a:rPr>
              <a:t>）。この聖別には、儀式的な清め（衣服と体を洗うこと）、罪を捨てること、そして神の戒めに従順に従う行動が含まれていました。</a:t>
            </a:r>
            <a:endParaRPr lang="en" sz="1900" b="1" dirty="0">
              <a:latin typeface="+mn-ea"/>
            </a:endParaRP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a:extLst>
            <a:ext uri="{FF2B5EF4-FFF2-40B4-BE49-F238E27FC236}">
              <a16:creationId xmlns:a16="http://schemas.microsoft.com/office/drawing/2014/main" id="{5B0754EE-9C45-582A-074E-1A3382D20F4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6DE3A5-4ADD-890E-E485-90F50C74A082}"/>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神はいつでもヨルダン川の水を分けられる　わけではありませんし、</a:t>
            </a:r>
            <a:br>
              <a:rPr lang="en-US" altLang="ja-JP" b="1" dirty="0"/>
            </a:br>
            <a:r>
              <a:rPr lang="ja-JP" altLang="en-US" b="1" dirty="0"/>
              <a:t>神の介入は必ず しも明白ではありません。</a:t>
            </a:r>
            <a:br>
              <a:rPr lang="en-US" altLang="ja-JP" b="1" dirty="0"/>
            </a:br>
            <a:r>
              <a:rPr lang="ja-JP" altLang="en-US" b="1" dirty="0"/>
              <a:t>私たちのために神が介入してくださることを経験し、見 分けるための霊的備えを、</a:t>
            </a:r>
            <a:br>
              <a:rPr lang="en-US" altLang="ja-JP" b="1" dirty="0"/>
            </a:br>
            <a:r>
              <a:rPr lang="ja-JP" altLang="en-US" b="1" dirty="0"/>
              <a:t>私たちはどうしたらできると思いますか。</a:t>
            </a:r>
            <a:endParaRPr kumimoji="1" lang="ja-JP" altLang="en-US" dirty="0"/>
          </a:p>
        </p:txBody>
      </p:sp>
    </p:spTree>
    <p:extLst>
      <p:ext uri="{BB962C8B-B14F-4D97-AF65-F5344CB8AC3E}">
        <p14:creationId xmlns:p14="http://schemas.microsoft.com/office/powerpoint/2010/main" val="14137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8" y="-8662"/>
            <a:ext cx="11772901" cy="769441"/>
          </a:xfrm>
          <a:prstGeom prst="rect">
            <a:avLst/>
          </a:prstGeom>
          <a:noFill/>
        </p:spPr>
        <p:txBody>
          <a:bodyPr wrap="square">
            <a:spAutoFit/>
          </a:bodyPr>
          <a:lstStyle/>
          <a:p>
            <a:pPr algn="ctr"/>
            <a:r>
              <a:rPr lang="ja-JP" altLang="en-US" sz="4400" b="1" spc="300" dirty="0">
                <a:ln w="9525" cmpd="sng">
                  <a:solidFill>
                    <a:schemeClr val="accent1"/>
                  </a:solidFill>
                  <a:prstDash val="solid"/>
                </a:ln>
                <a:solidFill>
                  <a:srgbClr val="70AD47">
                    <a:tint val="1000"/>
                  </a:srgbClr>
                </a:solidFill>
                <a:effectLst>
                  <a:glow rad="38100">
                    <a:schemeClr val="accent1">
                      <a:alpha val="40000"/>
                    </a:schemeClr>
                  </a:glow>
                </a:effectLst>
              </a:rPr>
              <a:t>奇跡を起こされる生ける神</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8" y="720914"/>
            <a:ext cx="11315700" cy="646331"/>
          </a:xfrm>
          <a:prstGeom prst="rect">
            <a:avLst/>
          </a:prstGeom>
          <a:noFill/>
        </p:spPr>
        <p:txBody>
          <a:bodyPr wrap="square">
            <a:spAutoFit/>
          </a:bodyPr>
          <a:lstStyle/>
          <a:p>
            <a:pPr algn="ctr"/>
            <a:r>
              <a:rPr lang="ja-JP" alt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川上から流れてくる水は、はるか遠くのツァレタンの隣町アダムで壁のように立った。そのため、アラバの海すなわち塩の海に流れ込む水は全く断たれ、民はエリコに向かって渡ることができた。</a:t>
            </a:r>
            <a:r>
              <a:rPr lang="en" b="1" dirty="0">
                <a:solidFill>
                  <a:schemeClr val="accent2">
                    <a:lumMod val="40000"/>
                    <a:lumOff val="60000"/>
                  </a:schemeClr>
                </a:solidFill>
                <a:effectLst>
                  <a:outerShdw blurRad="38100" dist="38100" dir="2700000" algn="tl">
                    <a:srgbClr val="000000">
                      <a:alpha val="43137"/>
                    </a:srgbClr>
                  </a:outerShdw>
                </a:effectLst>
                <a:latin typeface="+mn-ea"/>
              </a:rPr>
              <a:t>(</a:t>
            </a:r>
            <a:r>
              <a:rPr lang="ja-JP" altLang="en-US" b="1" dirty="0">
                <a:solidFill>
                  <a:schemeClr val="accent2">
                    <a:lumMod val="40000"/>
                    <a:lumOff val="60000"/>
                  </a:schemeClr>
                </a:solidFill>
                <a:effectLst>
                  <a:outerShdw blurRad="38100" dist="38100" dir="2700000" algn="tl">
                    <a:srgbClr val="000000">
                      <a:alpha val="43137"/>
                    </a:srgbClr>
                  </a:outerShdw>
                </a:effectLst>
                <a:latin typeface="+mn-ea"/>
              </a:rPr>
              <a:t>ヨシュア記</a:t>
            </a:r>
            <a:r>
              <a:rPr lang="en" b="1" dirty="0">
                <a:solidFill>
                  <a:schemeClr val="accent2">
                    <a:lumMod val="40000"/>
                    <a:lumOff val="60000"/>
                  </a:schemeClr>
                </a:solidFill>
                <a:effectLst>
                  <a:outerShdw blurRad="38100" dist="38100" dir="2700000" algn="tl">
                    <a:srgbClr val="000000">
                      <a:alpha val="43137"/>
                    </a:srgbClr>
                  </a:outerShdw>
                </a:effectLst>
                <a:latin typeface="+mn-ea"/>
              </a:rPr>
              <a:t>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310313" y="1838915"/>
            <a:ext cx="5881687" cy="1261884"/>
          </a:xfrm>
          <a:prstGeom prst="rect">
            <a:avLst/>
          </a:prstGeom>
          <a:noFill/>
        </p:spPr>
        <p:txBody>
          <a:bodyPr wrap="square" rtlCol="0">
            <a:spAutoFit/>
          </a:bodyPr>
          <a:lstStyle/>
          <a:p>
            <a:pPr>
              <a:spcBef>
                <a:spcPts val="600"/>
              </a:spcBef>
            </a:pPr>
            <a:r>
              <a:rPr lang="ja-JP" altLang="en-US" sz="1900" b="1" dirty="0">
                <a:latin typeface="+mn-ea"/>
              </a:rPr>
              <a:t>神は「不思議なことをなさる方」</a:t>
            </a:r>
            <a:r>
              <a:rPr lang="ja-JP" altLang="en-US" b="1" dirty="0">
                <a:latin typeface="+mn-ea"/>
              </a:rPr>
              <a:t>（詩</a:t>
            </a:r>
            <a:r>
              <a:rPr lang="en-US" altLang="ja-JP" b="1" dirty="0">
                <a:latin typeface="+mn-ea"/>
              </a:rPr>
              <a:t>72:18</a:t>
            </a:r>
            <a:r>
              <a:rPr lang="ja-JP" altLang="en-US" b="1" dirty="0">
                <a:latin typeface="+mn-ea"/>
              </a:rPr>
              <a:t>）</a:t>
            </a:r>
            <a:r>
              <a:rPr lang="ja-JP" altLang="en-US" sz="1900" b="1" dirty="0">
                <a:latin typeface="+mn-ea"/>
              </a:rPr>
              <a:t>である。それゆえ、私たちはこの方を唯一の神と認め　　</a:t>
            </a:r>
            <a:r>
              <a:rPr lang="ja-JP" altLang="en-US" b="1" dirty="0">
                <a:latin typeface="+mn-ea"/>
              </a:rPr>
              <a:t>（詩</a:t>
            </a:r>
            <a:r>
              <a:rPr lang="en-US" altLang="ja-JP" b="1" dirty="0">
                <a:latin typeface="+mn-ea"/>
              </a:rPr>
              <a:t>86:10</a:t>
            </a:r>
            <a:r>
              <a:rPr lang="ja-JP" altLang="en-US" b="1" dirty="0">
                <a:latin typeface="+mn-ea"/>
              </a:rPr>
              <a:t>）</a:t>
            </a:r>
            <a:r>
              <a:rPr lang="ja-JP" altLang="en-US" sz="1900" b="1" dirty="0">
                <a:latin typeface="+mn-ea"/>
              </a:rPr>
              <a:t>、その不思議を覚え</a:t>
            </a:r>
            <a:r>
              <a:rPr lang="ja-JP" altLang="en-US" b="1" dirty="0">
                <a:latin typeface="+mn-ea"/>
              </a:rPr>
              <a:t>（詩</a:t>
            </a:r>
            <a:r>
              <a:rPr lang="en-US" altLang="ja-JP" b="1" dirty="0">
                <a:latin typeface="+mn-ea"/>
              </a:rPr>
              <a:t>77:11</a:t>
            </a:r>
            <a:r>
              <a:rPr lang="ja-JP" altLang="en-US" b="1" dirty="0">
                <a:latin typeface="+mn-ea"/>
              </a:rPr>
              <a:t>）</a:t>
            </a:r>
            <a:r>
              <a:rPr lang="ja-JP" altLang="en-US" sz="1900" b="1" dirty="0">
                <a:latin typeface="+mn-ea"/>
              </a:rPr>
              <a:t>、　　その驚くべき行いを語り継ぐ（</a:t>
            </a:r>
            <a:r>
              <a:rPr lang="ja-JP" altLang="en-US" b="1" dirty="0">
                <a:latin typeface="+mn-ea"/>
              </a:rPr>
              <a:t>詩</a:t>
            </a:r>
            <a:r>
              <a:rPr lang="en-US" altLang="ja-JP" b="1" dirty="0">
                <a:latin typeface="+mn-ea"/>
              </a:rPr>
              <a:t>96:3</a:t>
            </a:r>
            <a:r>
              <a:rPr lang="ja-JP" altLang="en-US" b="1" dirty="0">
                <a:latin typeface="+mn-ea"/>
              </a:rPr>
              <a:t>）</a:t>
            </a:r>
            <a:r>
              <a:rPr lang="ja-JP" altLang="en-US" sz="1900" b="1" dirty="0">
                <a:latin typeface="+mn-ea"/>
              </a:rPr>
              <a:t>。</a:t>
            </a: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1702607"/>
            <a:ext cx="5890325" cy="3659807"/>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19172"/>
            <a:ext cx="6543433" cy="1338828"/>
          </a:xfrm>
          <a:prstGeom prst="rect">
            <a:avLst/>
          </a:prstGeom>
          <a:noFill/>
        </p:spPr>
        <p:txBody>
          <a:bodyPr wrap="square">
            <a:spAutoFit/>
          </a:bodyPr>
          <a:lstStyle/>
          <a:p>
            <a:pPr>
              <a:spcBef>
                <a:spcPts val="600"/>
              </a:spcBef>
            </a:pPr>
            <a:r>
              <a:rPr lang="ja-JP" altLang="en-US" sz="1900" b="1" dirty="0">
                <a:latin typeface="+mn-ea"/>
              </a:rPr>
              <a:t>ヨルダンの横断は神の驚異のひとつであり、神が私たちに約束してくださったもうひとつの偉大な驚異、すなわち　天のカナンに入ることを預言的に指し示している</a:t>
            </a:r>
            <a:endParaRPr lang="en-US" altLang="ja-JP" sz="1900" b="1" dirty="0">
              <a:latin typeface="+mn-ea"/>
            </a:endParaRPr>
          </a:p>
          <a:p>
            <a:pPr>
              <a:spcBef>
                <a:spcPts val="600"/>
              </a:spcBef>
            </a:pPr>
            <a:r>
              <a:rPr lang="ja-JP" altLang="en-US" sz="1900" b="1" dirty="0">
                <a:latin typeface="+mn-ea"/>
              </a:rPr>
              <a:t>（ゼカ</a:t>
            </a:r>
            <a:r>
              <a:rPr lang="en-US" altLang="ja-JP" sz="1900" b="1" dirty="0">
                <a:latin typeface="+mn-ea"/>
              </a:rPr>
              <a:t>8:6-8</a:t>
            </a:r>
            <a:r>
              <a:rPr lang="ja-JP" altLang="en-US" sz="1900" b="1" dirty="0">
                <a:latin typeface="+mn-ea"/>
              </a:rPr>
              <a:t>）。</a:t>
            </a: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310313" y="3262568"/>
            <a:ext cx="5753100" cy="1554272"/>
          </a:xfrm>
          <a:prstGeom prst="rect">
            <a:avLst/>
          </a:prstGeom>
          <a:noFill/>
        </p:spPr>
        <p:txBody>
          <a:bodyPr wrap="square">
            <a:spAutoFit/>
          </a:bodyPr>
          <a:lstStyle/>
          <a:p>
            <a:pPr>
              <a:spcBef>
                <a:spcPts val="600"/>
              </a:spcBef>
            </a:pPr>
            <a:r>
              <a:rPr lang="ja-JP" altLang="en-US" sz="1900" b="1" dirty="0">
                <a:latin typeface="+mn-ea"/>
              </a:rPr>
              <a:t>万物を創造された方にとって、難しすぎることも、素晴らしすぎることもない</a:t>
            </a:r>
            <a:r>
              <a:rPr lang="ja-JP" altLang="en-US" b="1" dirty="0">
                <a:latin typeface="+mn-ea"/>
              </a:rPr>
              <a:t>（エレ</a:t>
            </a:r>
            <a:r>
              <a:rPr lang="en-US" altLang="ja-JP" b="1" dirty="0">
                <a:latin typeface="+mn-ea"/>
              </a:rPr>
              <a:t>32:17</a:t>
            </a:r>
            <a:r>
              <a:rPr lang="ja-JP" altLang="en-US" b="1" dirty="0">
                <a:latin typeface="+mn-ea"/>
              </a:rPr>
              <a:t>、ルカ</a:t>
            </a:r>
            <a:r>
              <a:rPr lang="en-US" altLang="ja-JP" b="1" dirty="0">
                <a:latin typeface="+mn-ea"/>
              </a:rPr>
              <a:t>1:37</a:t>
            </a:r>
            <a:r>
              <a:rPr lang="ja-JP" altLang="en-US" b="1" dirty="0">
                <a:latin typeface="+mn-ea"/>
              </a:rPr>
              <a:t>）</a:t>
            </a:r>
            <a:r>
              <a:rPr lang="ja-JP" altLang="en-US" sz="1900" b="1" dirty="0">
                <a:latin typeface="+mn-ea"/>
              </a:rPr>
              <a:t>。                       だから私たちは、主が私たちの人生にも奇跡を　　起こすことができると信じることができる　　　</a:t>
            </a:r>
            <a:r>
              <a:rPr lang="ja-JP" altLang="en-US" b="1" dirty="0">
                <a:latin typeface="+mn-ea"/>
              </a:rPr>
              <a:t>（詩</a:t>
            </a:r>
            <a:r>
              <a:rPr lang="en-US" altLang="ja-JP" b="1" dirty="0">
                <a:latin typeface="+mn-ea"/>
              </a:rPr>
              <a:t>107:8</a:t>
            </a:r>
            <a:r>
              <a:rPr lang="ja-JP" altLang="en-US" b="1" dirty="0">
                <a:latin typeface="+mn-ea"/>
              </a:rPr>
              <a:t>）</a:t>
            </a:r>
            <a:r>
              <a:rPr lang="ja-JP" altLang="en-US" sz="1900" b="1" dirty="0">
                <a:latin typeface="+mn-ea"/>
              </a:rPr>
              <a:t>。</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267E344A-9AAE-154A-5A13-DF2442E046B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E2610D-674F-615D-DA18-368F11D61942}"/>
              </a:ext>
            </a:extLst>
          </p:cNvPr>
          <p:cNvSpPr>
            <a:spLocks noGrp="1"/>
          </p:cNvSpPr>
          <p:nvPr>
            <p:ph type="title"/>
          </p:nvPr>
        </p:nvSpPr>
        <p:spPr>
          <a:xfrm>
            <a:off x="838200" y="2766218"/>
            <a:ext cx="10515600" cy="1325563"/>
          </a:xfrm>
        </p:spPr>
        <p:txBody>
          <a:bodyPr>
            <a:normAutofit fontScale="90000"/>
          </a:bodyPr>
          <a:lstStyle/>
          <a:p>
            <a:pPr algn="ctr"/>
            <a:r>
              <a:rPr lang="ja-JP" altLang="en-US" dirty="0"/>
              <a:t>ルカ </a:t>
            </a:r>
            <a:r>
              <a:rPr lang="en-US" altLang="ja-JP" dirty="0"/>
              <a:t>18:18</a:t>
            </a:r>
            <a:r>
              <a:rPr lang="ja-JP" altLang="en-US" dirty="0"/>
              <a:t>～</a:t>
            </a:r>
            <a:r>
              <a:rPr lang="en-US" altLang="ja-JP" dirty="0"/>
              <a:t>27 </a:t>
            </a:r>
            <a:r>
              <a:rPr lang="ja-JP" altLang="en-US" dirty="0"/>
              <a:t>を読んでください。</a:t>
            </a:r>
            <a:br>
              <a:rPr lang="en-US" altLang="ja-JP" dirty="0"/>
            </a:br>
            <a:r>
              <a:rPr lang="en-US" altLang="ja-JP" sz="2200" dirty="0"/>
              <a:t>18:18 </a:t>
            </a:r>
            <a:r>
              <a:rPr lang="ja-JP" altLang="en-US" sz="2200" dirty="0"/>
              <a:t>ある議員がイエスに、「善い先生、 何をすれば永遠の命を受け継ぐことがで きる　でしょうか」と尋ねた。</a:t>
            </a:r>
            <a:r>
              <a:rPr lang="en-US" altLang="ja-JP" sz="2400" dirty="0"/>
              <a:t>18:19 </a:t>
            </a:r>
            <a:r>
              <a:rPr lang="ja-JP" altLang="en-US" sz="2400" dirty="0"/>
              <a:t>イエスは言われた。「なぜ、わたし を</a:t>
            </a:r>
            <a:r>
              <a:rPr lang="en-US" altLang="ja-JP" sz="2400" dirty="0"/>
              <a:t>『</a:t>
            </a:r>
            <a:r>
              <a:rPr lang="ja-JP" altLang="en-US" sz="2400" dirty="0"/>
              <a:t>善い</a:t>
            </a:r>
            <a:r>
              <a:rPr lang="en-US" altLang="ja-JP" sz="2400" dirty="0"/>
              <a:t>』</a:t>
            </a:r>
            <a:r>
              <a:rPr lang="ja-JP" altLang="en-US" sz="2400" dirty="0"/>
              <a:t>と言うのか。神おひとりのほ かに、善い者はだれもいない。 </a:t>
            </a:r>
            <a:r>
              <a:rPr lang="en-US" altLang="ja-JP" sz="2400" dirty="0"/>
              <a:t>18:20『</a:t>
            </a:r>
            <a:r>
              <a:rPr lang="ja-JP" altLang="en-US" sz="2400" dirty="0"/>
              <a:t>姦淫するな、殺すな、盗むな、偽 証するな、父母を敬え</a:t>
            </a:r>
            <a:r>
              <a:rPr lang="en-US" altLang="ja-JP" sz="2400" dirty="0"/>
              <a:t>』</a:t>
            </a:r>
            <a:r>
              <a:rPr lang="ja-JP" altLang="en-US" sz="2400" dirty="0"/>
              <a:t>という掟をあな たは知っているはずだ。」 </a:t>
            </a:r>
            <a:r>
              <a:rPr lang="en-US" altLang="ja-JP" sz="2400" dirty="0"/>
              <a:t>18:21 </a:t>
            </a:r>
            <a:r>
              <a:rPr lang="ja-JP" altLang="en-US" sz="2400" dirty="0"/>
              <a:t>すると議員は、「そういうことはみ な、子供の時から守ってきました」と言 った。 </a:t>
            </a:r>
            <a:r>
              <a:rPr lang="en-US" altLang="ja-JP" sz="2400" dirty="0"/>
              <a:t>18:22 </a:t>
            </a:r>
            <a:r>
              <a:rPr lang="ja-JP" altLang="en-US" sz="2400" dirty="0"/>
              <a:t>これを聞いて、イエスは言われ た。「あなたに欠けているものがまだ一つ ある。持っている物をすべて売り払い、 貧しい人々に分けてやりなさい。そうす れば、天に富を積むことになる。それか ら、わたしに従いなさい。」 　</a:t>
            </a:r>
            <a:r>
              <a:rPr lang="en-US" altLang="ja-JP" sz="2400" dirty="0"/>
              <a:t>18:23 </a:t>
            </a:r>
            <a:r>
              <a:rPr lang="ja-JP" altLang="en-US" sz="2400" dirty="0"/>
              <a:t>しかし、その人はこれを聞いて非 常に悲しんだ。大変な金持ちだったから　 である。 </a:t>
            </a:r>
            <a:r>
              <a:rPr lang="en-US" altLang="ja-JP" sz="2400" dirty="0"/>
              <a:t>18:24 </a:t>
            </a:r>
            <a:r>
              <a:rPr lang="ja-JP" altLang="en-US" sz="2400" dirty="0"/>
              <a:t>イエスは、議員が非常に悲しむの を見て、言われた。「財産のある者が神の 国に入るのは、なんと難しいことか。 </a:t>
            </a:r>
            <a:r>
              <a:rPr lang="en-US" altLang="ja-JP" sz="2400" dirty="0"/>
              <a:t>18:25 </a:t>
            </a:r>
            <a:r>
              <a:rPr lang="ja-JP" altLang="en-US" sz="2400" dirty="0"/>
              <a:t>金持ちが神の国に入るよりも、ら くだが針の穴を通る方がまだ易しい。」 </a:t>
            </a:r>
            <a:r>
              <a:rPr lang="en-US" altLang="ja-JP" sz="2400" dirty="0"/>
              <a:t>18:26 </a:t>
            </a:r>
            <a:r>
              <a:rPr lang="ja-JP" altLang="en-US" sz="2400" dirty="0"/>
              <a:t>これを聞いた人々が、「それでは、 だれが救われるのだろうか」と言うと、 </a:t>
            </a:r>
            <a:r>
              <a:rPr lang="en-US" altLang="ja-JP" sz="2400" dirty="0"/>
              <a:t>18:27 </a:t>
            </a:r>
            <a:r>
              <a:rPr lang="ja-JP" altLang="en-US" sz="2400" dirty="0"/>
              <a:t>イエスは、「人間にはできない　　こと も、神にはできる」と言われた。</a:t>
            </a:r>
            <a:r>
              <a:rPr lang="ja-JP" altLang="en-US" sz="2200" dirty="0"/>
              <a:t> </a:t>
            </a:r>
            <a:br>
              <a:rPr lang="en-US" altLang="ja-JP" dirty="0"/>
            </a:br>
            <a:r>
              <a:rPr lang="ja-JP" altLang="en-US" dirty="0"/>
              <a:t>弟子たちに対するイエスの答えは、</a:t>
            </a:r>
            <a:br>
              <a:rPr lang="en-US" altLang="ja-JP" dirty="0"/>
            </a:br>
            <a:r>
              <a:rPr lang="ja-JP" altLang="en-US" dirty="0"/>
              <a:t>不可能と思 われることでも神を信頼するよう、あなたをいかに励ましますか。 </a:t>
            </a:r>
            <a:endParaRPr kumimoji="1" lang="ja-JP" altLang="en-US" dirty="0"/>
          </a:p>
        </p:txBody>
      </p:sp>
    </p:spTree>
    <p:extLst>
      <p:ext uri="{BB962C8B-B14F-4D97-AF65-F5344CB8AC3E}">
        <p14:creationId xmlns:p14="http://schemas.microsoft.com/office/powerpoint/2010/main" val="128914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893</TotalTime>
  <Words>3636</Words>
  <Application>Microsoft Office PowerPoint</Application>
  <PresentationFormat>Panorámica</PresentationFormat>
  <Paragraphs>79</Paragraphs>
  <Slides>18</Slides>
  <Notes>7</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Constantia</vt:lpstr>
      <vt:lpstr>Arial</vt:lpstr>
      <vt:lpstr>Comic Sans MS</vt:lpstr>
      <vt:lpstr>Aptos Display</vt:lpstr>
      <vt:lpstr>游ゴシック</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神はいつでもヨルダン川の水を分けられる　わけではありませんし、 神の介入は必ず しも明白ではありません。 私たちのために神が介入してくださることを経験し、見 分けるための霊的備えを、 私たちはどうしたらできると思いますか。</vt:lpstr>
      <vt:lpstr>Presentación de PowerPoint</vt:lpstr>
      <vt:lpstr>ルカ 18:18～27 を読んでください。 18:18 ある議員がイエスに、「善い先生、 何をすれば永遠の命を受け継ぐことがで きる　でしょうか」と尋ねた。18:19 イエスは言われた。「なぜ、わたし を『善い』と言うのか。神おひとりのほ かに、善い者はだれもいない。 18:20『姦淫するな、殺すな、盗むな、偽 証するな、父母を敬え』という掟をあな たは知っているはずだ。」 18:21 すると議員は、「そういうことはみ な、子供の時から守ってきました」と言 った。 18:22 これを聞いて、イエスは言われ た。「あなたに欠けているものがまだ一つ ある。持っている物をすべて売り払い、 貧しい人々に分けてやりなさい。そうす れば、天に富を積むことになる。それか ら、わたしに従いなさい。」 　18:23 しかし、その人はこれを聞いて非 常に悲しんだ。大変な金持ちだったから　 である。 18:24 イエスは、議員が非常に悲しむの を見て、言われた。「財産のある者が神の 国に入るのは、なんと難しいことか。 18:25 金持ちが神の国に入るよりも、ら くだが針の穴を通る方がまだ易しい。」 18:26 これを聞いた人々が、「それでは、 だれが救われるのだろうか」と言うと、 18:27 イエスは、「人間にはできない　　こと も、神にはできる」と言われた。  弟子たちに対するイエスの答えは、 不可能と思 われることでも神を信頼するよう、あなたをいかに励ましますか。 </vt:lpstr>
      <vt:lpstr>Presentación de PowerPoint</vt:lpstr>
      <vt:lpstr>Presentación de PowerPoint</vt:lpstr>
      <vt:lpstr>あなたの信仰の歩みにおいて、 主の御業を思い起こす 個人的な記念は何ですか。</vt:lpstr>
      <vt:lpstr>Presentación de PowerPoint</vt:lpstr>
      <vt:lpstr>過去を思い起こし、主があなたの人生で いかに働いてくださったのかを覚えておく ことは大切ですが、なぜ私たちは、日々、 主と、主の愛と臨在の現実を体験しなけ ればならないのでしょうか。 </vt:lpstr>
      <vt:lpstr>Presentación de PowerPoint</vt:lpstr>
      <vt:lpstr>Presentación de PowerPoint</vt:lpstr>
      <vt:lpstr>マタイ 3:16、17 3:16 イエスは洗礼を受けると、すぐ水の 中から上がられた。　　そのとき、天がイエ スに向かって開いた。イエスは、神の霊 が鳩のように御自分の上に降って来るの を御覧になった。　　　　 3:17 そのとき、「これはわたしの愛する 子、わたしの心に　　　適う者」と言う声が、 天から聞こえた。  マルコ 1:9  1:9 そのころ、イエスはガリラヤのナザ レから来て、　　　　　ヨルダン川でヨハネから洗 礼を受けられた。 新約聖書の記者は、ヨルダ ン川の象徴的、　霊的な意味をいかにほのめかしていますか。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2025-09-23T16:48:06Z</dcterms:created>
  <dcterms:modified xsi:type="dcterms:W3CDTF">2025-10-11T15:41:55Z</dcterms:modified>
</cp:coreProperties>
</file>