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307" r:id="rId3"/>
    <p:sldId id="311" r:id="rId4"/>
    <p:sldId id="312" r:id="rId5"/>
    <p:sldId id="257" r:id="rId6"/>
    <p:sldId id="258" r:id="rId7"/>
    <p:sldId id="259" r:id="rId8"/>
    <p:sldId id="314" r:id="rId9"/>
    <p:sldId id="260" r:id="rId10"/>
    <p:sldId id="317" r:id="rId11"/>
    <p:sldId id="261" r:id="rId12"/>
    <p:sldId id="316" r:id="rId13"/>
    <p:sldId id="308" r:id="rId14"/>
    <p:sldId id="310" r:id="rId15"/>
    <p:sldId id="315" r:id="rId16"/>
    <p:sldId id="309" r:id="rId17"/>
    <p:sldId id="304" r:id="rId18"/>
    <p:sldId id="318" r:id="rId19"/>
    <p:sldId id="305" r:id="rId20"/>
  </p:sldIdLst>
  <p:sldSz cx="12192000" cy="6858000"/>
  <p:notesSz cx="6858000" cy="9144000"/>
  <p:embeddedFontLs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ECFF"/>
    <a:srgbClr val="CCFFFF"/>
    <a:srgbClr val="CCFFCC"/>
    <a:srgbClr val="FFFFCC"/>
    <a:srgbClr val="B5A996"/>
    <a:srgbClr val="D57124"/>
    <a:srgbClr val="392B81"/>
    <a:srgbClr val="7A6ACD"/>
    <a:srgbClr val="2A72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66"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kumimoji="1" lang="ja-JP" altLang="en-US" sz="1900" b="1" dirty="0"/>
            <a:t>信仰は事実を無視するのではなく、単に別の角度から理解を提供するだけである。</a:t>
          </a:r>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kumimoji="1" lang="ja-JP" altLang="en-US" sz="1900" b="1" dirty="0"/>
            <a:t>不平を言う代わりに、私たちは神の計画を信頼し、それに従うよう求められて　いる。</a:t>
          </a:r>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kumimoji="1" lang="ja-JP" altLang="en-US" sz="1900" b="1" dirty="0"/>
            <a:t>主に完全にとどまっている者には祝福が訪れる</a:t>
          </a:r>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kumimoji="1" lang="ja-JP" altLang="en-US" sz="1900" b="1" dirty="0"/>
            <a:t>人生のあらゆる側面は、神によって定められた計画に従って生き　なければ　　ならない</a:t>
          </a:r>
          <a:endParaRPr lang="es-ES" sz="190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kumimoji="1" lang="ja-JP" altLang="en-US" sz="2000" b="1" dirty="0"/>
            <a:t>神の近くに　いることに、　生きる価値があるのです </a:t>
          </a:r>
        </a:p>
        <a:p>
          <a:r>
            <a:rPr kumimoji="1" lang="en-US" altLang="en-US" sz="2000" b="1" dirty="0"/>
            <a:t>(</a:t>
          </a:r>
          <a:r>
            <a:rPr kumimoji="1" lang="ja-JP" altLang="en-US" sz="2000" b="1" dirty="0"/>
            <a:t>詩篇</a:t>
          </a:r>
          <a:r>
            <a:rPr kumimoji="1" lang="en-US" altLang="en-US" sz="2000" b="1" dirty="0"/>
            <a:t>84:1</a:t>
          </a:r>
          <a:r>
            <a:rPr kumimoji="1" lang="en-US" altLang="ja-JP" sz="2000" b="1" dirty="0"/>
            <a:t>1</a:t>
          </a:r>
          <a:r>
            <a:rPr kumimoji="1" lang="en-US" altLang="en-US" sz="2000" b="1" dirty="0"/>
            <a:t>)</a:t>
          </a:r>
          <a:endParaRPr kumimoji="1" lang="ja-JP" altLang="en-US" sz="2000" b="1" dirty="0"/>
        </a:p>
        <a:p>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信仰は事実を無視するのではなく、単に別の角度から理解を提供するだけである。</a:t>
          </a:r>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不平を言う代わりに、私たちは神の計画を信頼し、それに従うよう求められて　いる。</a:t>
          </a:r>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主に完全にとどまっている者には祝福が訪れる</a:t>
          </a:r>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人生のあらゆる側面は、神によって定められた計画に従って生き　なければ　　ならない</a:t>
          </a:r>
          <a:endParaRPr lang="es-ES" sz="1900" kern="1200" dirty="0"/>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5400" rIns="152180" bIns="254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神の近くに　いることに、　生きる価値があるのです </a:t>
          </a:r>
        </a:p>
        <a:p>
          <a:pPr marL="0" lvl="0" indent="0" algn="ctr" defTabSz="889000">
            <a:lnSpc>
              <a:spcPct val="90000"/>
            </a:lnSpc>
            <a:spcBef>
              <a:spcPct val="0"/>
            </a:spcBef>
            <a:spcAft>
              <a:spcPct val="35000"/>
            </a:spcAft>
            <a:buNone/>
          </a:pPr>
          <a:r>
            <a:rPr kumimoji="1" lang="en-US" altLang="en-US" sz="2000" b="1" kern="1200" dirty="0"/>
            <a:t>(</a:t>
          </a:r>
          <a:r>
            <a:rPr kumimoji="1" lang="ja-JP" altLang="en-US" sz="2000" b="1" kern="1200" dirty="0"/>
            <a:t>詩篇</a:t>
          </a:r>
          <a:r>
            <a:rPr kumimoji="1" lang="en-US" altLang="en-US" sz="2000" b="1" kern="1200" dirty="0"/>
            <a:t>84:1</a:t>
          </a:r>
          <a:r>
            <a:rPr kumimoji="1" lang="en-US" altLang="ja-JP" sz="2000" b="1" kern="1200" dirty="0"/>
            <a:t>1</a:t>
          </a:r>
          <a:r>
            <a:rPr kumimoji="1" lang="en-US" altLang="en-US" sz="2000" b="1" kern="1200" dirty="0"/>
            <a:t>)</a:t>
          </a:r>
          <a:endParaRPr kumimoji="1" lang="ja-JP" altLang="en-US" sz="2000" b="1" kern="1200" dirty="0"/>
        </a:p>
        <a:p>
          <a:pPr marL="0" lvl="0" indent="0" algn="ctr" defTabSz="889000">
            <a:lnSpc>
              <a:spcPct val="90000"/>
            </a:lnSpc>
            <a:spcBef>
              <a:spcPct val="0"/>
            </a:spcBef>
            <a:spcAft>
              <a:spcPct val="35000"/>
            </a:spcAft>
            <a:buNone/>
          </a:pPr>
          <a:endParaRPr lang="es-ES" sz="2000" kern="1200" dirty="0"/>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51467-8BDC-4BD6-8257-DCAA156FB609}" type="datetimeFigureOut">
              <a:rPr kumimoji="1" lang="ja-JP" altLang="en-US" smtClean="0"/>
              <a:t>2025/11/8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7DB8C-CEB3-46C4-9E23-D409940FDD08}" type="slidenum">
              <a:rPr kumimoji="1" lang="ja-JP" altLang="en-US" smtClean="0"/>
              <a:t>‹Nº›</a:t>
            </a:fld>
            <a:endParaRPr kumimoji="1" lang="ja-JP" altLang="en-US"/>
          </a:p>
        </p:txBody>
      </p:sp>
    </p:spTree>
    <p:extLst>
      <p:ext uri="{BB962C8B-B14F-4D97-AF65-F5344CB8AC3E}">
        <p14:creationId xmlns:p14="http://schemas.microsoft.com/office/powerpoint/2010/main" val="16597284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B7DB8C-CEB3-46C4-9E23-D409940FDD08}" type="slidenum">
              <a:rPr kumimoji="1" lang="ja-JP" altLang="en-US" smtClean="0"/>
              <a:t>1</a:t>
            </a:fld>
            <a:endParaRPr kumimoji="1" lang="ja-JP" altLang="en-US"/>
          </a:p>
        </p:txBody>
      </p:sp>
    </p:spTree>
    <p:extLst>
      <p:ext uri="{BB962C8B-B14F-4D97-AF65-F5344CB8AC3E}">
        <p14:creationId xmlns:p14="http://schemas.microsoft.com/office/powerpoint/2010/main" val="60792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B7DB8C-CEB3-46C4-9E23-D409940FDD08}" type="slidenum">
              <a:rPr kumimoji="1" lang="ja-JP" altLang="en-US" smtClean="0"/>
              <a:t>4</a:t>
            </a:fld>
            <a:endParaRPr kumimoji="1" lang="ja-JP" altLang="en-US"/>
          </a:p>
        </p:txBody>
      </p:sp>
    </p:spTree>
    <p:extLst>
      <p:ext uri="{BB962C8B-B14F-4D97-AF65-F5344CB8AC3E}">
        <p14:creationId xmlns:p14="http://schemas.microsoft.com/office/powerpoint/2010/main" val="136570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B7DB8C-CEB3-46C4-9E23-D409940FDD08}" type="slidenum">
              <a:rPr kumimoji="1" lang="ja-JP" altLang="en-US" smtClean="0"/>
              <a:t>6</a:t>
            </a:fld>
            <a:endParaRPr kumimoji="1" lang="ja-JP" altLang="en-US"/>
          </a:p>
        </p:txBody>
      </p:sp>
    </p:spTree>
    <p:extLst>
      <p:ext uri="{BB962C8B-B14F-4D97-AF65-F5344CB8AC3E}">
        <p14:creationId xmlns:p14="http://schemas.microsoft.com/office/powerpoint/2010/main" val="13314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B7DB8C-CEB3-46C4-9E23-D409940FDD08}" type="slidenum">
              <a:rPr kumimoji="1" lang="ja-JP" altLang="en-US" smtClean="0"/>
              <a:t>10</a:t>
            </a:fld>
            <a:endParaRPr kumimoji="1" lang="ja-JP" altLang="en-US"/>
          </a:p>
        </p:txBody>
      </p:sp>
    </p:spTree>
    <p:extLst>
      <p:ext uri="{BB962C8B-B14F-4D97-AF65-F5344CB8AC3E}">
        <p14:creationId xmlns:p14="http://schemas.microsoft.com/office/powerpoint/2010/main" val="306945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B7DB8C-CEB3-46C4-9E23-D409940FDD08}" type="slidenum">
              <a:rPr kumimoji="1" lang="ja-JP" altLang="en-US" smtClean="0"/>
              <a:t>13</a:t>
            </a:fld>
            <a:endParaRPr kumimoji="1" lang="ja-JP" altLang="en-US"/>
          </a:p>
        </p:txBody>
      </p:sp>
    </p:spTree>
    <p:extLst>
      <p:ext uri="{BB962C8B-B14F-4D97-AF65-F5344CB8AC3E}">
        <p14:creationId xmlns:p14="http://schemas.microsoft.com/office/powerpoint/2010/main" val="221254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08/11/2025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08/11/2025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1.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3.jpeg"/><Relationship Id="rId4" Type="http://schemas.openxmlformats.org/officeDocument/2006/relationships/image" Target="../media/image32.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hyperlink" Target="https://www.bible.com/ja/bible/81/ROM.12.1-2.JA1955"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gd name="adj" fmla="val 49303"/>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800" b="1" dirty="0">
                <a:ln/>
                <a:solidFill>
                  <a:schemeClr val="accent3"/>
                </a:solidFill>
              </a:rPr>
              <a:t>信仰の巨人</a:t>
            </a:r>
            <a:r>
              <a:rPr lang="en" sz="4800" b="1" dirty="0">
                <a:ln/>
                <a:solidFill>
                  <a:schemeClr val="accent3"/>
                </a:solidFill>
              </a:rPr>
              <a:t>: </a:t>
            </a:r>
          </a:p>
          <a:p>
            <a:pPr algn="ctr"/>
            <a:r>
              <a:rPr lang="ja-JP" altLang="en-US" sz="4800" b="1" dirty="0">
                <a:ln/>
                <a:solidFill>
                  <a:schemeClr val="accent3"/>
                </a:solidFill>
              </a:rPr>
              <a:t>ヨシュアとカレブ</a:t>
            </a:r>
            <a:endParaRPr lang="en" sz="4800" b="1" dirty="0">
              <a:ln/>
              <a:solidFill>
                <a:schemeClr val="accent3"/>
              </a:solidFill>
            </a:endParaRPr>
          </a:p>
        </p:txBody>
      </p:sp>
      <p:sp>
        <p:nvSpPr>
          <p:cNvPr id="9" name="CuadroTexto 8">
            <a:extLst>
              <a:ext uri="{FF2B5EF4-FFF2-40B4-BE49-F238E27FC236}">
                <a16:creationId xmlns:a16="http://schemas.microsoft.com/office/drawing/2014/main" id="{0D25A50C-4482-A76D-CAF8-9381368D5407}"/>
              </a:ext>
            </a:extLst>
          </p:cNvPr>
          <p:cNvSpPr txBox="1"/>
          <p:nvPr/>
        </p:nvSpPr>
        <p:spPr>
          <a:xfrm>
            <a:off x="100897" y="6554742"/>
            <a:ext cx="12188951" cy="400110"/>
          </a:xfrm>
          <a:prstGeom prst="rect">
            <a:avLst/>
          </a:prstGeom>
          <a:noFill/>
        </p:spPr>
        <p:txBody>
          <a:bodyPr wrap="square" rtlCol="0">
            <a:spAutoFit/>
          </a:bodyPr>
          <a:lstStyle/>
          <a:p>
            <a:pPr algn="ctr"/>
            <a:r>
              <a:rPr lang="en-US" altLang="ja-JP" sz="2000" b="1" dirty="0">
                <a:solidFill>
                  <a:srgbClr val="7E6000"/>
                </a:solidFill>
                <a:latin typeface="+mn-ea"/>
              </a:rPr>
              <a:t>2025</a:t>
            </a:r>
            <a:r>
              <a:rPr lang="ja-JP" altLang="en-US" sz="2000" b="1" dirty="0">
                <a:solidFill>
                  <a:srgbClr val="7E6000"/>
                </a:solidFill>
                <a:latin typeface="+mn-ea"/>
              </a:rPr>
              <a:t>年</a:t>
            </a:r>
            <a:r>
              <a:rPr lang="en-US" altLang="ja-JP" sz="2000" b="1" dirty="0">
                <a:solidFill>
                  <a:srgbClr val="7E6000"/>
                </a:solidFill>
                <a:latin typeface="+mn-ea"/>
              </a:rPr>
              <a:t>11</a:t>
            </a:r>
            <a:r>
              <a:rPr lang="ja-JP" altLang="en-US" sz="2000" b="1" dirty="0">
                <a:solidFill>
                  <a:srgbClr val="7E6000"/>
                </a:solidFill>
                <a:latin typeface="+mn-ea"/>
              </a:rPr>
              <a:t>月</a:t>
            </a:r>
            <a:r>
              <a:rPr lang="en-US" altLang="ja-JP" sz="2000" b="1" dirty="0">
                <a:solidFill>
                  <a:srgbClr val="7E6000"/>
                </a:solidFill>
                <a:latin typeface="+mn-ea"/>
              </a:rPr>
              <a:t>22</a:t>
            </a:r>
            <a:r>
              <a:rPr lang="ja-JP" altLang="en-US" sz="2000" b="1" dirty="0">
                <a:solidFill>
                  <a:srgbClr val="7E6000"/>
                </a:solidFill>
                <a:latin typeface="+mn-ea"/>
              </a:rPr>
              <a:t>日　第</a:t>
            </a:r>
            <a:r>
              <a:rPr lang="en-US" altLang="ja-JP" sz="2000" b="1" dirty="0">
                <a:solidFill>
                  <a:srgbClr val="7E6000"/>
                </a:solidFill>
                <a:latin typeface="+mn-ea"/>
              </a:rPr>
              <a:t>8</a:t>
            </a:r>
            <a:r>
              <a:rPr lang="ja-JP" altLang="en-US" sz="2000" b="1" dirty="0">
                <a:solidFill>
                  <a:srgbClr val="7E6000"/>
                </a:solidFill>
                <a:latin typeface="+mn-ea"/>
              </a:rPr>
              <a:t>課</a:t>
            </a:r>
            <a:endParaRPr lang="en" sz="2000" b="1" dirty="0">
              <a:solidFill>
                <a:srgbClr val="7E6000"/>
              </a:solidFill>
              <a:latin typeface="+mn-ea"/>
            </a:endParaRP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rPr>
              <a:t>手本の力</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endParaRPr>
          </a:p>
        </p:txBody>
      </p:sp>
      <p:sp>
        <p:nvSpPr>
          <p:cNvPr id="5" name="CuadroTexto 4">
            <a:extLst>
              <a:ext uri="{FF2B5EF4-FFF2-40B4-BE49-F238E27FC236}">
                <a16:creationId xmlns:a16="http://schemas.microsoft.com/office/drawing/2014/main" id="{24C1B747-E94D-688C-BF35-45706D405142}"/>
              </a:ext>
            </a:extLst>
          </p:cNvPr>
          <p:cNvSpPr txBox="1"/>
          <p:nvPr/>
        </p:nvSpPr>
        <p:spPr>
          <a:xfrm>
            <a:off x="755221" y="614900"/>
            <a:ext cx="7958933" cy="707886"/>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ja-JP" altLang="en-US" sz="2000" b="1" dirty="0">
                <a:effectLst>
                  <a:outerShdw blurRad="38100" dist="38100" dir="2700000" algn="tl">
                    <a:srgbClr val="000000">
                      <a:alpha val="43137"/>
                    </a:srgbClr>
                  </a:outerShdw>
                </a:effectLst>
                <a:latin typeface="+mn-ea"/>
              </a:rPr>
              <a:t>カレブは、「キルヤト・セフェルを撃って占領した者に娘アクサを妻として与えよう」と約束した。</a:t>
            </a:r>
            <a:r>
              <a:rPr lang="en" sz="2000" b="1" dirty="0">
                <a:effectLst>
                  <a:outerShdw blurRad="38100" dist="38100" dir="2700000" algn="tl">
                    <a:srgbClr val="000000">
                      <a:alpha val="43137"/>
                    </a:srgbClr>
                  </a:outerShdw>
                </a:effectLst>
                <a:latin typeface="+mn-ea"/>
              </a:rPr>
              <a:t>(</a:t>
            </a:r>
            <a:r>
              <a:rPr lang="ja-JP" altLang="en-US" sz="2000" b="1" dirty="0">
                <a:effectLst>
                  <a:outerShdw blurRad="38100" dist="38100" dir="2700000" algn="tl">
                    <a:srgbClr val="000000">
                      <a:alpha val="43137"/>
                    </a:srgbClr>
                  </a:outerShdw>
                </a:effectLst>
                <a:latin typeface="+mn-ea"/>
              </a:rPr>
              <a:t>ヨシュア記</a:t>
            </a:r>
            <a:r>
              <a:rPr lang="en" sz="2000" b="1" dirty="0">
                <a:effectLst>
                  <a:outerShdw blurRad="38100" dist="38100" dir="2700000" algn="tl">
                    <a:srgbClr val="000000">
                      <a:alpha val="43137"/>
                    </a:srgbClr>
                  </a:outerShdw>
                </a:effectLst>
                <a:latin typeface="+mn-ea"/>
              </a:rPr>
              <a:t> 15:16)</a:t>
            </a:r>
            <a:endParaRPr lang="es-ES" sz="2000" b="1" dirty="0">
              <a:effectLst>
                <a:outerShdw blurRad="38100" dist="38100" dir="2700000" algn="tl">
                  <a:srgbClr val="000000">
                    <a:alpha val="43137"/>
                  </a:srgbClr>
                </a:outerShdw>
              </a:effectLst>
              <a:latin typeface="+mn-ea"/>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380619"/>
            <a:ext cx="8848726" cy="969496"/>
          </a:xfrm>
          <a:prstGeom prst="rect">
            <a:avLst/>
          </a:prstGeom>
          <a:noFill/>
        </p:spPr>
        <p:txBody>
          <a:bodyPr wrap="square" rtlCol="0">
            <a:spAutoFit/>
          </a:bodyPr>
          <a:lstStyle/>
          <a:p>
            <a:pPr>
              <a:spcBef>
                <a:spcPts val="600"/>
              </a:spcBef>
            </a:pPr>
            <a:r>
              <a:rPr lang="ja-JP" altLang="en-US" sz="1900" b="1" dirty="0"/>
              <a:t>カレブは、正当に自分の領土の一部を征服した後、自分が後に残すであろう　遺産について考えました。彼の子孫は、彼と同じように神への信頼を保ち　　続けるでしょうか。</a:t>
            </a:r>
            <a:endParaRPr lang="en" sz="1900" b="1" dirty="0"/>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6" cstate="email">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743326" y="3313959"/>
            <a:ext cx="5704010" cy="969496"/>
          </a:xfrm>
          <a:prstGeom prst="rect">
            <a:avLst/>
          </a:prstGeom>
          <a:noFill/>
        </p:spPr>
        <p:txBody>
          <a:bodyPr wrap="square">
            <a:spAutoFit/>
          </a:bodyPr>
          <a:lstStyle/>
          <a:p>
            <a:pPr>
              <a:spcBef>
                <a:spcPts val="600"/>
              </a:spcBef>
            </a:pPr>
            <a:r>
              <a:rPr lang="ja-JP" altLang="en-US" sz="1900" b="1" dirty="0"/>
              <a:t>このため、彼は、デビルとも呼ばれるキルヤト・セフェルを征服した者に娘を与えると約束した（ヨシュ </a:t>
            </a:r>
            <a:r>
              <a:rPr lang="en-US" altLang="ja-JP" sz="1900" b="1" dirty="0"/>
              <a:t>15:15-16</a:t>
            </a:r>
            <a:r>
              <a:rPr lang="ja-JP" altLang="en-US" sz="1900" b="1" dirty="0"/>
              <a:t>）。</a:t>
            </a:r>
            <a:endParaRPr lang="en" sz="1900" b="1" dirty="0"/>
          </a:p>
        </p:txBody>
      </p:sp>
      <p:sp>
        <p:nvSpPr>
          <p:cNvPr id="14" name="CuadroTexto 13">
            <a:extLst>
              <a:ext uri="{FF2B5EF4-FFF2-40B4-BE49-F238E27FC236}">
                <a16:creationId xmlns:a16="http://schemas.microsoft.com/office/drawing/2014/main" id="{0A272FFF-AA17-09ED-7C73-8DE5E86E319E}"/>
              </a:ext>
            </a:extLst>
          </p:cNvPr>
          <p:cNvSpPr txBox="1"/>
          <p:nvPr/>
        </p:nvSpPr>
        <p:spPr>
          <a:xfrm>
            <a:off x="1774094" y="2382186"/>
            <a:ext cx="7213598" cy="677108"/>
          </a:xfrm>
          <a:prstGeom prst="rect">
            <a:avLst/>
          </a:prstGeom>
          <a:noFill/>
        </p:spPr>
        <p:txBody>
          <a:bodyPr wrap="square">
            <a:spAutoFit/>
          </a:bodyPr>
          <a:lstStyle/>
          <a:p>
            <a:pPr>
              <a:spcBef>
                <a:spcPts val="600"/>
              </a:spcBef>
            </a:pPr>
            <a:r>
              <a:rPr lang="ja-JP" altLang="en-US" sz="1900" b="1" dirty="0"/>
              <a:t>彼は神が信頼できることを証明したので、今度は同じ信仰を　　持つ人を見つけて、その人にバトンを渡したいと考えていました。</a:t>
            </a:r>
            <a:endParaRPr lang="en" sz="1900" b="1" dirty="0"/>
          </a:p>
        </p:txBody>
      </p:sp>
      <p:sp>
        <p:nvSpPr>
          <p:cNvPr id="4" name="CuadroTexto 3">
            <a:extLst>
              <a:ext uri="{FF2B5EF4-FFF2-40B4-BE49-F238E27FC236}">
                <a16:creationId xmlns:a16="http://schemas.microsoft.com/office/drawing/2014/main" id="{CE047D58-A483-F830-52A6-23A9827EB4DF}"/>
              </a:ext>
            </a:extLst>
          </p:cNvPr>
          <p:cNvSpPr txBox="1"/>
          <p:nvPr/>
        </p:nvSpPr>
        <p:spPr>
          <a:xfrm>
            <a:off x="3743326" y="5587323"/>
            <a:ext cx="6229351" cy="969496"/>
          </a:xfrm>
          <a:prstGeom prst="rect">
            <a:avLst/>
          </a:prstGeom>
          <a:noFill/>
        </p:spPr>
        <p:txBody>
          <a:bodyPr wrap="square">
            <a:spAutoFit/>
          </a:bodyPr>
          <a:lstStyle/>
          <a:p>
            <a:pPr>
              <a:spcBef>
                <a:spcPts val="600"/>
              </a:spcBef>
            </a:pPr>
            <a:r>
              <a:rPr lang="ja-JP" altLang="en-US" sz="1900" b="1" dirty="0">
                <a:latin typeface="+mn-ea"/>
              </a:rPr>
              <a:t>カレブの娘アクサと結婚した彼は、彼女の父を説得して、征服した地域を拡大することを許され</a:t>
            </a:r>
            <a:r>
              <a:rPr lang="ja-JP" altLang="en-US" b="1" dirty="0">
                <a:latin typeface="+mn-ea"/>
              </a:rPr>
              <a:t>（ヨシュ</a:t>
            </a:r>
            <a:r>
              <a:rPr lang="en-US" altLang="ja-JP" b="1" dirty="0">
                <a:latin typeface="+mn-ea"/>
              </a:rPr>
              <a:t>15:18-19</a:t>
            </a:r>
            <a:r>
              <a:rPr lang="ja-JP" altLang="en-US" b="1" dirty="0">
                <a:latin typeface="+mn-ea"/>
              </a:rPr>
              <a:t>）</a:t>
            </a:r>
            <a:r>
              <a:rPr lang="ja-JP" altLang="en-US" sz="1900" b="1" dirty="0">
                <a:latin typeface="+mn-ea"/>
              </a:rPr>
              <a:t>、カレブの後継者としてふさわしいことを証明した。</a:t>
            </a:r>
            <a:endParaRPr lang="en" sz="1900" b="1" dirty="0">
              <a:latin typeface="+mn-ea"/>
            </a:endParaRPr>
          </a:p>
        </p:txBody>
      </p:sp>
      <p:sp>
        <p:nvSpPr>
          <p:cNvPr id="10" name="CuadroTexto 9">
            <a:extLst>
              <a:ext uri="{FF2B5EF4-FFF2-40B4-BE49-F238E27FC236}">
                <a16:creationId xmlns:a16="http://schemas.microsoft.com/office/drawing/2014/main" id="{761DF125-FCE1-16BC-BD6F-6F158B8686F4}"/>
              </a:ext>
            </a:extLst>
          </p:cNvPr>
          <p:cNvSpPr txBox="1"/>
          <p:nvPr/>
        </p:nvSpPr>
        <p:spPr>
          <a:xfrm>
            <a:off x="3743326" y="4472325"/>
            <a:ext cx="6324600" cy="969496"/>
          </a:xfrm>
          <a:prstGeom prst="rect">
            <a:avLst/>
          </a:prstGeom>
          <a:noFill/>
        </p:spPr>
        <p:txBody>
          <a:bodyPr wrap="square">
            <a:spAutoFit/>
          </a:bodyPr>
          <a:lstStyle/>
          <a:p>
            <a:pPr>
              <a:spcBef>
                <a:spcPts val="600"/>
              </a:spcBef>
            </a:pPr>
            <a:r>
              <a:rPr lang="ja-JP" altLang="en-US" sz="1900" b="1" dirty="0">
                <a:latin typeface="+mn-ea"/>
              </a:rPr>
              <a:t>彼の甥のオテニエルは、その都市を征服し、イスラエルの最初の裁判官となった勇敢な人物でした（ヨシュ </a:t>
            </a:r>
            <a:r>
              <a:rPr lang="en-US" altLang="ja-JP" sz="1900" b="1" dirty="0">
                <a:latin typeface="+mn-ea"/>
              </a:rPr>
              <a:t>15:17;</a:t>
            </a:r>
            <a:r>
              <a:rPr lang="ja-JP" altLang="en-US" sz="1900" b="1" dirty="0">
                <a:latin typeface="+mn-ea"/>
              </a:rPr>
              <a:t>、士 </a:t>
            </a:r>
            <a:r>
              <a:rPr lang="en-US" altLang="ja-JP" sz="1900" b="1" dirty="0">
                <a:latin typeface="+mn-ea"/>
              </a:rPr>
              <a:t>3:9-11</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a:extLst>
            <a:ext uri="{FF2B5EF4-FFF2-40B4-BE49-F238E27FC236}">
              <a16:creationId xmlns:a16="http://schemas.microsoft.com/office/drawing/2014/main" id="{D35F768C-AA95-8B38-A88F-2C71FF72EFE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F69385-E4AD-DFAB-570D-7DBE0D27D784}"/>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信仰のたいまつを次世代に引き継ぐことは、神が私たちに託された使命を</a:t>
            </a:r>
            <a:br>
              <a:rPr kumimoji="1" lang="en-US" altLang="ja-JP" b="1" dirty="0"/>
            </a:br>
            <a:r>
              <a:rPr kumimoji="1" lang="ja-JP" altLang="en-US" b="1" dirty="0"/>
              <a:t>果たすうえで極めて重要です。</a:t>
            </a:r>
            <a:br>
              <a:rPr kumimoji="1" lang="en-US" altLang="ja-JP" b="1" dirty="0"/>
            </a:br>
            <a:r>
              <a:rPr kumimoji="1" lang="ja-JP" altLang="en-US" b="1" dirty="0"/>
              <a:t>信仰を次世代に伝えるという課題について、また若者が神の働きにおいて</a:t>
            </a:r>
            <a:br>
              <a:rPr kumimoji="1" lang="en-US" altLang="ja-JP" b="1" dirty="0"/>
            </a:br>
            <a:r>
              <a:rPr kumimoji="1" lang="ja-JP" altLang="en-US" b="1" dirty="0"/>
              <a:t>より大きな責任を担う機会について</a:t>
            </a:r>
            <a:br>
              <a:rPr kumimoji="1" lang="en-US" altLang="ja-JP" b="1" dirty="0"/>
            </a:br>
            <a:r>
              <a:rPr kumimoji="1" lang="ja-JP" altLang="en-US" b="1" dirty="0"/>
              <a:t>考えてください。</a:t>
            </a:r>
            <a:br>
              <a:rPr kumimoji="1" lang="en-US" altLang="ja-JP" b="1" dirty="0"/>
            </a:br>
            <a:r>
              <a:rPr kumimoji="1" lang="ja-JP" altLang="en-US" b="1" dirty="0"/>
              <a:t>若者たちが敬虔に指導者役割を担えるよう、彼らを手助けし、訓練するために、</a:t>
            </a:r>
            <a:br>
              <a:rPr kumimoji="1" lang="en-US" altLang="ja-JP" b="1" dirty="0"/>
            </a:br>
            <a:r>
              <a:rPr kumimoji="1" lang="ja-JP" altLang="en-US" b="1" dirty="0"/>
              <a:t>私たちはどんなことができるでしょうか。</a:t>
            </a:r>
            <a:br>
              <a:rPr kumimoji="1" lang="en-US" altLang="ja-JP" b="1" dirty="0"/>
            </a:br>
            <a:r>
              <a:rPr kumimoji="1" lang="ja-JP" altLang="en-US" b="1" dirty="0"/>
              <a:t>この過程において、</a:t>
            </a:r>
            <a:br>
              <a:rPr kumimoji="1" lang="en-US" altLang="ja-JP" b="1" dirty="0"/>
            </a:br>
            <a:r>
              <a:rPr kumimoji="1" lang="ja-JP" altLang="en-US" b="1" dirty="0"/>
              <a:t>私たちの手本はいかに重要でしょうか。</a:t>
            </a:r>
          </a:p>
        </p:txBody>
      </p:sp>
    </p:spTree>
    <p:extLst>
      <p:ext uri="{BB962C8B-B14F-4D97-AF65-F5344CB8AC3E}">
        <p14:creationId xmlns:p14="http://schemas.microsoft.com/office/powerpoint/2010/main" val="302387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783580" y="3242101"/>
            <a:ext cx="9202994" cy="83099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ja-JP" altLang="en-US" sz="4800" b="1" dirty="0">
                <a:ln/>
                <a:solidFill>
                  <a:srgbClr val="C15C16"/>
                </a:solidFill>
              </a:rPr>
              <a:t>ヨシュアの信仰（謙虚な英雄）</a:t>
            </a:r>
            <a:endParaRPr lang="en" sz="4800" b="1" dirty="0">
              <a:ln/>
              <a:solidFill>
                <a:srgbClr val="C15C16"/>
              </a:solidFill>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0" y="138410"/>
            <a:ext cx="10964985" cy="707886"/>
          </a:xfrm>
          <a:prstGeom prst="rect">
            <a:avLst/>
          </a:prstGeom>
          <a:noFill/>
        </p:spPr>
        <p:txBody>
          <a:bodyPr wrap="square">
            <a:spAutoFit/>
          </a:bodyPr>
          <a:lstStyle/>
          <a:p>
            <a:pPr algn="ctr"/>
            <a:r>
              <a:rPr lang="ja-JP" altLang="en-US" sz="2000" b="1" dirty="0">
                <a:solidFill>
                  <a:schemeClr val="bg1"/>
                </a:solidFill>
                <a:effectLst>
                  <a:glow rad="101600">
                    <a:srgbClr val="2A721C"/>
                  </a:glow>
                  <a:outerShdw blurRad="38100" dist="38100" dir="2700000" algn="tl">
                    <a:srgbClr val="000000">
                      <a:alpha val="43137"/>
                    </a:srgbClr>
                  </a:outerShdw>
                </a:effectLst>
                <a:latin typeface="+mn-ea"/>
              </a:rPr>
              <a:t>境界線を定めて、土地の嗣業の配分が終わると、イスラエルの人々は自分たちの土地の中からヌンの子ヨシュアに嗣業の土地を贈った。</a:t>
            </a:r>
            <a:r>
              <a:rPr lang="en" sz="2000" b="1" dirty="0">
                <a:solidFill>
                  <a:schemeClr val="bg1"/>
                </a:solidFill>
                <a:effectLst>
                  <a:glow rad="101600">
                    <a:srgbClr val="2A721C"/>
                  </a:glow>
                  <a:outerShdw blurRad="38100" dist="38100" dir="2700000" algn="tl">
                    <a:srgbClr val="000000">
                      <a:alpha val="43137"/>
                    </a:srgbClr>
                  </a:outerShdw>
                </a:effectLst>
                <a:latin typeface="+mn-ea"/>
              </a:rPr>
              <a:t>(</a:t>
            </a:r>
            <a:r>
              <a:rPr lang="ja-JP" altLang="en-US" sz="2000" b="1" dirty="0">
                <a:solidFill>
                  <a:schemeClr val="bg1"/>
                </a:solidFill>
                <a:effectLst>
                  <a:glow rad="101600">
                    <a:srgbClr val="2A721C"/>
                  </a:glow>
                  <a:outerShdw blurRad="38100" dist="38100" dir="2700000" algn="tl">
                    <a:srgbClr val="000000">
                      <a:alpha val="43137"/>
                    </a:srgbClr>
                  </a:outerShdw>
                </a:effectLst>
                <a:latin typeface="+mn-ea"/>
              </a:rPr>
              <a:t>ヨシュア記</a:t>
            </a:r>
            <a:r>
              <a:rPr lang="en" sz="2000" b="1" dirty="0">
                <a:solidFill>
                  <a:schemeClr val="bg1"/>
                </a:solidFill>
                <a:effectLst>
                  <a:glow rad="101600">
                    <a:srgbClr val="2A721C"/>
                  </a:glow>
                  <a:outerShdw blurRad="38100" dist="38100" dir="2700000" algn="tl">
                    <a:srgbClr val="000000">
                      <a:alpha val="43137"/>
                    </a:srgbClr>
                  </a:outerShdw>
                </a:effectLst>
                <a:latin typeface="+mn-ea"/>
              </a:rPr>
              <a:t> 19:49)</a:t>
            </a: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2" y="1006312"/>
            <a:ext cx="6829427" cy="969496"/>
          </a:xfrm>
          <a:prstGeom prst="rect">
            <a:avLst/>
          </a:prstGeom>
          <a:noFill/>
        </p:spPr>
        <p:txBody>
          <a:bodyPr wrap="square" rtlCol="0">
            <a:spAutoFit/>
          </a:bodyPr>
          <a:lstStyle/>
          <a:p>
            <a:pPr>
              <a:spcBef>
                <a:spcPts val="600"/>
              </a:spcBef>
            </a:pPr>
            <a:r>
              <a:rPr lang="ja-JP" altLang="en-US" sz="1900" b="1" dirty="0">
                <a:latin typeface="+mn-ea"/>
              </a:rPr>
              <a:t>ヨシュアは若い頃、モーセの助手として選ばれました。彼は従順で、勇敢で、忠実で、助け手であり、神のものを愛する者でした（出</a:t>
            </a:r>
            <a:r>
              <a:rPr lang="en-US" altLang="ja-JP" sz="1900" b="1" dirty="0">
                <a:latin typeface="+mn-ea"/>
              </a:rPr>
              <a:t>33:11</a:t>
            </a:r>
            <a:r>
              <a:rPr lang="ja-JP" altLang="en-US" sz="1900" b="1" dirty="0">
                <a:latin typeface="+mn-ea"/>
              </a:rPr>
              <a:t>）。</a:t>
            </a:r>
            <a:endParaRPr lang="en" sz="1900" b="1" dirty="0">
              <a:latin typeface="+mn-ea"/>
            </a:endParaRP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1540890378"/>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627954"/>
            <a:ext cx="6829427" cy="400110"/>
          </a:xfrm>
          <a:prstGeom prst="rect">
            <a:avLst/>
          </a:prstGeom>
          <a:noFill/>
        </p:spPr>
        <p:txBody>
          <a:bodyPr wrap="square">
            <a:spAutoFit/>
          </a:bodyPr>
          <a:lstStyle/>
          <a:p>
            <a:pPr>
              <a:spcBef>
                <a:spcPts val="600"/>
              </a:spcBef>
            </a:pPr>
            <a:r>
              <a:rPr lang="ja-JP" altLang="en-US" sz="2000" b="1" dirty="0"/>
              <a:t>彼の物語から私たちは次のことを学びました：</a:t>
            </a:r>
            <a:endParaRPr lang="en" sz="2000" b="1" dirty="0"/>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2" y="2070570"/>
            <a:ext cx="6959359" cy="1261884"/>
          </a:xfrm>
          <a:prstGeom prst="rect">
            <a:avLst/>
          </a:prstGeom>
          <a:noFill/>
        </p:spPr>
        <p:txBody>
          <a:bodyPr wrap="square">
            <a:spAutoFit/>
          </a:bodyPr>
          <a:lstStyle/>
          <a:p>
            <a:pPr>
              <a:spcBef>
                <a:spcPts val="600"/>
              </a:spcBef>
            </a:pPr>
            <a:r>
              <a:rPr lang="ja-JP" altLang="en-US" sz="1900" b="1" dirty="0">
                <a:latin typeface="+mn-ea"/>
              </a:rPr>
              <a:t>自分の領土を主張する時が来ると、彼はすべての部族が相続地を獲得するまで待ち、聖所が建てられていたシロの近くの町である「残りの部分」</a:t>
            </a:r>
            <a:r>
              <a:rPr lang="en-US" altLang="ja-JP" sz="1900" b="1" dirty="0">
                <a:latin typeface="+mn-ea"/>
              </a:rPr>
              <a:t>[</a:t>
            </a:r>
            <a:r>
              <a:rPr lang="ja-JP" altLang="en-US" sz="1900" b="1" dirty="0">
                <a:latin typeface="+mn-ea"/>
              </a:rPr>
              <a:t>ティムナト・セラ</a:t>
            </a:r>
            <a:r>
              <a:rPr lang="en-US" altLang="ja-JP" sz="1900" b="1" dirty="0">
                <a:latin typeface="+mn-ea"/>
              </a:rPr>
              <a:t>]</a:t>
            </a:r>
            <a:r>
              <a:rPr lang="ja-JP" altLang="en-US" sz="1900" b="1" dirty="0">
                <a:latin typeface="+mn-ea"/>
              </a:rPr>
              <a:t>（ヨシュ</a:t>
            </a:r>
            <a:r>
              <a:rPr lang="en-US" altLang="ja-JP" sz="1900" b="1" dirty="0">
                <a:latin typeface="+mn-ea"/>
              </a:rPr>
              <a:t>19:50</a:t>
            </a:r>
            <a:r>
              <a:rPr lang="ja-JP" altLang="en-US" sz="1900" b="1" dirty="0">
                <a:latin typeface="+mn-ea"/>
              </a:rPr>
              <a:t>）を　選びました。</a:t>
            </a:r>
            <a:endParaRPr lang="en" sz="1900" b="1" dirty="0">
              <a:latin typeface="+mn-ea"/>
            </a:endParaRP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011FBAEA-F198-D368-D829-889A4EF65CE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2F4865-1418-0461-2EEF-0DB699C5D21F}"/>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ヨシュアの態度から、</a:t>
            </a:r>
            <a:br>
              <a:rPr kumimoji="1" lang="en-US" altLang="ja-JP" b="1" dirty="0"/>
            </a:br>
            <a:r>
              <a:rPr kumimoji="1" lang="ja-JP" altLang="en-US" b="1" dirty="0"/>
              <a:t>あなたはどんな教訓を得ることができますか。</a:t>
            </a:r>
            <a:br>
              <a:rPr kumimoji="1" lang="en-US" altLang="ja-JP" b="1" dirty="0"/>
            </a:br>
            <a:r>
              <a:rPr kumimoji="1" lang="ja-JP" altLang="en-US" b="1" dirty="0"/>
              <a:t>それを今、いかに自分自身に</a:t>
            </a:r>
            <a:br>
              <a:rPr kumimoji="1" lang="en-US" altLang="ja-JP" b="1" dirty="0"/>
            </a:br>
            <a:r>
              <a:rPr kumimoji="1" lang="ja-JP" altLang="en-US" b="1" dirty="0"/>
              <a:t>適応することができるでしょうか。</a:t>
            </a:r>
          </a:p>
        </p:txBody>
      </p:sp>
    </p:spTree>
    <p:extLst>
      <p:ext uri="{BB962C8B-B14F-4D97-AF65-F5344CB8AC3E}">
        <p14:creationId xmlns:p14="http://schemas.microsoft.com/office/powerpoint/2010/main" val="21598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57620" y="3925240"/>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ja-JP" altLang="en-US" sz="5800" b="1" dirty="0">
                <a:ln/>
                <a:solidFill>
                  <a:srgbClr val="9A37C9"/>
                </a:solidFill>
              </a:rPr>
              <a:t>熟慮によって</a:t>
            </a:r>
            <a:endParaRPr lang="en-US" altLang="ja-JP" sz="5800" b="1" dirty="0">
              <a:ln/>
              <a:solidFill>
                <a:srgbClr val="9A37C9"/>
              </a:solidFill>
            </a:endParaRPr>
          </a:p>
          <a:p>
            <a:pPr algn="ctr"/>
            <a:r>
              <a:rPr lang="ja-JP" altLang="en-US" sz="5800" b="1" dirty="0">
                <a:ln/>
                <a:solidFill>
                  <a:srgbClr val="9A37C9"/>
                </a:solidFill>
              </a:rPr>
              <a:t>変わる</a:t>
            </a:r>
            <a:endParaRPr lang="en" sz="5800" b="1" dirty="0">
              <a:ln/>
              <a:solidFill>
                <a:srgbClr val="9A37C9"/>
              </a:solidFill>
            </a:endParaRP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114300" y="50073"/>
            <a:ext cx="11897802" cy="1631216"/>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ja-JP" altLang="en-U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mn-ea"/>
              </a:rPr>
              <a:t>こういうわけで、わたしたちもまた、このようにおびただしい証人の群れに囲まれている以上、すべての重荷や絡みつく罪をかなぐり捨てて、自分に定められている競走を忍耐強く走り抜こうではありませんか、信仰の創始者また完成者であるイエスを見つめながら。このイエスは、御自身の前にある喜びを捨て、恥をもいとわないで十字架の死を耐え忍び、神の玉座の右にお座りになったのです。　　　　　</a:t>
            </a:r>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mn-ea"/>
              </a:rPr>
              <a:t>(</a:t>
            </a:r>
            <a:r>
              <a:rPr lang="ja-JP" altLang="en-U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mn-ea"/>
              </a:rPr>
              <a:t>ヘブライ</a:t>
            </a:r>
            <a:r>
              <a:rPr lang="en"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mn-ea"/>
              </a:rPr>
              <a:t> 12:1-2 )</a:t>
            </a:r>
            <a:endParaRPr lang="es-ES" sz="2000" dirty="0">
              <a:solidFill>
                <a:schemeClr val="bg2">
                  <a:lumMod val="60000"/>
                  <a:lumOff val="40000"/>
                </a:schemeClr>
              </a:solidFill>
              <a:effectLst>
                <a:glow rad="101600">
                  <a:srgbClr val="392B81"/>
                </a:glow>
                <a:outerShdw blurRad="38100" dist="38100" dir="2700000" algn="tl">
                  <a:srgbClr val="000000">
                    <a:alpha val="43137"/>
                  </a:srgbClr>
                </a:outerShdw>
              </a:effectLst>
              <a:latin typeface="+mn-ea"/>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9" y="1681289"/>
            <a:ext cx="9125281" cy="969496"/>
          </a:xfrm>
          <a:prstGeom prst="rect">
            <a:avLst/>
          </a:prstGeom>
          <a:noFill/>
        </p:spPr>
        <p:txBody>
          <a:bodyPr wrap="square" rtlCol="0">
            <a:spAutoFit/>
          </a:bodyPr>
          <a:lstStyle/>
          <a:p>
            <a:pPr>
              <a:spcBef>
                <a:spcPts val="600"/>
              </a:spcBef>
            </a:pPr>
            <a:r>
              <a:rPr lang="ja-JP" altLang="en-US" sz="1900" b="1" dirty="0"/>
              <a:t>私たちの行動は、私たちが見ているものを反映する傾向がある。何かを観察する　ことと、それを実行することの区別を減らす、いわゆる「ミラーニューロン」さえ存在する。</a:t>
            </a: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390900"/>
            <a:ext cx="3710277" cy="3317111"/>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3902781" y="3429000"/>
            <a:ext cx="7586298" cy="969496"/>
          </a:xfrm>
          <a:prstGeom prst="rect">
            <a:avLst/>
          </a:prstGeom>
          <a:noFill/>
        </p:spPr>
        <p:txBody>
          <a:bodyPr wrap="square">
            <a:spAutoFit/>
          </a:bodyPr>
          <a:lstStyle/>
          <a:p>
            <a:pPr>
              <a:spcBef>
                <a:spcPts val="600"/>
              </a:spcBef>
            </a:pPr>
            <a:r>
              <a:rPr lang="ja-JP" altLang="en-US" sz="1900" b="1" dirty="0"/>
              <a:t>カレブやヨシュアのような信仰を持った人々の人生を学ぶことによって、私たちは彼らのように神を信頼し、彼らのように謙遜に　なり、彼らのように勇気をもって真理を証しするように導かれます。</a:t>
            </a:r>
          </a:p>
        </p:txBody>
      </p:sp>
      <p:sp>
        <p:nvSpPr>
          <p:cNvPr id="13" name="CuadroTexto 12">
            <a:extLst>
              <a:ext uri="{FF2B5EF4-FFF2-40B4-BE49-F238E27FC236}">
                <a16:creationId xmlns:a16="http://schemas.microsoft.com/office/drawing/2014/main" id="{9BDA50DF-3F0D-D2C6-2573-CD270A4E0D3D}"/>
              </a:ext>
            </a:extLst>
          </p:cNvPr>
          <p:cNvSpPr txBox="1"/>
          <p:nvPr/>
        </p:nvSpPr>
        <p:spPr>
          <a:xfrm>
            <a:off x="3909326" y="4538450"/>
            <a:ext cx="6234651" cy="2139047"/>
          </a:xfrm>
          <a:prstGeom prst="rect">
            <a:avLst/>
          </a:prstGeom>
          <a:noFill/>
        </p:spPr>
        <p:txBody>
          <a:bodyPr wrap="square">
            <a:spAutoFit/>
          </a:bodyPr>
          <a:lstStyle/>
          <a:p>
            <a:pPr>
              <a:spcBef>
                <a:spcPts val="600"/>
              </a:spcBef>
            </a:pPr>
            <a:r>
              <a:rPr lang="ja-JP" altLang="en-US" sz="1900" b="1" dirty="0"/>
              <a:t>しかし、どうすれば私たちは変えられるのでしょうか？聖書は明確に述べています。聖霊が私たちの内に働く　ことによってです（</a:t>
            </a:r>
            <a:r>
              <a:rPr lang="en-US" altLang="ja-JP" sz="1900" b="1" dirty="0"/>
              <a:t>2</a:t>
            </a:r>
            <a:r>
              <a:rPr lang="ja-JP" altLang="en-US" sz="1900" b="1" dirty="0"/>
              <a:t>コリ </a:t>
            </a:r>
            <a:r>
              <a:rPr lang="en-US" altLang="ja-JP" sz="1900" b="1" dirty="0"/>
              <a:t>3:18</a:t>
            </a:r>
            <a:r>
              <a:rPr lang="ja-JP" altLang="en-US" sz="1900" b="1" dirty="0"/>
              <a:t>）。これは能動的な働きです。私たちは変えられることを選び、カレブのように働きかけなければなりません。私たちは神のために　　生きた供え物となるように召されているのです　　　　　（ロマ </a:t>
            </a:r>
            <a:r>
              <a:rPr lang="en-US" altLang="ja-JP" sz="1900" b="1" dirty="0"/>
              <a:t>12:1-2</a:t>
            </a:r>
            <a:r>
              <a:rPr lang="ja-JP" altLang="en-US" sz="1900" b="1" dirty="0"/>
              <a:t>）。</a:t>
            </a:r>
            <a:endParaRPr lang="en" sz="1900" b="1" dirty="0"/>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9" y="2625139"/>
            <a:ext cx="8318990" cy="677108"/>
          </a:xfrm>
          <a:prstGeom prst="rect">
            <a:avLst/>
          </a:prstGeom>
          <a:noFill/>
        </p:spPr>
        <p:txBody>
          <a:bodyPr wrap="square">
            <a:spAutoFit/>
          </a:bodyPr>
          <a:lstStyle/>
          <a:p>
            <a:pPr>
              <a:spcBef>
                <a:spcPts val="600"/>
              </a:spcBef>
            </a:pPr>
            <a:r>
              <a:rPr lang="ja-JP" altLang="en-US" sz="1900" b="1" dirty="0"/>
              <a:t>聖書は、信仰の偉大な英雄たちの模範を観察するよう私たちを招いており、特に最高の模範であるイエスに注目している（ヘブ</a:t>
            </a:r>
            <a:r>
              <a:rPr lang="en-US" altLang="ja-JP" sz="1900" b="1" dirty="0"/>
              <a:t>12:1-2</a:t>
            </a:r>
            <a:r>
              <a:rPr lang="ja-JP" altLang="en-US" sz="1900" b="1" dirty="0"/>
              <a:t>）。</a:t>
            </a: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4EB68-2F4C-6987-9C9E-5660E9741BB0}"/>
              </a:ext>
            </a:extLst>
          </p:cNvPr>
          <p:cNvSpPr>
            <a:spLocks noGrp="1"/>
          </p:cNvSpPr>
          <p:nvPr>
            <p:ph type="title"/>
          </p:nvPr>
        </p:nvSpPr>
        <p:spPr>
          <a:xfrm>
            <a:off x="838200" y="2766218"/>
            <a:ext cx="10515600" cy="1325563"/>
          </a:xfrm>
        </p:spPr>
        <p:txBody>
          <a:bodyPr>
            <a:normAutofit fontScale="90000"/>
          </a:bodyPr>
          <a:lstStyle/>
          <a:p>
            <a:pPr algn="ctr">
              <a:buNone/>
            </a:pPr>
            <a:r>
              <a:rPr kumimoji="1" lang="ja-JP" altLang="en-US" b="1" dirty="0"/>
              <a:t>ローマ</a:t>
            </a:r>
            <a:r>
              <a:rPr kumimoji="1" lang="en-US" altLang="ja-JP" b="1" dirty="0"/>
              <a:t>12:1</a:t>
            </a:r>
            <a:r>
              <a:rPr kumimoji="1" lang="ja-JP" altLang="en-US" b="1" dirty="0"/>
              <a:t>、</a:t>
            </a:r>
            <a:r>
              <a:rPr kumimoji="1" lang="en-US" altLang="ja-JP" b="1" dirty="0"/>
              <a:t>2</a:t>
            </a:r>
            <a:r>
              <a:rPr kumimoji="1" lang="ja-JP" altLang="en-US" b="1" dirty="0"/>
              <a:t>を読んでください。</a:t>
            </a:r>
            <a:br>
              <a:rPr kumimoji="1" lang="en-US" altLang="ja-JP" b="1" dirty="0"/>
            </a:br>
            <a:r>
              <a:rPr lang="ja-JP" altLang="en-US" sz="2700" i="0" strike="noStrike" dirty="0">
                <a:solidFill>
                  <a:srgbClr val="121212"/>
                </a:solidFill>
                <a:effectLst/>
                <a:latin typeface="Arial" panose="020B0604020202020204" pitchFamily="34" charset="0"/>
                <a:hlinkClick r:id="rId2"/>
              </a:rPr>
              <a:t>兄弟たちよ。そういうわけで、神のあわれみによってあなたがたに勧める。あなたがたのからだを、神に喜ばれる、生きた、聖なる供え物として　　ささげなさい。それが、あなたがたのなすべき霊的な礼拝である。 　　　あなたがたは、この世と妥協してはならない。むしろ、心を新たにする　ことによって、造りかえられ、何が神の御旨であるか、何が善であって、神に喜ばれ、かつ全きことであるかを、わきまえ知るべきである。</a:t>
            </a:r>
            <a:br>
              <a:rPr lang="ja-JP" altLang="en-US" i="0" u="none" strike="noStrike" dirty="0">
                <a:solidFill>
                  <a:srgbClr val="121212"/>
                </a:solidFill>
                <a:effectLst/>
                <a:latin typeface="Arial" panose="020B0604020202020204" pitchFamily="34" charset="0"/>
              </a:rPr>
            </a:br>
            <a:r>
              <a:rPr kumimoji="1" lang="ja-JP" altLang="en-US" b="1" dirty="0"/>
              <a:t>私たちの生活の中で、</a:t>
            </a:r>
            <a:br>
              <a:rPr kumimoji="1" lang="en-US" altLang="ja-JP" b="1" dirty="0"/>
            </a:br>
            <a:r>
              <a:rPr kumimoji="1" lang="ja-JP" altLang="en-US" b="1" dirty="0"/>
              <a:t>相反する目的のために</a:t>
            </a:r>
            <a:br>
              <a:rPr kumimoji="1" lang="en-US" altLang="ja-JP" b="1" dirty="0"/>
            </a:br>
            <a:r>
              <a:rPr kumimoji="1" lang="ja-JP" altLang="en-US" b="1" dirty="0"/>
              <a:t>作用する二つの変化とは、</a:t>
            </a:r>
            <a:br>
              <a:rPr kumimoji="1" lang="en-US" altLang="ja-JP" b="1" dirty="0"/>
            </a:br>
            <a:r>
              <a:rPr kumimoji="1" lang="ja-JP" altLang="en-US" b="1" dirty="0"/>
              <a:t>そのようなものですか。</a:t>
            </a:r>
            <a:br>
              <a:rPr kumimoji="1" lang="en-US" altLang="ja-JP" b="1" dirty="0"/>
            </a:br>
            <a:r>
              <a:rPr kumimoji="1" lang="ja-JP" altLang="en-US" b="1" dirty="0"/>
              <a:t>どうすれば、正しい変化を</a:t>
            </a:r>
            <a:br>
              <a:rPr kumimoji="1" lang="en-US" altLang="ja-JP" b="1" dirty="0"/>
            </a:br>
            <a:r>
              <a:rPr kumimoji="1" lang="ja-JP" altLang="en-US" b="1" dirty="0"/>
              <a:t>優勢にすることができるでしょうか。</a:t>
            </a:r>
          </a:p>
        </p:txBody>
      </p:sp>
    </p:spTree>
    <p:extLst>
      <p:ext uri="{BB962C8B-B14F-4D97-AF65-F5344CB8AC3E}">
        <p14:creationId xmlns:p14="http://schemas.microsoft.com/office/powerpoint/2010/main" val="116641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603868"/>
            <a:ext cx="10467975" cy="5693866"/>
          </a:xfrm>
          <a:prstGeom prst="rect">
            <a:avLst/>
          </a:prstGeom>
          <a:noFill/>
        </p:spPr>
        <p:txBody>
          <a:bodyPr wrap="square">
            <a:spAutoFit/>
          </a:bodyPr>
          <a:lstStyle/>
          <a:p>
            <a:pPr>
              <a:spcBef>
                <a:spcPts val="600"/>
              </a:spcBef>
            </a:pPr>
            <a:r>
              <a:rPr lang="ja-JP" altLang="en-US" sz="2800" b="1" dirty="0">
                <a:latin typeface="Constantia" panose="02030602050306030303" pitchFamily="18" charset="0"/>
              </a:rPr>
              <a:t>今日、私たちに必要なのは、徹底した忠実さを持つ人々、主に完全に従う人々、語るべき時に沈黙を保とうとしない人々、　鋼のように確固たる信念を持つ人々、見せかけの誇示を求めず、神と共に謙虚に歩む人々、忍耐強く、親切で、思いやりがあり、礼儀正しい人々、祈りの科学とは信仰を行使し、神の栄光と　神の民の益となる行いを示すことだと理解する人々である。　イエスに従うには、初めから心からの回心が必要であり、この回心を日々繰り返さねばならない。カレブの勇気は神への信仰から生まれ、人の恐れから彼を守り、正義を守るために大胆　かつ揺るぎなく立ち続ける力を与えた。天の軍勢の偉大な将軍である同じ力に頼ることで、十字架の真の戦士は皆、乗り越えられないように思える障害を克服する力と勇気を受け取ることができる。</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81B549FD-6580-66FC-9565-CCE56B79EE27}"/>
              </a:ext>
            </a:extLst>
          </p:cNvPr>
          <p:cNvSpPr txBox="1"/>
          <p:nvPr/>
        </p:nvSpPr>
        <p:spPr>
          <a:xfrm>
            <a:off x="6206964" y="6519446"/>
            <a:ext cx="5985036"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 </a:t>
            </a:r>
            <a:r>
              <a:rPr lang="en" sz="1600" b="1" noProof="0" dirty="0"/>
              <a:t>Sons and Daughters of God </a:t>
            </a:r>
            <a:r>
              <a:rPr lang="en" sz="1600" b="1" dirty="0"/>
              <a:t>, July 19)</a:t>
            </a:r>
            <a:r>
              <a:rPr lang="ja-JP" altLang="en-US" sz="1600" b="1" dirty="0"/>
              <a:t>（非公式訳）</a:t>
            </a:r>
            <a:endParaRPr lang="en" sz="1600" b="1" dirty="0"/>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9" y="371278"/>
            <a:ext cx="4014047" cy="646330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800" b="1" dirty="0">
                <a:ln w="12700" cmpd="sng">
                  <a:noFill/>
                  <a:prstDash val="solid"/>
                </a:ln>
                <a:solidFill>
                  <a:srgbClr val="7030A0"/>
                </a:solidFill>
                <a:latin typeface="Comic Sans MS" panose="030F0702030302020204" pitchFamily="66" charset="0"/>
              </a:rPr>
              <a:t>あなたがたに　神の言葉を　語った指導者　たちのことを、思い出しなさい。彼らの生涯の　終わりを　　しっかり見て、その信仰を　　見倣いなさい。</a:t>
            </a:r>
            <a:endParaRPr kumimoji="0" lang="es-ES" sz="3800" b="1" i="0" u="none" strike="noStrike" kern="1200" cap="none" spc="0" normalizeH="0" baseline="0" noProof="0" dirty="0">
              <a:ln w="12700" cmpd="sng">
                <a:noFill/>
                <a:prstDash val="solid"/>
              </a:ln>
              <a:solidFill>
                <a:srgbClr val="7030A0"/>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7030A0"/>
                </a:solidFill>
                <a:effectLst/>
                <a:uLnTx/>
                <a:uFillTx/>
                <a:latin typeface="+mn-ea"/>
                <a:cs typeface="+mn-cs"/>
              </a:rPr>
              <a:t>(</a:t>
            </a:r>
            <a:r>
              <a:rPr kumimoji="0" lang="ja-JP" altLang="en-US" sz="2400" b="1" i="0" u="none" strike="noStrike" kern="1200" cap="none" spc="0" normalizeH="0" baseline="0" noProof="0" dirty="0">
                <a:ln w="12700" cmpd="sng">
                  <a:noFill/>
                  <a:prstDash val="solid"/>
                </a:ln>
                <a:solidFill>
                  <a:srgbClr val="7030A0"/>
                </a:solidFill>
                <a:effectLst/>
                <a:uLnTx/>
                <a:uFillTx/>
                <a:latin typeface="+mn-ea"/>
                <a:cs typeface="+mn-cs"/>
              </a:rPr>
              <a:t>ヘブライ</a:t>
            </a:r>
            <a:r>
              <a:rPr kumimoji="0" lang="es-ES" sz="2400" b="1" i="0" u="none" strike="noStrike" kern="1200" cap="none" spc="0" normalizeH="0" baseline="0" noProof="0" dirty="0">
                <a:ln w="12700" cmpd="sng">
                  <a:noFill/>
                  <a:prstDash val="solid"/>
                </a:ln>
                <a:solidFill>
                  <a:srgbClr val="7030A0"/>
                </a:solidFill>
                <a:effectLst/>
                <a:uLnTx/>
                <a:uFillTx/>
                <a:latin typeface="+mn-ea"/>
                <a:cs typeface="+mn-cs"/>
              </a:rPr>
              <a:t>13:7</a:t>
            </a:r>
            <a:r>
              <a:rPr kumimoji="0" lang="ja-JP" altLang="en-US" sz="2400" b="1" i="0" u="none" strike="noStrike" kern="1200" cap="none" spc="0" normalizeH="0" baseline="0" noProof="0" dirty="0">
                <a:ln w="12700" cmpd="sng">
                  <a:noFill/>
                  <a:prstDash val="solid"/>
                </a:ln>
                <a:solidFill>
                  <a:srgbClr val="7030A0"/>
                </a:solidFill>
                <a:effectLst/>
                <a:uLnTx/>
                <a:uFillTx/>
                <a:latin typeface="+mn-ea"/>
                <a:cs typeface="+mn-cs"/>
              </a:rPr>
              <a:t>　新共同訳</a:t>
            </a:r>
            <a:r>
              <a:rPr kumimoji="0" lang="es-ES" sz="2400" b="1" i="0" u="none" strike="noStrike" kern="1200" cap="none" spc="0" normalizeH="0" baseline="0" noProof="0" dirty="0">
                <a:ln w="12700" cmpd="sng">
                  <a:noFill/>
                  <a:prstDash val="solid"/>
                </a:ln>
                <a:solidFill>
                  <a:srgbClr val="7030A0"/>
                </a:solidFill>
                <a:effectLst/>
                <a:uLnTx/>
                <a:uFillTx/>
                <a:latin typeface="+mn-ea"/>
                <a:cs typeface="+mn-cs"/>
              </a:rPr>
              <a:t>)</a:t>
            </a: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095994" y="1136051"/>
            <a:ext cx="4014047" cy="4170372"/>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3300" b="1" dirty="0">
                <a:ln w="12700" cmpd="sng">
                  <a:noFill/>
                  <a:prstDash val="solid"/>
                </a:ln>
                <a:solidFill>
                  <a:srgbClr val="7030A0"/>
                </a:solidFill>
                <a:latin typeface="+mn-ea"/>
              </a:rPr>
              <a:t>神の言をあなたがたに語った指導者たちのことを、いつも　思い起しなさい。　彼らの生活の最後を見て、その信仰に　ならいなさい。</a:t>
            </a:r>
            <a:endParaRPr kumimoji="0" lang="es-ES" sz="3300" b="1" i="0" u="none" strike="noStrike" kern="1200" cap="none" spc="0" normalizeH="0" baseline="0" noProof="0" dirty="0">
              <a:ln w="12700" cmpd="sng">
                <a:noFill/>
                <a:prstDash val="solid"/>
              </a:ln>
              <a:solidFill>
                <a:srgbClr val="7030A0"/>
              </a:solidFill>
              <a:effectLst/>
              <a:uLnTx/>
              <a:uFillTx/>
              <a:latin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w="12700" cmpd="sng">
                  <a:noFill/>
                  <a:prstDash val="solid"/>
                </a:ln>
                <a:solidFill>
                  <a:srgbClr val="7030A0"/>
                </a:solidFill>
                <a:effectLst/>
                <a:uLnTx/>
                <a:uFillTx/>
                <a:latin typeface="+mn-ea"/>
                <a:cs typeface="+mn-cs"/>
              </a:rPr>
              <a:t>(</a:t>
            </a:r>
            <a:r>
              <a:rPr kumimoji="0" lang="ja-JP" altLang="en-US" sz="2400" b="1" i="0" u="none" strike="noStrike" kern="1200" cap="none" spc="0" normalizeH="0" baseline="0" noProof="0" dirty="0">
                <a:ln w="12700" cmpd="sng">
                  <a:noFill/>
                  <a:prstDash val="solid"/>
                </a:ln>
                <a:solidFill>
                  <a:srgbClr val="7030A0"/>
                </a:solidFill>
                <a:effectLst/>
                <a:uLnTx/>
                <a:uFillTx/>
                <a:latin typeface="+mn-ea"/>
                <a:cs typeface="+mn-cs"/>
              </a:rPr>
              <a:t>ヘブライ</a:t>
            </a:r>
            <a:r>
              <a:rPr kumimoji="0" lang="es-ES" sz="2400" b="1" i="0" u="none" strike="noStrike" kern="1200" cap="none" spc="0" normalizeH="0" baseline="0" noProof="0" dirty="0">
                <a:ln w="12700" cmpd="sng">
                  <a:noFill/>
                  <a:prstDash val="solid"/>
                </a:ln>
                <a:solidFill>
                  <a:srgbClr val="7030A0"/>
                </a:solidFill>
                <a:effectLst/>
                <a:uLnTx/>
                <a:uFillTx/>
                <a:latin typeface="+mn-ea"/>
                <a:cs typeface="+mn-cs"/>
              </a:rPr>
              <a:t>13:7</a:t>
            </a:r>
            <a:r>
              <a:rPr kumimoji="0" lang="ja-JP" altLang="en-US" sz="2400" b="1" i="0" u="none" strike="noStrike" kern="1200" cap="none" spc="0" normalizeH="0" baseline="0" noProof="0" dirty="0">
                <a:ln w="12700" cmpd="sng">
                  <a:noFill/>
                  <a:prstDash val="solid"/>
                </a:ln>
                <a:solidFill>
                  <a:srgbClr val="7030A0"/>
                </a:solidFill>
                <a:effectLst/>
                <a:uLnTx/>
                <a:uFillTx/>
                <a:latin typeface="+mn-ea"/>
                <a:cs typeface="+mn-cs"/>
              </a:rPr>
              <a:t>　口語訳</a:t>
            </a:r>
            <a:r>
              <a:rPr kumimoji="0" lang="es-ES" sz="2400" b="1" i="0" u="none" strike="noStrike" kern="1200" cap="none" spc="0" normalizeH="0" baseline="0" noProof="0" dirty="0">
                <a:ln w="12700" cmpd="sng">
                  <a:noFill/>
                  <a:prstDash val="solid"/>
                </a:ln>
                <a:solidFill>
                  <a:srgbClr val="7030A0"/>
                </a:solidFill>
                <a:effectLst/>
                <a:uLnTx/>
                <a:uFillTx/>
                <a:latin typeface="+mn-ea"/>
                <a:cs typeface="+mn-cs"/>
              </a:rPr>
              <a:t>)</a:t>
            </a:r>
          </a:p>
        </p:txBody>
      </p:sp>
    </p:spTree>
    <p:extLst>
      <p:ext uri="{BB962C8B-B14F-4D97-AF65-F5344CB8AC3E}">
        <p14:creationId xmlns:p14="http://schemas.microsoft.com/office/powerpoint/2010/main" val="121096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4" cstate="hq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713455" y="3980395"/>
            <a:ext cx="4572041"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436EBB"/>
                </a:solidFill>
              </a:rPr>
              <a:t>カレブの信仰</a:t>
            </a:r>
            <a:r>
              <a:rPr lang="en" sz="2000" b="1" dirty="0">
                <a:solidFill>
                  <a:srgbClr val="436EBB"/>
                </a:solidFill>
              </a:rPr>
              <a:t>:</a:t>
            </a:r>
          </a:p>
          <a:p>
            <a:pPr lvl="1">
              <a:spcBef>
                <a:spcPts val="600"/>
              </a:spcBef>
            </a:pPr>
            <a:r>
              <a:rPr lang="ja-JP" altLang="en-US" sz="2000" b="1" dirty="0"/>
              <a:t>忠実さ</a:t>
            </a:r>
            <a:endParaRPr lang="en" sz="2000" b="1" dirty="0"/>
          </a:p>
          <a:p>
            <a:pPr lvl="1">
              <a:spcBef>
                <a:spcPts val="600"/>
              </a:spcBef>
            </a:pPr>
            <a:r>
              <a:rPr lang="ja-JP" altLang="en-US" sz="2000" b="1" dirty="0"/>
              <a:t>「この山地をわたしにください」</a:t>
            </a:r>
            <a:endParaRPr lang="en" sz="2000" b="1" dirty="0"/>
          </a:p>
          <a:p>
            <a:pPr lvl="1">
              <a:spcBef>
                <a:spcPts val="600"/>
              </a:spcBef>
            </a:pPr>
            <a:r>
              <a:rPr lang="ja-JP" altLang="en-US" sz="2000" b="1" dirty="0"/>
              <a:t>手本の力</a:t>
            </a:r>
            <a:endParaRPr lang="en" sz="2000" b="1" dirty="0"/>
          </a:p>
          <a:p>
            <a:pPr>
              <a:spcBef>
                <a:spcPts val="1800"/>
              </a:spcBef>
            </a:pPr>
            <a:r>
              <a:rPr lang="ja-JP" altLang="en-US" sz="2000" b="1" dirty="0">
                <a:solidFill>
                  <a:srgbClr val="349479"/>
                </a:solidFill>
              </a:rPr>
              <a:t>謙虚な英雄</a:t>
            </a:r>
            <a:endParaRPr lang="en" sz="2000" b="1" dirty="0">
              <a:solidFill>
                <a:srgbClr val="349479"/>
              </a:solidFill>
            </a:endParaRPr>
          </a:p>
          <a:p>
            <a:pPr>
              <a:spcBef>
                <a:spcPts val="1800"/>
              </a:spcBef>
            </a:pPr>
            <a:r>
              <a:rPr lang="ja-JP" altLang="en-US" sz="2000" b="1" dirty="0">
                <a:solidFill>
                  <a:srgbClr val="CC5149"/>
                </a:solidFill>
              </a:rPr>
              <a:t>熟慮によって変わる</a:t>
            </a:r>
            <a:endParaRPr lang="en" sz="2000" b="1" dirty="0">
              <a:solidFill>
                <a:srgbClr val="CC5149"/>
              </a:solidFill>
            </a:endParaRP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116771"/>
            <a:ext cx="7639050" cy="677108"/>
          </a:xfrm>
          <a:prstGeom prst="rect">
            <a:avLst/>
          </a:prstGeom>
          <a:noFill/>
        </p:spPr>
        <p:txBody>
          <a:bodyPr wrap="square" rtlCol="0">
            <a:spAutoFit/>
          </a:bodyPr>
          <a:lstStyle/>
          <a:p>
            <a:pPr>
              <a:spcBef>
                <a:spcPts val="600"/>
              </a:spcBef>
            </a:pPr>
            <a:r>
              <a:rPr lang="ja-JP" altLang="en-US" sz="1900" b="1" dirty="0">
                <a:latin typeface="+mn-ea"/>
              </a:rPr>
              <a:t>この</a:t>
            </a:r>
            <a:r>
              <a:rPr lang="en-US" altLang="ja-JP" sz="1900" b="1" dirty="0">
                <a:latin typeface="+mn-ea"/>
              </a:rPr>
              <a:t>10</a:t>
            </a:r>
            <a:r>
              <a:rPr lang="ja-JP" altLang="en-US" sz="1900" b="1" dirty="0">
                <a:latin typeface="+mn-ea"/>
              </a:rPr>
              <a:t>人を知っていますか</a:t>
            </a:r>
            <a:r>
              <a:rPr lang="en-US" altLang="ja-JP" sz="1900" b="1" dirty="0">
                <a:latin typeface="+mn-ea"/>
              </a:rPr>
              <a:t>: </a:t>
            </a:r>
            <a:r>
              <a:rPr lang="ja-JP" altLang="en-US" sz="1900" b="1" dirty="0">
                <a:latin typeface="+mn-ea"/>
              </a:rPr>
              <a:t>シャンムア、シャファト、イガル、パルティ、ガディエル、ガディ、アミエル、セトゥール、ナビ、グエル。</a:t>
            </a:r>
            <a:endParaRPr lang="en" sz="1900" b="1" dirty="0">
              <a:latin typeface="+mn-ea"/>
            </a:endParaRP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103980" y="218020"/>
            <a:ext cx="3877797"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261166"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261166"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463853">
            <a:off x="7261166"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13934"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13934"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913934"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78378" y="2745207"/>
            <a:ext cx="7630802" cy="677108"/>
          </a:xfrm>
          <a:prstGeom prst="rect">
            <a:avLst/>
          </a:prstGeom>
          <a:noFill/>
        </p:spPr>
        <p:txBody>
          <a:bodyPr wrap="square">
            <a:spAutoFit/>
          </a:bodyPr>
          <a:lstStyle/>
          <a:p>
            <a:pPr>
              <a:spcBef>
                <a:spcPts val="600"/>
              </a:spcBef>
            </a:pPr>
            <a:r>
              <a:rPr lang="ja-JP" altLang="en-US" sz="1900" b="1" dirty="0">
                <a:latin typeface="+mn-ea"/>
              </a:rPr>
              <a:t>どうすれば私たちは彼らの信仰に倣い、彼らと同じように神は　　不可能を可能にすると完全に信じることができるでしょうか。</a:t>
            </a:r>
            <a:endParaRPr lang="en" sz="1900" b="1" dirty="0">
              <a:latin typeface="+mn-ea"/>
            </a:endParaRP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78378" y="1768293"/>
            <a:ext cx="7973432" cy="969496"/>
          </a:xfrm>
          <a:prstGeom prst="rect">
            <a:avLst/>
          </a:prstGeom>
          <a:noFill/>
        </p:spPr>
        <p:txBody>
          <a:bodyPr wrap="square">
            <a:spAutoFit/>
          </a:bodyPr>
          <a:lstStyle/>
          <a:p>
            <a:pPr>
              <a:spcBef>
                <a:spcPts val="600"/>
              </a:spcBef>
            </a:pPr>
            <a:r>
              <a:rPr lang="ja-JP" altLang="en-US" sz="1900" b="1" dirty="0">
                <a:latin typeface="+mn-ea"/>
              </a:rPr>
              <a:t>別の行動を取った、ヨシュアとカレブという二人については、おそらく聞いたことがあるでしょう。彼らは揺るぎない信念を持ち、神の約束を信じ、それが成就するのを見届けました（民 </a:t>
            </a:r>
            <a:r>
              <a:rPr lang="en-US" altLang="ja-JP" sz="1900" b="1" dirty="0">
                <a:latin typeface="+mn-ea"/>
              </a:rPr>
              <a:t>14:38</a:t>
            </a:r>
            <a:r>
              <a:rPr lang="ja-JP" altLang="en-US" sz="1900" b="1" dirty="0">
                <a:latin typeface="+mn-ea"/>
              </a:rPr>
              <a:t>）。</a:t>
            </a:r>
            <a:endParaRPr lang="en" sz="1900" b="1" dirty="0">
              <a:latin typeface="+mn-ea"/>
            </a:endParaRP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79181" y="810516"/>
            <a:ext cx="7795977" cy="969496"/>
          </a:xfrm>
          <a:prstGeom prst="rect">
            <a:avLst/>
          </a:prstGeom>
          <a:noFill/>
        </p:spPr>
        <p:txBody>
          <a:bodyPr wrap="square">
            <a:spAutoFit/>
          </a:bodyPr>
          <a:lstStyle/>
          <a:p>
            <a:pPr>
              <a:spcBef>
                <a:spcPts val="600"/>
              </a:spcBef>
            </a:pPr>
            <a:r>
              <a:rPr lang="ja-JP" altLang="en-US" sz="1900" b="1" dirty="0">
                <a:latin typeface="+mn-ea"/>
              </a:rPr>
              <a:t>彼らの名は、何故か（命に関わる重要な事柄のため）記されています。神の力を疑ったこと、そしてそれによって彼自身と全世代の死を　　もたらしたことでした。（民 </a:t>
            </a:r>
            <a:r>
              <a:rPr lang="en-US" altLang="ja-JP" sz="1900" b="1" dirty="0">
                <a:latin typeface="+mn-ea"/>
              </a:rPr>
              <a:t>14:36-37</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ja-JP" altLang="en-US" sz="5400" b="1" dirty="0">
                <a:ln/>
                <a:solidFill>
                  <a:srgbClr val="916941"/>
                </a:solidFill>
              </a:rPr>
              <a:t>カレブの信仰</a:t>
            </a:r>
            <a:endParaRPr lang="en" sz="5400" b="1" dirty="0">
              <a:ln/>
              <a:solidFill>
                <a:srgbClr val="916941"/>
              </a:solidFill>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69441"/>
          </a:xfrm>
          <a:prstGeom prst="rect">
            <a:avLst/>
          </a:prstGeom>
          <a:noFill/>
        </p:spPr>
        <p:txBody>
          <a:bodyPr wrap="square">
            <a:spAutoFit/>
          </a:bodyPr>
          <a:lstStyle/>
          <a:p>
            <a:pPr algn="ctr"/>
            <a:r>
              <a:rPr lang="ja-JP" altLang="en-US"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忠実さ</a:t>
            </a:r>
            <a:endParaRPr lang="e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endParaRPr>
          </a:p>
        </p:txBody>
      </p:sp>
      <p:sp>
        <p:nvSpPr>
          <p:cNvPr id="5" name="CuadroTexto 4">
            <a:extLst>
              <a:ext uri="{FF2B5EF4-FFF2-40B4-BE49-F238E27FC236}">
                <a16:creationId xmlns:a16="http://schemas.microsoft.com/office/drawing/2014/main" id="{7EE05787-EF09-D815-A6D9-F568C81317D9}"/>
              </a:ext>
            </a:extLst>
          </p:cNvPr>
          <p:cNvSpPr txBox="1"/>
          <p:nvPr/>
        </p:nvSpPr>
        <p:spPr>
          <a:xfrm>
            <a:off x="815241" y="675620"/>
            <a:ext cx="10738055" cy="707886"/>
          </a:xfrm>
          <a:prstGeom prst="rect">
            <a:avLst/>
          </a:prstGeom>
          <a:noFill/>
        </p:spPr>
        <p:txBody>
          <a:bodyPr wrap="square">
            <a:spAutoFit/>
          </a:bodyPr>
          <a:lstStyle/>
          <a:p>
            <a:pPr algn="ctr"/>
            <a:r>
              <a:rPr lang="ja-JP" altLang="en-US" sz="2000" b="1" dirty="0">
                <a:solidFill>
                  <a:schemeClr val="accent5">
                    <a:lumMod val="50000"/>
                  </a:schemeClr>
                </a:solidFill>
                <a:effectLst>
                  <a:glow rad="101600">
                    <a:srgbClr val="FFFFDD"/>
                  </a:glow>
                </a:effectLst>
                <a:latin typeface="+mn-ea"/>
              </a:rPr>
              <a:t>一緒に行った者たちは民の心を挫きましたが、わたしはわたしの神、主に従いとおしました。</a:t>
            </a:r>
            <a:r>
              <a:rPr lang="en" sz="2000" b="1" dirty="0">
                <a:solidFill>
                  <a:schemeClr val="accent5">
                    <a:lumMod val="50000"/>
                  </a:schemeClr>
                </a:solidFill>
                <a:effectLst>
                  <a:glow rad="101600">
                    <a:srgbClr val="FFFFDD"/>
                  </a:glow>
                </a:effectLst>
                <a:latin typeface="+mn-ea"/>
              </a:rPr>
              <a:t>(</a:t>
            </a:r>
            <a:r>
              <a:rPr lang="ja-JP" altLang="en-US" sz="2000" b="1" dirty="0">
                <a:solidFill>
                  <a:schemeClr val="accent5">
                    <a:lumMod val="50000"/>
                  </a:schemeClr>
                </a:solidFill>
                <a:effectLst>
                  <a:glow rad="101600">
                    <a:srgbClr val="FFFFDD"/>
                  </a:glow>
                </a:effectLst>
                <a:latin typeface="+mn-ea"/>
              </a:rPr>
              <a:t>ヨシュア記</a:t>
            </a:r>
            <a:r>
              <a:rPr lang="en" sz="2000" b="1" dirty="0">
                <a:solidFill>
                  <a:schemeClr val="accent5">
                    <a:lumMod val="50000"/>
                  </a:schemeClr>
                </a:solidFill>
                <a:effectLst>
                  <a:glow rad="101600">
                    <a:srgbClr val="FFFFDD"/>
                  </a:glow>
                </a:effectLst>
                <a:latin typeface="+mn-ea"/>
              </a:rPr>
              <a:t> 14:8 )</a:t>
            </a:r>
          </a:p>
        </p:txBody>
      </p:sp>
      <p:sp>
        <p:nvSpPr>
          <p:cNvPr id="6" name="CuadroTexto 5">
            <a:extLst>
              <a:ext uri="{FF2B5EF4-FFF2-40B4-BE49-F238E27FC236}">
                <a16:creationId xmlns:a16="http://schemas.microsoft.com/office/drawing/2014/main" id="{7FA5DF91-3D7F-2254-5A20-DD4E5E449213}"/>
              </a:ext>
            </a:extLst>
          </p:cNvPr>
          <p:cNvSpPr txBox="1"/>
          <p:nvPr/>
        </p:nvSpPr>
        <p:spPr>
          <a:xfrm>
            <a:off x="177596" y="1450232"/>
            <a:ext cx="5413579" cy="1846659"/>
          </a:xfrm>
          <a:prstGeom prst="rect">
            <a:avLst/>
          </a:prstGeom>
          <a:noFill/>
        </p:spPr>
        <p:txBody>
          <a:bodyPr wrap="square" rtlCol="0">
            <a:spAutoFit/>
          </a:bodyPr>
          <a:lstStyle/>
          <a:p>
            <a:pPr>
              <a:spcBef>
                <a:spcPts val="600"/>
              </a:spcBef>
            </a:pPr>
            <a:r>
              <a:rPr lang="ja-JP" altLang="en-US" sz="1900" b="1" dirty="0"/>
              <a:t>「カレブ」という名前は「犬」を意味します。彼の人生が示すように、彼がその名前を蔑称として受け取ったのではなく、揺るぎない忠誠心ゆえに受け取ったのです。他の人々が不誠実なところでも、彼は忠実でした。他の人々がひるむところでも、彼は神への忠誠を貫きました。</a:t>
            </a:r>
            <a:endParaRPr lang="en" sz="1900" b="1" dirty="0"/>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811109"/>
            <a:ext cx="5413577" cy="969496"/>
          </a:xfrm>
          <a:prstGeom prst="rect">
            <a:avLst/>
          </a:prstGeom>
          <a:noFill/>
        </p:spPr>
        <p:txBody>
          <a:bodyPr wrap="square">
            <a:spAutoFit/>
          </a:bodyPr>
          <a:lstStyle/>
          <a:p>
            <a:pPr>
              <a:spcBef>
                <a:spcPts val="600"/>
              </a:spcBef>
            </a:pPr>
            <a:r>
              <a:rPr lang="ja-JP" altLang="en-US" sz="1900" b="1" dirty="0"/>
              <a:t>彼の模範は、私たちにとって不可能を可能に　する神への確固たる信仰を持ち続けるよう　　私たちを励ましてくれます。</a:t>
            </a:r>
            <a:endParaRPr lang="en" sz="1900" b="1" dirty="0"/>
          </a:p>
        </p:txBody>
      </p:sp>
      <p:sp>
        <p:nvSpPr>
          <p:cNvPr id="9" name="CuadroTexto 8">
            <a:extLst>
              <a:ext uri="{FF2B5EF4-FFF2-40B4-BE49-F238E27FC236}">
                <a16:creationId xmlns:a16="http://schemas.microsoft.com/office/drawing/2014/main" id="{CF8A3DA5-0F42-DF0D-3EEB-F80D4174753A}"/>
              </a:ext>
            </a:extLst>
          </p:cNvPr>
          <p:cNvSpPr txBox="1"/>
          <p:nvPr/>
        </p:nvSpPr>
        <p:spPr>
          <a:xfrm>
            <a:off x="164998" y="4886998"/>
            <a:ext cx="5413578" cy="969496"/>
          </a:xfrm>
          <a:prstGeom prst="rect">
            <a:avLst/>
          </a:prstGeom>
          <a:noFill/>
        </p:spPr>
        <p:txBody>
          <a:bodyPr wrap="square">
            <a:spAutoFit/>
          </a:bodyPr>
          <a:lstStyle/>
          <a:p>
            <a:pPr>
              <a:spcBef>
                <a:spcPts val="600"/>
              </a:spcBef>
            </a:pPr>
            <a:r>
              <a:rPr lang="ja-JP" altLang="en-US" sz="1900" b="1" dirty="0"/>
              <a:t>ヨシュア（ヨシュアより幾分年下）と共に、　群衆が彼らを石打ちにしようとした時でさえ、彼は自分の意見を堅く貫きました</a:t>
            </a:r>
            <a:r>
              <a:rPr lang="ja-JP" altLang="en-US" b="1" dirty="0"/>
              <a:t>（民 </a:t>
            </a:r>
            <a:r>
              <a:rPr lang="en-US" altLang="ja-JP" b="1" dirty="0"/>
              <a:t>14:10</a:t>
            </a:r>
            <a:r>
              <a:rPr lang="ja-JP" altLang="en-US" b="1" dirty="0"/>
              <a:t>）</a:t>
            </a:r>
            <a:r>
              <a:rPr lang="ja-JP" altLang="en-US" sz="1900" b="1" dirty="0"/>
              <a:t>。</a:t>
            </a:r>
            <a:endParaRPr lang="en" sz="1900" b="1" dirty="0"/>
          </a:p>
        </p:txBody>
      </p:sp>
      <p:sp>
        <p:nvSpPr>
          <p:cNvPr id="11" name="CuadroTexto 10">
            <a:extLst>
              <a:ext uri="{FF2B5EF4-FFF2-40B4-BE49-F238E27FC236}">
                <a16:creationId xmlns:a16="http://schemas.microsoft.com/office/drawing/2014/main" id="{7445EE05-2601-1FE7-DB8B-776F64D477FD}"/>
              </a:ext>
            </a:extLst>
          </p:cNvPr>
          <p:cNvSpPr txBox="1"/>
          <p:nvPr/>
        </p:nvSpPr>
        <p:spPr>
          <a:xfrm>
            <a:off x="177595" y="3266000"/>
            <a:ext cx="5413580" cy="1831271"/>
          </a:xfrm>
          <a:prstGeom prst="rect">
            <a:avLst/>
          </a:prstGeom>
          <a:noFill/>
        </p:spPr>
        <p:txBody>
          <a:bodyPr wrap="square">
            <a:spAutoFit/>
          </a:bodyPr>
          <a:lstStyle/>
          <a:p>
            <a:pPr>
              <a:spcBef>
                <a:spcPts val="600"/>
              </a:spcBef>
            </a:pPr>
            <a:r>
              <a:rPr lang="en-US" altLang="ja-JP" sz="1900" b="1" dirty="0"/>
              <a:t>10</a:t>
            </a:r>
            <a:r>
              <a:rPr lang="ja-JP" altLang="en-US" sz="1900" b="1" dirty="0"/>
              <a:t>人の斥候が見たのは、頑丈な城壁や巨人たちで、打ち負かすことは不可能、我らは巨人に　食い尽くされると言ったが、カレブは主が　　彼らの町を与えて下さる、「彼らは我々の餌食にすぎない。」と言いました。</a:t>
            </a:r>
            <a:r>
              <a:rPr lang="ja-JP" altLang="en-US" b="1" dirty="0">
                <a:latin typeface="+mn-ea"/>
              </a:rPr>
              <a:t>（民</a:t>
            </a:r>
            <a:r>
              <a:rPr lang="en-US" altLang="ja-JP" b="1" dirty="0">
                <a:latin typeface="+mn-ea"/>
              </a:rPr>
              <a:t>13:28-33; 14:6-9</a:t>
            </a:r>
            <a:r>
              <a:rPr lang="ja-JP" altLang="en-US" b="1" dirty="0">
                <a:latin typeface="+mn-ea"/>
              </a:rPr>
              <a:t>）。</a:t>
            </a:r>
            <a:endParaRPr lang="en" b="1" dirty="0">
              <a:latin typeface="+mn-ea"/>
            </a:endParaRP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311763-B33F-5A7B-0200-962D042FB1C2}"/>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民数記</a:t>
            </a:r>
            <a:r>
              <a:rPr kumimoji="1" lang="en-US" altLang="ja-JP" b="1" dirty="0"/>
              <a:t>13:6</a:t>
            </a:r>
            <a:r>
              <a:rPr kumimoji="1" lang="ja-JP" altLang="en-US" b="1" dirty="0"/>
              <a:t>、</a:t>
            </a:r>
            <a:r>
              <a:rPr kumimoji="1" lang="en-US" altLang="ja-JP" b="1" dirty="0"/>
              <a:t>30</a:t>
            </a:r>
            <a:r>
              <a:rPr kumimoji="1" lang="ja-JP" altLang="en-US" b="1" dirty="0"/>
              <a:t>ｰ</a:t>
            </a:r>
            <a:r>
              <a:rPr kumimoji="1" lang="en-US" altLang="ja-JP" b="1" dirty="0"/>
              <a:t>32</a:t>
            </a:r>
            <a:r>
              <a:rPr kumimoji="1" lang="ja-JP" altLang="en-US" b="1" dirty="0"/>
              <a:t>、ヨシュア記</a:t>
            </a:r>
            <a:r>
              <a:rPr kumimoji="1" lang="en-US" altLang="ja-JP" b="1" dirty="0"/>
              <a:t>14:6</a:t>
            </a:r>
            <a:r>
              <a:rPr kumimoji="1" lang="ja-JP" altLang="en-US" b="1" dirty="0"/>
              <a:t>、</a:t>
            </a:r>
            <a:r>
              <a:rPr kumimoji="1" lang="en-US" altLang="ja-JP" b="1" dirty="0"/>
              <a:t>14</a:t>
            </a:r>
            <a:br>
              <a:rPr kumimoji="1" lang="en-US" altLang="ja-JP" b="1" dirty="0"/>
            </a:br>
            <a:r>
              <a:rPr kumimoji="1" lang="ja-JP" altLang="en-US" b="1" dirty="0"/>
              <a:t>カレブとは何者だったのでしょうか。</a:t>
            </a:r>
            <a:br>
              <a:rPr kumimoji="1" lang="en-US" altLang="ja-JP" b="1" dirty="0"/>
            </a:br>
            <a:r>
              <a:rPr kumimoji="1" lang="ja-JP" altLang="en-US" b="1" dirty="0"/>
              <a:t>イスラエルの民の中で、</a:t>
            </a:r>
            <a:br>
              <a:rPr kumimoji="1" lang="en-US" altLang="ja-JP" b="1" dirty="0"/>
            </a:br>
            <a:r>
              <a:rPr kumimoji="1" lang="ja-JP" altLang="en-US" b="1" dirty="0"/>
              <a:t>彼はどんな立場にありましたか。</a:t>
            </a:r>
          </a:p>
        </p:txBody>
      </p:sp>
    </p:spTree>
    <p:extLst>
      <p:ext uri="{BB962C8B-B14F-4D97-AF65-F5344CB8AC3E}">
        <p14:creationId xmlns:p14="http://schemas.microsoft.com/office/powerpoint/2010/main" val="15413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3932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800" b="1" spc="600" dirty="0">
                <a:ln/>
                <a:solidFill>
                  <a:schemeClr val="accent5">
                    <a:lumMod val="75000"/>
                  </a:schemeClr>
                </a:solidFill>
                <a:effectLst>
                  <a:outerShdw blurRad="38100" dist="38100" dir="2700000" algn="tl">
                    <a:srgbClr val="A2A6F8"/>
                  </a:outerShdw>
                </a:effectLst>
              </a:rPr>
              <a:t>「この山地をわたしにください」</a:t>
            </a:r>
            <a:endParaRPr lang="en" sz="4800" b="1" spc="600" dirty="0">
              <a:ln/>
              <a:solidFill>
                <a:schemeClr val="accent5">
                  <a:lumMod val="75000"/>
                </a:schemeClr>
              </a:solidFill>
              <a:effectLst>
                <a:outerShdw blurRad="38100" dist="38100" dir="2700000" algn="tl">
                  <a:srgbClr val="A2A6F8"/>
                </a:outerShdw>
              </a:effectLst>
            </a:endParaRPr>
          </a:p>
        </p:txBody>
      </p:sp>
      <p:sp>
        <p:nvSpPr>
          <p:cNvPr id="5" name="CuadroTexto 4">
            <a:extLst>
              <a:ext uri="{FF2B5EF4-FFF2-40B4-BE49-F238E27FC236}">
                <a16:creationId xmlns:a16="http://schemas.microsoft.com/office/drawing/2014/main" id="{89CD2C29-FF8B-22EA-1C66-A806C0E80A74}"/>
              </a:ext>
            </a:extLst>
          </p:cNvPr>
          <p:cNvSpPr txBox="1"/>
          <p:nvPr/>
        </p:nvSpPr>
        <p:spPr>
          <a:xfrm>
            <a:off x="1" y="642074"/>
            <a:ext cx="11988799" cy="1015663"/>
          </a:xfrm>
          <a:prstGeom prst="rect">
            <a:avLst/>
          </a:prstGeom>
          <a:noFill/>
        </p:spPr>
        <p:txBody>
          <a:bodyPr wrap="square">
            <a:spAutoFit/>
          </a:bodyPr>
          <a:lstStyle/>
          <a:p>
            <a:pPr algn="ctr"/>
            <a:r>
              <a:rPr lang="ja-JP" altLang="en-US" sz="2000" b="1" dirty="0">
                <a:solidFill>
                  <a:srgbClr val="124A1F"/>
                </a:solidFill>
                <a:effectLst>
                  <a:glow rad="101600">
                    <a:schemeClr val="accent2">
                      <a:lumMod val="20000"/>
                      <a:lumOff val="80000"/>
                    </a:schemeClr>
                  </a:glow>
                </a:effectLst>
                <a:latin typeface="+mn-ea"/>
              </a:rPr>
              <a:t>どうか主があの時約束してくださったこの山地をわたしにください。あの時、あなたも聞いたように、そこにはアナク人がおり、城壁のある大きな町々がありますが、主がわたしと共にいてくださるなら、約束どおり、彼らを追い払えます。」</a:t>
            </a:r>
            <a:r>
              <a:rPr lang="en" sz="2000" b="1" dirty="0">
                <a:solidFill>
                  <a:srgbClr val="124A1F"/>
                </a:solidFill>
                <a:effectLst>
                  <a:glow rad="101600">
                    <a:schemeClr val="accent2">
                      <a:lumMod val="20000"/>
                      <a:lumOff val="80000"/>
                    </a:schemeClr>
                  </a:glow>
                </a:effectLst>
                <a:latin typeface="+mn-ea"/>
              </a:rPr>
              <a:t> (</a:t>
            </a:r>
            <a:r>
              <a:rPr lang="ja-JP" altLang="en-US" sz="2000" b="1" dirty="0">
                <a:solidFill>
                  <a:srgbClr val="124A1F"/>
                </a:solidFill>
                <a:effectLst>
                  <a:glow rad="101600">
                    <a:schemeClr val="accent2">
                      <a:lumMod val="20000"/>
                      <a:lumOff val="80000"/>
                    </a:schemeClr>
                  </a:glow>
                </a:effectLst>
                <a:latin typeface="+mn-ea"/>
              </a:rPr>
              <a:t>ヨシュア記</a:t>
            </a:r>
            <a:r>
              <a:rPr lang="en" sz="2000" b="1" dirty="0">
                <a:solidFill>
                  <a:srgbClr val="124A1F"/>
                </a:solidFill>
                <a:effectLst>
                  <a:glow rad="101600">
                    <a:schemeClr val="accent2">
                      <a:lumMod val="20000"/>
                      <a:lumOff val="80000"/>
                    </a:schemeClr>
                  </a:glow>
                </a:effectLst>
                <a:latin typeface="+mn-ea"/>
              </a:rPr>
              <a:t> 14:12 )</a:t>
            </a:r>
            <a:endParaRPr lang="es-ES" sz="2000" b="1" dirty="0">
              <a:solidFill>
                <a:srgbClr val="124A1F"/>
              </a:solidFill>
              <a:effectLst>
                <a:glow rad="101600">
                  <a:schemeClr val="accent2">
                    <a:lumMod val="20000"/>
                    <a:lumOff val="80000"/>
                  </a:schemeClr>
                </a:glow>
              </a:effectLst>
              <a:latin typeface="+mn-ea"/>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549178" y="1717903"/>
            <a:ext cx="5717988" cy="1846659"/>
          </a:xfrm>
          <a:prstGeom prst="rect">
            <a:avLst/>
          </a:prstGeom>
          <a:noFill/>
        </p:spPr>
        <p:txBody>
          <a:bodyPr wrap="square" rtlCol="0">
            <a:spAutoFit/>
          </a:bodyPr>
          <a:lstStyle/>
          <a:p>
            <a:pPr>
              <a:spcBef>
                <a:spcPts val="600"/>
              </a:spcBef>
            </a:pPr>
            <a:r>
              <a:rPr lang="ja-JP" altLang="en-US" sz="1900" b="1" dirty="0">
                <a:latin typeface="+mn-ea"/>
              </a:rPr>
              <a:t>カレブ本人によれば、モーセが報告を求めたとき、「私は自分の確信に従った報告を持ち帰った」　</a:t>
            </a:r>
            <a:r>
              <a:rPr lang="ja-JP" altLang="en-US" sz="1700" b="1" dirty="0">
                <a:latin typeface="+mn-ea"/>
              </a:rPr>
              <a:t>（ヨシュ</a:t>
            </a:r>
            <a:r>
              <a:rPr lang="en-US" altLang="ja-JP" sz="1700" b="1" dirty="0">
                <a:latin typeface="+mn-ea"/>
              </a:rPr>
              <a:t>14:7</a:t>
            </a:r>
            <a:r>
              <a:rPr lang="ja-JP" altLang="en-US" sz="1700" b="1" dirty="0">
                <a:latin typeface="+mn-ea"/>
              </a:rPr>
              <a:t>）</a:t>
            </a:r>
            <a:r>
              <a:rPr lang="ja-JP" altLang="en-US" sz="1900" b="1" dirty="0">
                <a:latin typeface="+mn-ea"/>
              </a:rPr>
              <a:t>「私は心から私の神、主に従った」</a:t>
            </a:r>
            <a:r>
              <a:rPr lang="ja-JP" altLang="en-US" sz="1700" b="1" dirty="0">
                <a:latin typeface="+mn-ea"/>
              </a:rPr>
              <a:t>（ヨシュ</a:t>
            </a:r>
            <a:r>
              <a:rPr lang="en-US" altLang="ja-JP" sz="1700" b="1" dirty="0">
                <a:latin typeface="+mn-ea"/>
              </a:rPr>
              <a:t>14:8 </a:t>
            </a:r>
            <a:r>
              <a:rPr lang="ja-JP" altLang="en-US" sz="1700" b="1" dirty="0">
                <a:latin typeface="+mn-ea"/>
              </a:rPr>
              <a:t>）</a:t>
            </a:r>
            <a:r>
              <a:rPr lang="ja-JP" altLang="en-US" sz="1900" b="1" dirty="0">
                <a:latin typeface="+mn-ea"/>
              </a:rPr>
              <a:t>。その忠実さのゆえに、視察中に　足を踏み入れた場所を受け継ぐことが約束された</a:t>
            </a:r>
            <a:r>
              <a:rPr lang="ja-JP" altLang="en-US" sz="1700" b="1" dirty="0">
                <a:latin typeface="+mn-ea"/>
              </a:rPr>
              <a:t>（ヨシュ</a:t>
            </a:r>
            <a:r>
              <a:rPr lang="en-US" altLang="ja-JP" sz="1700" b="1" dirty="0">
                <a:latin typeface="+mn-ea"/>
              </a:rPr>
              <a:t>.14:9</a:t>
            </a:r>
            <a:r>
              <a:rPr lang="ja-JP" altLang="en-US" sz="1700" b="1" dirty="0">
                <a:latin typeface="+mn-ea"/>
              </a:rPr>
              <a:t>）</a:t>
            </a:r>
            <a:r>
              <a:rPr lang="ja-JP" altLang="en-US" sz="1900" b="1" dirty="0">
                <a:latin typeface="+mn-ea"/>
              </a:rPr>
              <a:t>。</a:t>
            </a:r>
            <a:endParaRPr lang="en" sz="1900" b="1" dirty="0">
              <a:latin typeface="+mn-ea"/>
            </a:endParaRP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6997" y="1740310"/>
            <a:ext cx="3801414"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3667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576054" y="4021370"/>
            <a:ext cx="5403454" cy="1554272"/>
          </a:xfrm>
          <a:prstGeom prst="rect">
            <a:avLst/>
          </a:prstGeom>
          <a:noFill/>
        </p:spPr>
        <p:txBody>
          <a:bodyPr wrap="square">
            <a:spAutoFit/>
          </a:bodyPr>
          <a:lstStyle/>
          <a:p>
            <a:pPr>
              <a:spcBef>
                <a:spcPts val="600"/>
              </a:spcBef>
            </a:pPr>
            <a:r>
              <a:rPr lang="ja-JP" altLang="en-US" sz="1900" b="1" dirty="0">
                <a:latin typeface="+mn-ea"/>
              </a:rPr>
              <a:t>カレブは斥候として遣わされたとき</a:t>
            </a:r>
            <a:r>
              <a:rPr lang="en-US" altLang="ja-JP" sz="1900" b="1" dirty="0">
                <a:latin typeface="+mn-ea"/>
              </a:rPr>
              <a:t>40</a:t>
            </a:r>
            <a:r>
              <a:rPr lang="ja-JP" altLang="en-US" sz="1900" b="1" dirty="0">
                <a:latin typeface="+mn-ea"/>
              </a:rPr>
              <a:t>歳でした。</a:t>
            </a:r>
            <a:r>
              <a:rPr lang="en-US" altLang="ja-JP" sz="1900" b="1" dirty="0">
                <a:latin typeface="+mn-ea"/>
              </a:rPr>
              <a:t>5</a:t>
            </a:r>
            <a:r>
              <a:rPr lang="ja-JP" altLang="en-US" sz="1900" b="1" dirty="0">
                <a:latin typeface="+mn-ea"/>
              </a:rPr>
              <a:t>年間の征服の後、彼はすでに</a:t>
            </a:r>
            <a:r>
              <a:rPr lang="en-US" altLang="ja-JP" sz="1900" b="1" dirty="0">
                <a:latin typeface="+mn-ea"/>
              </a:rPr>
              <a:t>85</a:t>
            </a:r>
            <a:r>
              <a:rPr lang="ja-JP" altLang="en-US" sz="1900" b="1" dirty="0">
                <a:latin typeface="+mn-ea"/>
              </a:rPr>
              <a:t>歳の老人となっていました</a:t>
            </a:r>
            <a:r>
              <a:rPr lang="ja-JP" altLang="en-US" sz="1700" b="1" dirty="0">
                <a:latin typeface="+mn-ea"/>
              </a:rPr>
              <a:t>（ヨシュ</a:t>
            </a:r>
            <a:r>
              <a:rPr lang="en-US" altLang="ja-JP" sz="1700" b="1" dirty="0">
                <a:latin typeface="+mn-ea"/>
              </a:rPr>
              <a:t>14:10</a:t>
            </a:r>
            <a:r>
              <a:rPr lang="ja-JP" altLang="en-US" sz="1700" b="1" dirty="0">
                <a:latin typeface="+mn-ea"/>
              </a:rPr>
              <a:t>）</a:t>
            </a:r>
            <a:r>
              <a:rPr lang="ja-JP" altLang="en-US" sz="1900" b="1" dirty="0">
                <a:latin typeface="+mn-ea"/>
              </a:rPr>
              <a:t>。彼の体と心は依然として力強く、思考も変わらず健在でした</a:t>
            </a:r>
            <a:r>
              <a:rPr lang="ja-JP" altLang="en-US" sz="1700" b="1" dirty="0">
                <a:latin typeface="+mn-ea"/>
              </a:rPr>
              <a:t>（ヨシュ</a:t>
            </a:r>
            <a:r>
              <a:rPr lang="en-US" altLang="ja-JP" sz="1700" b="1" dirty="0">
                <a:latin typeface="+mn-ea"/>
              </a:rPr>
              <a:t>14:11</a:t>
            </a:r>
            <a:r>
              <a:rPr lang="ja-JP" altLang="en-US" sz="1700" b="1" dirty="0">
                <a:latin typeface="+mn-ea"/>
              </a:rPr>
              <a:t>）</a:t>
            </a:r>
            <a:r>
              <a:rPr lang="ja-JP" altLang="en-US" sz="1900" b="1" dirty="0">
                <a:latin typeface="+mn-ea"/>
              </a:rPr>
              <a:t>。</a:t>
            </a:r>
            <a:endParaRPr lang="en" sz="1900" b="1" dirty="0">
              <a:latin typeface="+mn-ea"/>
            </a:endParaRP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878761"/>
            <a:ext cx="7859455" cy="969496"/>
          </a:xfrm>
          <a:prstGeom prst="rect">
            <a:avLst/>
          </a:prstGeom>
          <a:noFill/>
        </p:spPr>
        <p:txBody>
          <a:bodyPr wrap="square">
            <a:spAutoFit/>
          </a:bodyPr>
          <a:lstStyle/>
          <a:p>
            <a:pPr>
              <a:spcBef>
                <a:spcPts val="600"/>
              </a:spcBef>
            </a:pPr>
            <a:r>
              <a:rPr lang="ja-JP" altLang="en-US" sz="1900" b="1" dirty="0">
                <a:latin typeface="+mn-ea"/>
              </a:rPr>
              <a:t>約束を守り、彼の言葉が無駄ではなかったことを証明する時が来た。神の助けを得て、彼は巨人たちを滅ぼし、彼らの町々を征服しようとしていた</a:t>
            </a:r>
            <a:r>
              <a:rPr lang="ja-JP" altLang="en-US" sz="1700" b="1" dirty="0">
                <a:latin typeface="+mn-ea"/>
              </a:rPr>
              <a:t>（ヨシュ </a:t>
            </a:r>
            <a:r>
              <a:rPr lang="en-US" altLang="ja-JP" sz="1700" b="1" dirty="0">
                <a:latin typeface="+mn-ea"/>
              </a:rPr>
              <a:t>14:12-14</a:t>
            </a:r>
            <a:r>
              <a:rPr lang="ja-JP" altLang="en-US" sz="1700" b="1" dirty="0">
                <a:latin typeface="+mn-ea"/>
              </a:rPr>
              <a:t>）</a:t>
            </a:r>
            <a:r>
              <a:rPr lang="ja-JP" altLang="en-US" sz="1900" b="1" dirty="0">
                <a:latin typeface="+mn-ea"/>
              </a:rPr>
              <a:t>。</a:t>
            </a:r>
            <a:endParaRPr lang="en" sz="1900" b="1" dirty="0">
              <a:latin typeface="+mn-ea"/>
            </a:endParaRP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366761"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A090572D-8CD7-D3E8-4631-EB5EFD9BF35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A2DE25E-2847-00CB-7150-131A29AB5A6A}"/>
              </a:ext>
            </a:extLst>
          </p:cNvPr>
          <p:cNvSpPr>
            <a:spLocks noGrp="1"/>
          </p:cNvSpPr>
          <p:nvPr>
            <p:ph type="title"/>
          </p:nvPr>
        </p:nvSpPr>
        <p:spPr>
          <a:xfrm>
            <a:off x="838200" y="2766218"/>
            <a:ext cx="10515600" cy="1325563"/>
          </a:xfrm>
        </p:spPr>
        <p:txBody>
          <a:bodyPr>
            <a:normAutofit fontScale="90000"/>
          </a:bodyPr>
          <a:lstStyle/>
          <a:p>
            <a:pPr algn="ctr"/>
            <a:r>
              <a:rPr kumimoji="1" lang="ja-JP" altLang="en-US" b="1" dirty="0"/>
              <a:t>どのような妥協が、</a:t>
            </a:r>
            <a:br>
              <a:rPr kumimoji="1" lang="en-US" altLang="ja-JP" b="1" dirty="0"/>
            </a:br>
            <a:r>
              <a:rPr kumimoji="1" lang="ja-JP" altLang="en-US" b="1" dirty="0"/>
              <a:t>たとえ「ささいな」妥協であっても、</a:t>
            </a:r>
            <a:br>
              <a:rPr kumimoji="1" lang="en-US" altLang="ja-JP" b="1" dirty="0"/>
            </a:br>
            <a:r>
              <a:rPr kumimoji="1" lang="ja-JP" altLang="en-US" b="1" dirty="0"/>
              <a:t>私たちが完全に主に従うことを</a:t>
            </a:r>
            <a:br>
              <a:rPr kumimoji="1" lang="en-US" altLang="ja-JP" b="1" dirty="0"/>
            </a:br>
            <a:r>
              <a:rPr kumimoji="1" lang="ja-JP" altLang="en-US" b="1" dirty="0"/>
              <a:t>妨げる可能性があるでしょうか。</a:t>
            </a:r>
          </a:p>
        </p:txBody>
      </p:sp>
    </p:spTree>
    <p:extLst>
      <p:ext uri="{BB962C8B-B14F-4D97-AF65-F5344CB8AC3E}">
        <p14:creationId xmlns:p14="http://schemas.microsoft.com/office/powerpoint/2010/main" val="36077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3441</TotalTime>
  <Words>3679</Words>
  <Application>Microsoft Office PowerPoint</Application>
  <PresentationFormat>Panorámica</PresentationFormat>
  <Paragraphs>66</Paragraphs>
  <Slides>18</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Constantia</vt:lpstr>
      <vt:lpstr>Comic Sans MS</vt:lpstr>
      <vt:lpstr>Aptos Display</vt:lpstr>
      <vt:lpstr>Aptos</vt:lpstr>
      <vt:lpstr>游ゴシック</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民数記13:6、30ｰ32、ヨシュア記14:6、14 カレブとは何者だったのでしょうか。 イスラエルの民の中で、 彼はどんな立場にありましたか。</vt:lpstr>
      <vt:lpstr>Presentación de PowerPoint</vt:lpstr>
      <vt:lpstr>どのような妥協が、 たとえ「ささいな」妥協であっても、 私たちが完全に主に従うことを 妨げる可能性があるでしょうか。</vt:lpstr>
      <vt:lpstr>Presentación de PowerPoint</vt:lpstr>
      <vt:lpstr>信仰のたいまつを次世代に引き継ぐことは、神が私たちに託された使命を 果たすうえで極めて重要です。 信仰を次世代に伝えるという課題について、また若者が神の働きにおいて より大きな責任を担う機会について 考えてください。 若者たちが敬虔に指導者役割を担えるよう、彼らを手助けし、訓練するために、 私たちはどんなことができるでしょうか。 この過程において、 私たちの手本はいかに重要でしょうか。</vt:lpstr>
      <vt:lpstr>Presentación de PowerPoint</vt:lpstr>
      <vt:lpstr>Presentación de PowerPoint</vt:lpstr>
      <vt:lpstr>ヨシュアの態度から、 あなたはどんな教訓を得ることができますか。 それを今、いかに自分自身に 適応することができるでしょうか。</vt:lpstr>
      <vt:lpstr>Presentación de PowerPoint</vt:lpstr>
      <vt:lpstr>Presentación de PowerPoint</vt:lpstr>
      <vt:lpstr>ローマ12:1、2を読んでください。 兄弟たちよ。そういうわけで、神のあわれみによってあなたがたに勧める。あなたがたのからだを、神に喜ばれる、生きた、聖なる供え物として　　ささげなさい。それが、あなたがたのなすべき霊的な礼拝である。 　　　あなたがたは、この世と妥協してはならない。むしろ、心を新たにする　ことによって、造りかえられ、何が神の御旨であるか、何が善であって、神に喜ばれ、かつ全きことであるかを、わきまえ知るべきである。 私たちの生活の中で、 相反する目的のために 作用する二つの変化とは、 そのようなものですか。 どうすれば、正しい変化を 優勢にすることができるでしょうか。</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93</cp:revision>
  <dcterms:created xsi:type="dcterms:W3CDTF">2025-10-19T08:16:14Z</dcterms:created>
  <dcterms:modified xsi:type="dcterms:W3CDTF">2025-11-08T17:31:07Z</dcterms:modified>
</cp:coreProperties>
</file>