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56" r:id="rId3"/>
    <p:sldId id="307" r:id="rId4"/>
    <p:sldId id="312" r:id="rId5"/>
    <p:sldId id="257" r:id="rId6"/>
    <p:sldId id="258" r:id="rId7"/>
    <p:sldId id="314" r:id="rId8"/>
    <p:sldId id="259" r:id="rId9"/>
    <p:sldId id="315" r:id="rId10"/>
    <p:sldId id="260" r:id="rId11"/>
    <p:sldId id="316" r:id="rId12"/>
    <p:sldId id="310" r:id="rId13"/>
    <p:sldId id="317" r:id="rId14"/>
    <p:sldId id="311" r:id="rId15"/>
    <p:sldId id="318" r:id="rId16"/>
    <p:sldId id="313" r:id="rId17"/>
  </p:sldIdLst>
  <p:sldSz cx="12192000" cy="6858000"/>
  <p:notesSz cx="6858000" cy="9144000"/>
  <p:embeddedFontLst>
    <p:embeddedFont>
      <p:font typeface="游ゴシック" panose="020B0400000000000000" pitchFamily="34" charset="-128"/>
      <p:regular r:id="rId19"/>
      <p:bold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CCFFCC"/>
    <a:srgbClr val="FFFFCC"/>
    <a:srgbClr val="FFCCCC"/>
    <a:srgbClr val="FF9292"/>
    <a:srgbClr val="FFE271"/>
    <a:srgbClr val="FFFF94"/>
    <a:srgbClr val="79FF71"/>
    <a:srgbClr val="78F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8" d="100"/>
          <a:sy n="28" d="100"/>
        </p:scale>
        <p:origin x="84"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kumimoji="1" lang="ja-JP" altLang="en-US" sz="1800" b="1" dirty="0">
              <a:effectLst>
                <a:outerShdw blurRad="38100" dist="38100" dir="2700000" algn="tl">
                  <a:srgbClr val="000000">
                    <a:alpha val="43137"/>
                  </a:srgbClr>
                </a:outerShdw>
              </a:effectLst>
            </a:rPr>
            <a:t>主なるあなたの神を愛しなさい</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pPr marL="0" lvl="0" indent="0" algn="ctr" defTabSz="800100">
            <a:lnSpc>
              <a:spcPct val="900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御心に従って　　　行動しなさい</a:t>
          </a: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kumimoji="1" lang="ja-JP" altLang="en-US" sz="18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その命令に　　　　従いなさい</a:t>
          </a: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kumimoji="1" lang="ja-JP" altLang="en-US" sz="1600" b="1" kern="1200" dirty="0">
              <a:solidFill>
                <a:schemeClr val="tx1"/>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彼にしっかりと固く　結びついていましょう</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kumimoji="1" lang="ja-JP" altLang="en-US" sz="1600" b="1" kern="1200" dirty="0">
              <a:solidFill>
                <a:prstClr val="black"/>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心から、全身全霊で　仕えなさい</a:t>
          </a: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nchor="ctr"/>
        <a:lstStyle/>
        <a:p>
          <a:pPr marL="0" indent="0">
            <a:lnSpc>
              <a:spcPts val="1900"/>
            </a:lnSpc>
            <a:buNone/>
          </a:pPr>
          <a:r>
            <a:rPr kumimoji="1" lang="ja-JP" altLang="en-US" sz="1600" b="1" dirty="0">
              <a:latin typeface="+mn-ea"/>
              <a:ea typeface="+mn-ea"/>
            </a:rPr>
            <a:t>愛は私たちを神へと導くべき原理です。私たちが神を愛するのは、神がまず私たちを愛してくださったからです（</a:t>
          </a:r>
          <a:r>
            <a:rPr kumimoji="1" lang="en-US" altLang="ja-JP" sz="1600" b="1" dirty="0">
              <a:latin typeface="+mn-ea"/>
              <a:ea typeface="+mn-ea"/>
            </a:rPr>
            <a:t>1</a:t>
          </a:r>
          <a:r>
            <a:rPr kumimoji="1" lang="ja-JP" altLang="en-US" sz="1600" b="1" dirty="0">
              <a:latin typeface="+mn-ea"/>
              <a:ea typeface="+mn-ea"/>
            </a:rPr>
            <a:t>ヨハ</a:t>
          </a:r>
          <a:r>
            <a:rPr kumimoji="1" lang="en-US" altLang="ja-JP" sz="1600" b="1" dirty="0">
              <a:latin typeface="+mn-ea"/>
              <a:ea typeface="+mn-ea"/>
            </a:rPr>
            <a:t>4:19</a:t>
          </a:r>
          <a:r>
            <a:rPr kumimoji="1" lang="ja-JP" altLang="en-US" sz="1600" b="1" dirty="0">
              <a:latin typeface="+mn-ea"/>
              <a:ea typeface="+mn-ea"/>
            </a:rPr>
            <a:t>）。</a:t>
          </a:r>
          <a:endParaRPr lang="es-ES" sz="1600" b="1" dirty="0">
            <a:latin typeface="+mn-ea"/>
            <a:ea typeface="+mn-ea"/>
          </a:endParaRP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kumimoji="1" lang="ja-JP" altLang="en-US" sz="1800" b="1" dirty="0"/>
            <a:t>ヨシュアは、神と共に歩むことを選んだ者たちに期待される行動をこのように示している。</a:t>
          </a:r>
          <a:endParaRPr lang="es-ES" sz="18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kumimoji="1" lang="ja-JP" altLang="en-US" sz="1800" b="1" dirty="0"/>
            <a:t>従順は、神がなさったことを理解する感謝の　　心から自然に生まれる結果である。</a:t>
          </a:r>
          <a:endParaRPr lang="es-ES" sz="1800" b="1" dirty="0"/>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kumimoji="1" lang="ja-JP" altLang="en-US" sz="1800" b="1" dirty="0"/>
            <a:t>私たちは神に固くすがり、いかなる気晴らしも 　その結びつきを壊すことを許してはならない。</a:t>
          </a:r>
          <a:endParaRPr lang="es-ES"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kumimoji="1" lang="ja-JP" altLang="en-US" sz="1800" b="1" dirty="0"/>
            <a:t>私たちは、創造主に愛をもって進んで仕えるときに、真の目的と満足、豊かな人生を見出すのです。</a:t>
          </a:r>
          <a:endParaRPr lang="es-ES" sz="18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31866"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kumimoji="1" lang="ja-JP" altLang="en-US" sz="2000" b="1" dirty="0"/>
            <a:t>彼らは告発を黙って聞いた。</a:t>
          </a:r>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kumimoji="1" lang="ja-JP" altLang="en-US" sz="2000" b="1" dirty="0"/>
            <a:t>彼らは神を証人とした</a:t>
          </a:r>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kumimoji="1" lang="ja-JP" altLang="en-US" sz="2000" b="1" dirty="0"/>
            <a:t>彼らは罪を犯したなら罰を受けることを承諾した</a:t>
          </a:r>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kumimoji="1" lang="ja-JP" altLang="en-US" sz="2000" b="1" dirty="0"/>
            <a:t>彼らは真の動機を明らかにした</a:t>
          </a:r>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kumimoji="1" lang="ja-JP" altLang="en-US" sz="1900" b="1" dirty="0">
              <a:solidFill>
                <a:schemeClr val="tx1"/>
              </a:solidFill>
              <a:effectLst/>
              <a:latin typeface="+mn-lt"/>
            </a:rPr>
            <a:t>彼らの例を通して、家族、教会、地域社会との　関係において同様の状況で平和を回復するために必要な手順がわかります。</a:t>
          </a:r>
          <a:endParaRPr lang="es-ES" sz="19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kumimoji="1" lang="ja-JP" altLang="en-US" sz="2000" b="1" dirty="0">
              <a:effectLst>
                <a:outerShdw blurRad="38100" dist="38100" dir="2700000" algn="tl">
                  <a:srgbClr val="000000">
                    <a:alpha val="43137"/>
                  </a:srgbClr>
                </a:outerShdw>
              </a:effectLst>
              <a:latin typeface="+mn-lt"/>
            </a:rPr>
            <a:t>早まった結論を出さない</a:t>
          </a: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kumimoji="1" lang="ja-JP" altLang="en-US" sz="2000" b="1" dirty="0">
              <a:effectLst>
                <a:outerShdw blurRad="38100" dist="38100" dir="2700000" algn="tl">
                  <a:srgbClr val="000000">
                    <a:alpha val="43137"/>
                  </a:srgbClr>
                </a:outerShdw>
              </a:effectLst>
              <a:latin typeface="+mn-lt"/>
            </a:rPr>
            <a:t>行動する前に問題について話し合う</a:t>
          </a: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pPr>
            <a:lnSpc>
              <a:spcPts val="2000"/>
            </a:lnSpc>
          </a:pPr>
          <a:r>
            <a:rPr kumimoji="1" lang="ja-JP" altLang="en-US" sz="1800" b="1" dirty="0">
              <a:effectLst>
                <a:outerShdw blurRad="38100" dist="38100" dir="2700000" algn="tl">
                  <a:srgbClr val="000000">
                    <a:alpha val="43137"/>
                  </a:srgbClr>
                </a:outerShdw>
              </a:effectLst>
              <a:latin typeface="+mn-lt"/>
            </a:rPr>
            <a:t>団結を達成するために犠牲を払う覚悟を持つ</a:t>
          </a: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kumimoji="1" lang="ja-JP" altLang="en-US" sz="2000" b="1" dirty="0">
              <a:effectLst>
                <a:outerShdw blurRad="38100" dist="38100" dir="2700000" algn="tl">
                  <a:srgbClr val="000000">
                    <a:alpha val="43137"/>
                  </a:srgbClr>
                </a:outerShdw>
              </a:effectLst>
              <a:latin typeface="+mn-lt"/>
            </a:rPr>
            <a:t>非難に対して親切な返答をする</a:t>
          </a: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kumimoji="1" lang="ja-JP" altLang="en-US" sz="1900" b="1" dirty="0">
              <a:effectLst>
                <a:outerShdw blurRad="38100" dist="38100" dir="2700000" algn="tl">
                  <a:srgbClr val="000000">
                    <a:alpha val="43137"/>
                  </a:srgbClr>
                </a:outerShdw>
              </a:effectLst>
              <a:latin typeface="+mn-lt"/>
            </a:rPr>
            <a:t>平和が回復した時に喜び、神を賛美する</a:t>
          </a: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kumimoji="1" lang="ja-JP" altLang="en-US" sz="2000" b="1" dirty="0">
              <a:effectLst>
                <a:outerShdw blurRad="38100" dist="38100" dir="2700000" algn="tl">
                  <a:srgbClr val="000000">
                    <a:alpha val="43137"/>
                  </a:srgbClr>
                </a:outerShdw>
              </a:effectLst>
              <a:latin typeface="+mn-lt"/>
            </a:rPr>
            <a:t>私たちの考えを伝える</a:t>
          </a: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610471" y="-2295041"/>
          <a:ext cx="804751" cy="540457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11200">
            <a:lnSpc>
              <a:spcPts val="1900"/>
            </a:lnSpc>
            <a:spcBef>
              <a:spcPct val="0"/>
            </a:spcBef>
            <a:spcAft>
              <a:spcPct val="15000"/>
            </a:spcAft>
            <a:buNone/>
          </a:pPr>
          <a:r>
            <a:rPr kumimoji="1" lang="ja-JP" altLang="en-US" sz="1600" b="1" kern="1200" dirty="0">
              <a:latin typeface="+mn-ea"/>
              <a:ea typeface="+mn-ea"/>
            </a:rPr>
            <a:t>愛は私たちを神へと導くべき原理です。私たちが神を愛するのは、神がまず私たちを愛してくださったからです（</a:t>
          </a:r>
          <a:r>
            <a:rPr kumimoji="1" lang="en-US" altLang="ja-JP" sz="1600" b="1" kern="1200" dirty="0">
              <a:latin typeface="+mn-ea"/>
              <a:ea typeface="+mn-ea"/>
            </a:rPr>
            <a:t>1</a:t>
          </a:r>
          <a:r>
            <a:rPr kumimoji="1" lang="ja-JP" altLang="en-US" sz="1600" b="1" kern="1200" dirty="0">
              <a:latin typeface="+mn-ea"/>
              <a:ea typeface="+mn-ea"/>
            </a:rPr>
            <a:t>ヨハ</a:t>
          </a:r>
          <a:r>
            <a:rPr kumimoji="1" lang="en-US" altLang="ja-JP" sz="1600" b="1" kern="1200" dirty="0">
              <a:latin typeface="+mn-ea"/>
              <a:ea typeface="+mn-ea"/>
            </a:rPr>
            <a:t>4:19</a:t>
          </a:r>
          <a:r>
            <a:rPr kumimoji="1" lang="ja-JP" altLang="en-US" sz="1600" b="1" kern="1200" dirty="0">
              <a:latin typeface="+mn-ea"/>
              <a:ea typeface="+mn-ea"/>
            </a:rPr>
            <a:t>）。</a:t>
          </a:r>
          <a:endParaRPr lang="es-ES" sz="1600" b="1" kern="1200" dirty="0">
            <a:latin typeface="+mn-ea"/>
            <a:ea typeface="+mn-ea"/>
          </a:endParaRPr>
        </a:p>
      </dsp:txBody>
      <dsp:txXfrm rot="-5400000">
        <a:off x="2310560" y="44155"/>
        <a:ext cx="5365289" cy="726181"/>
      </dsp:txXfrm>
    </dsp:sp>
    <dsp:sp modelId="{D710764A-E94F-45DB-947C-3933CB72199F}">
      <dsp:nvSpPr>
        <dsp:cNvPr id="0" name=""/>
        <dsp:cNvSpPr/>
      </dsp:nvSpPr>
      <dsp:spPr>
        <a:xfrm>
          <a:off x="0" y="1854"/>
          <a:ext cx="2309821"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主なるあなたの神を愛しなさい</a:t>
          </a:r>
        </a:p>
      </dsp:txBody>
      <dsp:txXfrm>
        <a:off x="39579" y="41433"/>
        <a:ext cx="2230663" cy="731625"/>
      </dsp:txXfrm>
    </dsp:sp>
    <dsp:sp modelId="{EC4D15AB-9CE5-44D4-B73B-5C3D16681C2F}">
      <dsp:nvSpPr>
        <dsp:cNvPr id="0" name=""/>
        <dsp:cNvSpPr/>
      </dsp:nvSpPr>
      <dsp:spPr>
        <a:xfrm rot="5400000">
          <a:off x="4688534" y="-1443718"/>
          <a:ext cx="648626" cy="5404574"/>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kumimoji="1" lang="ja-JP" altLang="en-US" sz="1800" b="1" kern="1200" dirty="0"/>
            <a:t>ヨシュアは、神と共に歩むことを選んだ者たちに期待される行動をこのように示している。</a:t>
          </a:r>
          <a:endParaRPr lang="es-ES" sz="1800" b="1" kern="1200" dirty="0"/>
        </a:p>
      </dsp:txBody>
      <dsp:txXfrm rot="-5400000">
        <a:off x="2310561" y="965918"/>
        <a:ext cx="5372911" cy="585300"/>
      </dsp:txXfrm>
    </dsp:sp>
    <dsp:sp modelId="{403B2A72-F697-4AD8-B0DC-C8437B67AEEC}">
      <dsp:nvSpPr>
        <dsp:cNvPr id="0" name=""/>
        <dsp:cNvSpPr/>
      </dsp:nvSpPr>
      <dsp:spPr>
        <a:xfrm>
          <a:off x="0" y="853177"/>
          <a:ext cx="2309821"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御心に従って　　　行動しなさい</a:t>
          </a:r>
        </a:p>
      </dsp:txBody>
      <dsp:txXfrm>
        <a:off x="39579" y="892756"/>
        <a:ext cx="2230663" cy="731625"/>
      </dsp:txXfrm>
    </dsp:sp>
    <dsp:sp modelId="{A0A5D1E9-3E5B-40E1-8E83-7EFB7CCFAB4A}">
      <dsp:nvSpPr>
        <dsp:cNvPr id="0" name=""/>
        <dsp:cNvSpPr/>
      </dsp:nvSpPr>
      <dsp:spPr>
        <a:xfrm rot="5400000">
          <a:off x="4610471" y="-592395"/>
          <a:ext cx="804751" cy="5404574"/>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kumimoji="1" lang="ja-JP" altLang="en-US" sz="1800" b="1" kern="1200" dirty="0"/>
            <a:t>従順は、神がなさったことを理解する感謝の　　心から自然に生まれる結果である。</a:t>
          </a:r>
          <a:endParaRPr lang="es-ES" sz="1800" b="1" kern="1200" dirty="0"/>
        </a:p>
      </dsp:txBody>
      <dsp:txXfrm rot="-5400000">
        <a:off x="2310560" y="1746801"/>
        <a:ext cx="5365289" cy="726181"/>
      </dsp:txXfrm>
    </dsp:sp>
    <dsp:sp modelId="{062F4172-6D31-4836-9276-24CBF670E393}">
      <dsp:nvSpPr>
        <dsp:cNvPr id="0" name=""/>
        <dsp:cNvSpPr/>
      </dsp:nvSpPr>
      <dsp:spPr>
        <a:xfrm>
          <a:off x="0" y="1704499"/>
          <a:ext cx="2309821"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その命令に　　　　従いなさい</a:t>
          </a:r>
        </a:p>
      </dsp:txBody>
      <dsp:txXfrm>
        <a:off x="39579" y="1744078"/>
        <a:ext cx="2230663" cy="731625"/>
      </dsp:txXfrm>
    </dsp:sp>
    <dsp:sp modelId="{EA7A024C-B283-41A0-9C29-21BA16A3C6F6}">
      <dsp:nvSpPr>
        <dsp:cNvPr id="0" name=""/>
        <dsp:cNvSpPr/>
      </dsp:nvSpPr>
      <dsp:spPr>
        <a:xfrm rot="5400000">
          <a:off x="4688534" y="258926"/>
          <a:ext cx="648626" cy="5404574"/>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kumimoji="1" lang="ja-JP" altLang="en-US" sz="1800" b="1" kern="1200" dirty="0"/>
            <a:t>私たちは神に固くすがり、いかなる気晴らしも 　その結びつきを壊すことを許してはならない。</a:t>
          </a:r>
          <a:endParaRPr lang="es-ES" sz="1800" b="1" kern="1200" dirty="0"/>
        </a:p>
      </dsp:txBody>
      <dsp:txXfrm rot="-5400000">
        <a:off x="2310561" y="2668563"/>
        <a:ext cx="5372911" cy="585300"/>
      </dsp:txXfrm>
    </dsp:sp>
    <dsp:sp modelId="{4559FD80-2071-4040-87FD-0514AF53CD67}">
      <dsp:nvSpPr>
        <dsp:cNvPr id="0" name=""/>
        <dsp:cNvSpPr/>
      </dsp:nvSpPr>
      <dsp:spPr>
        <a:xfrm>
          <a:off x="0" y="2555822"/>
          <a:ext cx="2309821"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彼にしっかりと固く　結びついていましょう</a:t>
          </a:r>
        </a:p>
      </dsp:txBody>
      <dsp:txXfrm>
        <a:off x="39579" y="2595401"/>
        <a:ext cx="2230663" cy="731625"/>
      </dsp:txXfrm>
    </dsp:sp>
    <dsp:sp modelId="{C7BB875E-DA0E-4867-A22D-2276AD93AA7B}">
      <dsp:nvSpPr>
        <dsp:cNvPr id="0" name=""/>
        <dsp:cNvSpPr/>
      </dsp:nvSpPr>
      <dsp:spPr>
        <a:xfrm rot="5400000">
          <a:off x="4498189" y="998620"/>
          <a:ext cx="804751" cy="5627832"/>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kumimoji="1" lang="ja-JP" altLang="en-US" sz="1800" b="1" kern="1200" dirty="0"/>
            <a:t>私たちは、創造主に愛をもって進んで仕えるときに、真の目的と満足、豊かな人生を見出すのです。</a:t>
          </a:r>
          <a:endParaRPr lang="es-ES" sz="1800" b="1" kern="1200" dirty="0"/>
        </a:p>
      </dsp:txBody>
      <dsp:txXfrm rot="-5400000">
        <a:off x="2086649" y="3449446"/>
        <a:ext cx="5588547" cy="726181"/>
      </dsp:txXfrm>
    </dsp:sp>
    <dsp:sp modelId="{ECB1259D-FEC0-4C56-83DC-352068D0B310}">
      <dsp:nvSpPr>
        <dsp:cNvPr id="0" name=""/>
        <dsp:cNvSpPr/>
      </dsp:nvSpPr>
      <dsp:spPr>
        <a:xfrm>
          <a:off x="0" y="3407145"/>
          <a:ext cx="2085910"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prstClr val="black"/>
              </a:solidFill>
              <a:effectLst>
                <a:outerShdw blurRad="38100" dist="38100" dir="2700000" algn="tl">
                  <a:srgbClr val="000000">
                    <a:alpha val="43137"/>
                  </a:srgbClr>
                </a:outerShdw>
              </a:effectLst>
              <a:latin typeface="Aptos" panose="02110004020202020204"/>
              <a:ea typeface="游ゴシック" panose="020B0400000000000000" pitchFamily="50" charset="-128"/>
              <a:cs typeface="+mn-cs"/>
            </a:rPr>
            <a:t>心から、全身全霊で　仕えなさい</a:t>
          </a:r>
        </a:p>
      </dsp:txBody>
      <dsp:txXfrm>
        <a:off x="39579" y="3446724"/>
        <a:ext cx="2006752"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彼らは告発を黙って聞いた。</a:t>
          </a:r>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彼らは神を証人とした</a:t>
          </a:r>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彼らは罪を犯したなら罰を受けることを承諾した</a:t>
          </a:r>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彼らは真の動機を明らかにした</a:t>
          </a:r>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solidFill>
                <a:schemeClr val="tx1"/>
              </a:solidFill>
              <a:effectLst/>
              <a:latin typeface="+mn-lt"/>
            </a:rPr>
            <a:t>彼らの例を通して、家族、教会、地域社会との　関係において同様の状況で平和を回復するために必要な手順がわかります。</a:t>
          </a:r>
          <a:endParaRPr lang="es-ES" sz="19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latin typeface="+mn-lt"/>
            </a:rPr>
            <a:t>私たちの考えを伝える</a:t>
          </a: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latin typeface="+mn-lt"/>
            </a:rPr>
            <a:t>早まった結論を出さない</a:t>
          </a: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latin typeface="+mn-lt"/>
            </a:rPr>
            <a:t>行動する前に問題について話し合う</a:t>
          </a: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lt"/>
            </a:rPr>
            <a:t>団結を達成するために犠牲を払う覚悟を持つ</a:t>
          </a: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latin typeface="+mn-lt"/>
            </a:rPr>
            <a:t>非難に対して親切な返答をする</a:t>
          </a: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effectLst>
                <a:outerShdw blurRad="38100" dist="38100" dir="2700000" algn="tl">
                  <a:srgbClr val="000000">
                    <a:alpha val="43137"/>
                  </a:srgbClr>
                </a:outerShdw>
              </a:effectLst>
              <a:latin typeface="+mn-lt"/>
            </a:rPr>
            <a:t>平和が回復した時に喜び、神を賛美する</a:t>
          </a: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04E7C-5482-49D2-BE3C-FE6CCC5DB683}" type="datetimeFigureOut">
              <a:rPr kumimoji="1" lang="ja-JP" altLang="en-US" smtClean="0"/>
              <a:t>2025/12/6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05FEB-29B5-4B50-85B1-C1EAB2B6E4E5}" type="slidenum">
              <a:rPr kumimoji="1" lang="ja-JP" altLang="en-US" smtClean="0"/>
              <a:t>‹Nº›</a:t>
            </a:fld>
            <a:endParaRPr kumimoji="1" lang="ja-JP" altLang="en-US"/>
          </a:p>
        </p:txBody>
      </p:sp>
    </p:spTree>
    <p:extLst>
      <p:ext uri="{BB962C8B-B14F-4D97-AF65-F5344CB8AC3E}">
        <p14:creationId xmlns:p14="http://schemas.microsoft.com/office/powerpoint/2010/main" val="14995715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005FEB-29B5-4B50-85B1-C1EAB2B6E4E5}" type="slidenum">
              <a:rPr kumimoji="1" lang="ja-JP" altLang="en-US" smtClean="0"/>
              <a:t>13</a:t>
            </a:fld>
            <a:endParaRPr kumimoji="1" lang="ja-JP" altLang="en-US"/>
          </a:p>
        </p:txBody>
      </p:sp>
    </p:spTree>
    <p:extLst>
      <p:ext uri="{BB962C8B-B14F-4D97-AF65-F5344CB8AC3E}">
        <p14:creationId xmlns:p14="http://schemas.microsoft.com/office/powerpoint/2010/main" val="315622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14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0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574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263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219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2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787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52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665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10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92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06/12/2025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06/12/2025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56125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1.pn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33.jpg"/><Relationship Id="rId5" Type="http://schemas.openxmlformats.org/officeDocument/2006/relationships/diagramData" Target="../diagrams/data3.xml"/><Relationship Id="rId10" Type="http://schemas.openxmlformats.org/officeDocument/2006/relationships/image" Target="../media/image32.jpeg"/><Relationship Id="rId4" Type="http://schemas.microsoft.com/office/2007/relationships/hdphoto" Target="../media/hdphoto7.wdp"/><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ja-JP" altLang="en-US" sz="5400" b="1" spc="300" dirty="0">
                <a:ln w="9525">
                  <a:solidFill>
                    <a:schemeClr val="bg1"/>
                  </a:solidFill>
                  <a:prstDash val="solid"/>
                </a:ln>
                <a:solidFill>
                  <a:srgbClr val="867031"/>
                </a:solidFill>
                <a:effectLst>
                  <a:outerShdw blurRad="12700" dist="38100" dir="2700000" algn="tl" rotWithShape="0">
                    <a:srgbClr val="FFC000"/>
                  </a:outerShdw>
                </a:effectLst>
              </a:rPr>
              <a:t>土地に住み着く</a:t>
            </a:r>
            <a:endParaRPr lang="es-ES" sz="5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8061513" y="6269354"/>
            <a:ext cx="3454793" cy="400110"/>
          </a:xfrm>
          <a:prstGeom prst="rect">
            <a:avLst/>
          </a:prstGeom>
          <a:noFill/>
        </p:spPr>
        <p:txBody>
          <a:bodyPr wrap="none" rtlCol="0">
            <a:spAutoFit/>
          </a:bodyPr>
          <a:lstStyle/>
          <a:p>
            <a:pPr algn="r"/>
            <a:r>
              <a:rPr lang="en-US" altLang="ja-JP"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2025</a:t>
            </a:r>
            <a:r>
              <a:rPr lang="ja-JP" altLang="en-US"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年　</a:t>
            </a:r>
            <a:r>
              <a:rPr lang="en-US" altLang="ja-JP"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12</a:t>
            </a:r>
            <a:r>
              <a:rPr lang="ja-JP" altLang="en-US"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月</a:t>
            </a:r>
            <a:r>
              <a:rPr lang="en-US" altLang="ja-JP"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13</a:t>
            </a:r>
            <a:r>
              <a:rPr lang="ja-JP" altLang="en-US"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日　第</a:t>
            </a:r>
            <a:r>
              <a:rPr lang="en-US" altLang="ja-JP"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11</a:t>
            </a:r>
            <a:r>
              <a:rPr lang="ja-JP" altLang="en-US"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rPr>
              <a:t>課</a:t>
            </a:r>
            <a:endParaRPr lang="es-ES" sz="2000" b="1" dirty="0">
              <a:solidFill>
                <a:schemeClr val="accent4">
                  <a:lumMod val="40000"/>
                  <a:lumOff val="60000"/>
                </a:schemeClr>
              </a:solidFill>
              <a:effectLst>
                <a:glow rad="127000">
                  <a:srgbClr val="886E3B"/>
                </a:glow>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9DAE1596-0DD6-6BE7-3548-E7B3C7C8F8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33BDCDF-4D1F-23DA-66C0-CA6A972B2403}"/>
              </a:ext>
            </a:extLst>
          </p:cNvPr>
          <p:cNvSpPr>
            <a:spLocks noGrp="1"/>
          </p:cNvSpPr>
          <p:nvPr>
            <p:ph type="title"/>
          </p:nvPr>
        </p:nvSpPr>
        <p:spPr>
          <a:xfrm>
            <a:off x="838200" y="2766218"/>
            <a:ext cx="10515600" cy="1325563"/>
          </a:xfrm>
        </p:spPr>
        <p:txBody>
          <a:bodyPr>
            <a:noAutofit/>
          </a:bodyPr>
          <a:lstStyle/>
          <a:p>
            <a:pPr algn="ctr"/>
            <a:r>
              <a:rPr lang="ja-JP" altLang="en-US" sz="4000" b="1" dirty="0"/>
              <a:t>私たちはみな、過去に良くない経験を　　　しており、将来、その経験が同様の出来事に対 処する仕方に影響を与えます。　　　　　私たちの過去の悲劇が隣人に対する　　　　現在の接し方を 決定づけないように　　　　するために、神の恵みは　　　　　　　　　　いかに役立つでしょうか。</a:t>
            </a:r>
            <a:endParaRPr kumimoji="1" lang="ja-JP" altLang="en-US" sz="4000" b="1" dirty="0"/>
          </a:p>
        </p:txBody>
      </p:sp>
    </p:spTree>
    <p:extLst>
      <p:ext uri="{BB962C8B-B14F-4D97-AF65-F5344CB8AC3E}">
        <p14:creationId xmlns:p14="http://schemas.microsoft.com/office/powerpoint/2010/main" val="31623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柔らかな応答</a:t>
            </a:r>
            <a:endPar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858741" y="704403"/>
            <a:ext cx="10774017" cy="707886"/>
          </a:xfrm>
          <a:prstGeom prst="rect">
            <a:avLst/>
          </a:prstGeom>
          <a:noFill/>
        </p:spPr>
        <p:txBody>
          <a:bodyPr wrap="square">
            <a:spAutoFit/>
          </a:bodyPr>
          <a:lstStyle/>
          <a:p>
            <a:pPr algn="ctr"/>
            <a:r>
              <a:rPr lang="ja-JP" altLang="en-US" sz="2000" b="1" dirty="0">
                <a:solidFill>
                  <a:srgbClr val="F3CADD"/>
                </a:solidFill>
                <a:effectLst>
                  <a:glow rad="76200">
                    <a:srgbClr val="18637A"/>
                  </a:glow>
                  <a:outerShdw blurRad="38100" dist="38100" dir="2700000" algn="tl">
                    <a:srgbClr val="000000">
                      <a:alpha val="43137"/>
                    </a:srgbClr>
                  </a:outerShdw>
                </a:effectLst>
                <a:latin typeface="+mn-ea"/>
              </a:rPr>
              <a:t>もし、わたしたちが主に背いて祭壇を築き、その上で、焼き尽くす献げ物、穀物の献げ物、和解の献げ物をささげたとすれば、主御自身が罰してくださるでしょう。</a:t>
            </a:r>
            <a:r>
              <a:rPr lang="es-ES" sz="2000" b="1" dirty="0">
                <a:solidFill>
                  <a:srgbClr val="F3CADD"/>
                </a:solidFill>
                <a:effectLst>
                  <a:glow rad="76200">
                    <a:srgbClr val="18637A"/>
                  </a:glow>
                  <a:outerShdw blurRad="38100" dist="38100" dir="2700000" algn="tl">
                    <a:srgbClr val="000000">
                      <a:alpha val="43137"/>
                    </a:srgbClr>
                  </a:outerShdw>
                </a:effectLst>
                <a:latin typeface="+mn-ea"/>
              </a:rPr>
              <a:t>(</a:t>
            </a:r>
            <a:r>
              <a:rPr lang="ja-JP" altLang="en-US" sz="2000" b="1" dirty="0">
                <a:solidFill>
                  <a:srgbClr val="F3CADD"/>
                </a:solidFill>
                <a:effectLst>
                  <a:glow rad="76200">
                    <a:srgbClr val="18637A"/>
                  </a:glow>
                  <a:outerShdw blurRad="38100" dist="38100" dir="2700000" algn="tl">
                    <a:srgbClr val="000000">
                      <a:alpha val="43137"/>
                    </a:srgbClr>
                  </a:outerShdw>
                </a:effectLst>
                <a:latin typeface="+mn-ea"/>
              </a:rPr>
              <a:t>ヨシュア記</a:t>
            </a:r>
            <a:r>
              <a:rPr lang="es-ES" sz="2000" b="1" dirty="0">
                <a:solidFill>
                  <a:srgbClr val="F3CADD"/>
                </a:solidFill>
                <a:effectLst>
                  <a:glow rad="76200">
                    <a:srgbClr val="18637A"/>
                  </a:glow>
                  <a:outerShdw blurRad="38100" dist="38100" dir="2700000" algn="tl">
                    <a:srgbClr val="000000">
                      <a:alpha val="43137"/>
                    </a:srgbClr>
                  </a:outerShdw>
                </a:effectLst>
                <a:latin typeface="+mn-ea"/>
              </a:rPr>
              <a:t>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635426"/>
            <a:ext cx="2429477" cy="1554272"/>
          </a:xfrm>
          <a:prstGeom prst="rect">
            <a:avLst/>
          </a:prstGeom>
          <a:noFill/>
        </p:spPr>
        <p:txBody>
          <a:bodyPr wrap="square" rtlCol="0">
            <a:spAutoFit/>
          </a:bodyPr>
          <a:lstStyle/>
          <a:p>
            <a:pPr>
              <a:spcBef>
                <a:spcPts val="600"/>
              </a:spcBef>
            </a:pPr>
            <a:r>
              <a:rPr lang="ja-JP" altLang="en-US" sz="1900" b="1" dirty="0"/>
              <a:t>ルベン族とガド族、そしてマナセ族の半部族は、非難された際、模範的な行動をとった：</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326508711"/>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0" y="3866806"/>
            <a:ext cx="7799671" cy="677108"/>
          </a:xfrm>
          <a:prstGeom prst="rect">
            <a:avLst/>
          </a:prstGeom>
          <a:noFill/>
        </p:spPr>
        <p:txBody>
          <a:bodyPr wrap="square" rtlCol="0">
            <a:spAutoFit/>
          </a:bodyPr>
          <a:lstStyle/>
          <a:p>
            <a:pPr>
              <a:spcBef>
                <a:spcPts val="600"/>
              </a:spcBef>
            </a:pPr>
            <a:r>
              <a:rPr lang="ja-JP" altLang="en-US" sz="1900" b="1" dirty="0"/>
              <a:t>イスラエル人が兄弟たちの祭壇建設の動機を知らなかったとき、　　彼らは次のように推測した：反逆、分離への願望、そして神の罰。</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645765"/>
            <a:ext cx="7799670" cy="969496"/>
          </a:xfrm>
          <a:prstGeom prst="rect">
            <a:avLst/>
          </a:prstGeom>
          <a:noFill/>
        </p:spPr>
        <p:txBody>
          <a:bodyPr wrap="square">
            <a:spAutoFit/>
          </a:bodyPr>
          <a:lstStyle/>
          <a:p>
            <a:pPr>
              <a:spcBef>
                <a:spcPts val="600"/>
              </a:spcBef>
            </a:pPr>
            <a:r>
              <a:rPr lang="ja-JP" altLang="en-US" sz="1900" b="1" dirty="0"/>
              <a:t>告発された部族は、告発されたことに憤慨し、自分たちの防衛のために暴力的な反応を示す可能性もあったが、彼らが示した友好的な対応のおかげで、戦争は回避された。</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556121" cy="677108"/>
          </a:xfrm>
          <a:prstGeom prst="rect">
            <a:avLst/>
          </a:prstGeom>
          <a:noFill/>
        </p:spPr>
        <p:txBody>
          <a:bodyPr wrap="square">
            <a:spAutoFit/>
          </a:bodyPr>
          <a:lstStyle/>
          <a:p>
            <a:pPr>
              <a:spcBef>
                <a:spcPts val="600"/>
              </a:spcBef>
            </a:pPr>
            <a:r>
              <a:rPr lang="ja-JP" altLang="en-US" sz="1900" b="1" dirty="0"/>
              <a:t>現実はこうだった：兄弟たちとの結束を保ち、イスラエル人による将来の分離を避けたいという願い</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FDDDFB61-DBE3-FC19-D6EE-E062E84B04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BE51042-1FDB-25DE-914E-2AAB932C676D}"/>
              </a:ext>
            </a:extLst>
          </p:cNvPr>
          <p:cNvSpPr>
            <a:spLocks noGrp="1"/>
          </p:cNvSpPr>
          <p:nvPr>
            <p:ph type="title"/>
          </p:nvPr>
        </p:nvSpPr>
        <p:spPr>
          <a:xfrm>
            <a:off x="838200" y="2766218"/>
            <a:ext cx="10515600" cy="1325563"/>
          </a:xfrm>
        </p:spPr>
        <p:txBody>
          <a:bodyPr>
            <a:noAutofit/>
          </a:bodyPr>
          <a:lstStyle/>
          <a:p>
            <a:pPr algn="ctr"/>
            <a:r>
              <a:rPr lang="ja-JP" altLang="en-US" sz="3600" b="1" dirty="0"/>
              <a:t>あなたは虚偽の非難にどう対処しますか。</a:t>
            </a:r>
            <a:br>
              <a:rPr lang="en-US" altLang="ja-JP" sz="3600" b="1" dirty="0"/>
            </a:br>
            <a:r>
              <a:rPr lang="ja-JP" altLang="en-US" sz="3600" b="1" dirty="0"/>
              <a:t>あなたの態度を導くいくつかの原則を、</a:t>
            </a:r>
            <a:br>
              <a:rPr lang="en-US" altLang="ja-JP" sz="3600" b="1" dirty="0"/>
            </a:br>
            <a:r>
              <a:rPr lang="ja-JP" altLang="en-US" sz="3600" b="1" dirty="0"/>
              <a:t>分 かち合ってください。</a:t>
            </a:r>
            <a:br>
              <a:rPr lang="en-US" altLang="ja-JP" sz="3600" b="1" dirty="0"/>
            </a:br>
            <a:r>
              <a:rPr lang="ja-JP" altLang="en-US" sz="3600" b="1" dirty="0"/>
              <a:t>霊的な示唆を得るために、</a:t>
            </a:r>
            <a:br>
              <a:rPr lang="en-US" altLang="ja-JP" sz="3600" b="1" dirty="0"/>
            </a:br>
            <a:r>
              <a:rPr lang="ja-JP" altLang="en-US" sz="3600" b="1" dirty="0"/>
              <a:t>詩編</a:t>
            </a:r>
            <a:r>
              <a:rPr lang="en-US" altLang="ja-JP" sz="3600" b="1" dirty="0"/>
              <a:t>37:3</a:t>
            </a:r>
            <a:r>
              <a:rPr lang="ja-JP" altLang="en-US" sz="3600" b="1" dirty="0"/>
              <a:t>～</a:t>
            </a:r>
            <a:r>
              <a:rPr lang="en-US" altLang="ja-JP" sz="3600" b="1" dirty="0"/>
              <a:t>6</a:t>
            </a:r>
            <a:r>
              <a:rPr lang="ja-JP" altLang="en-US" sz="3600" b="1" dirty="0"/>
              <a:t>、</a:t>
            </a:r>
            <a:r>
              <a:rPr lang="en-US" altLang="ja-JP" sz="3600" b="1" dirty="0"/>
              <a:t>34</a:t>
            </a:r>
            <a:r>
              <a:rPr lang="ja-JP" altLang="en-US" sz="3600" b="1" dirty="0"/>
              <a:t>、</a:t>
            </a:r>
            <a:r>
              <a:rPr lang="en-US" altLang="ja-JP" sz="3600" b="1" dirty="0"/>
              <a:t>37</a:t>
            </a:r>
            <a:r>
              <a:rPr lang="ja-JP" altLang="en-US" sz="3600" b="1" dirty="0"/>
              <a:t>を参照しまし ょう。</a:t>
            </a:r>
            <a:br>
              <a:rPr lang="en-US" altLang="ja-JP" sz="3600" b="1" dirty="0"/>
            </a:br>
            <a:br>
              <a:rPr lang="en-US" altLang="ja-JP" sz="800" b="1" dirty="0"/>
            </a:br>
            <a:r>
              <a:rPr lang="en-US" altLang="ja-JP" sz="2800" b="1" dirty="0"/>
              <a:t>37:3 </a:t>
            </a:r>
            <a:r>
              <a:rPr lang="ja-JP" altLang="en-US" sz="2800" b="1" dirty="0"/>
              <a:t>主に信頼し、善を行え。この地に住 み着き、信仰を糧とせよ。 </a:t>
            </a:r>
            <a:r>
              <a:rPr lang="en-US" altLang="ja-JP" sz="2800" b="1" dirty="0"/>
              <a:t>37:4 </a:t>
            </a:r>
            <a:r>
              <a:rPr lang="ja-JP" altLang="en-US" sz="2800" b="1" dirty="0"/>
              <a:t>主に自らをゆだねよ</a:t>
            </a:r>
            <a:r>
              <a:rPr lang="en-US" altLang="ja-JP" sz="2800" b="1" dirty="0"/>
              <a:t>/</a:t>
            </a:r>
            <a:r>
              <a:rPr lang="ja-JP" altLang="en-US" sz="2800" b="1" dirty="0"/>
              <a:t>主はあなたの 心の願いをかなえて　　くださる。 </a:t>
            </a:r>
            <a:r>
              <a:rPr lang="en-US" altLang="ja-JP" sz="2800" b="1" dirty="0"/>
              <a:t>37:5 </a:t>
            </a:r>
            <a:r>
              <a:rPr lang="ja-JP" altLang="en-US" sz="2800" b="1" dirty="0"/>
              <a:t>あなたの道を主にまかせよ。信頼せ よ、主は　　計らい 　</a:t>
            </a:r>
            <a:r>
              <a:rPr lang="en-US" altLang="ja-JP" sz="2800" b="1" dirty="0"/>
              <a:t>37:6 </a:t>
            </a:r>
            <a:r>
              <a:rPr lang="ja-JP" altLang="en-US" sz="2800" b="1" dirty="0"/>
              <a:t>あなたの正しさを光のように</a:t>
            </a:r>
            <a:r>
              <a:rPr lang="en-US" altLang="ja-JP" sz="2800" b="1" dirty="0"/>
              <a:t>/</a:t>
            </a:r>
            <a:r>
              <a:rPr lang="ja-JP" altLang="en-US" sz="2800" b="1" dirty="0"/>
              <a:t>あな たのための裁きを</a:t>
            </a:r>
            <a:r>
              <a:rPr lang="en-US" altLang="ja-JP" sz="2800" b="1" dirty="0"/>
              <a:t>/</a:t>
            </a:r>
            <a:r>
              <a:rPr lang="ja-JP" altLang="en-US" sz="2800" b="1" dirty="0"/>
              <a:t>真昼の光のように輝 かせてくださる。</a:t>
            </a:r>
            <a:r>
              <a:rPr lang="en-US" altLang="ja-JP" sz="2800" b="1" dirty="0"/>
              <a:t>37:34 </a:t>
            </a:r>
            <a:r>
              <a:rPr lang="ja-JP" altLang="en-US" sz="2800" b="1" dirty="0"/>
              <a:t>主に望みをおき、主の道を守れ。主 はあなたを高く上げて</a:t>
            </a:r>
            <a:r>
              <a:rPr lang="en-US" altLang="ja-JP" sz="2800" b="1" dirty="0"/>
              <a:t>/</a:t>
            </a:r>
            <a:r>
              <a:rPr lang="ja-JP" altLang="en-US" sz="2800" b="1" dirty="0"/>
              <a:t>地を継がせてく ださる。あなたは逆らう者が断たれるの を見るであろう。</a:t>
            </a:r>
            <a:br>
              <a:rPr lang="en-US" altLang="ja-JP" sz="2800" b="1" dirty="0"/>
            </a:br>
            <a:r>
              <a:rPr lang="ja-JP" altLang="en-US" sz="2800" b="1" dirty="0"/>
              <a:t> </a:t>
            </a:r>
            <a:r>
              <a:rPr lang="en-US" altLang="ja-JP" sz="2800" b="1" dirty="0"/>
              <a:t>37:37 </a:t>
            </a:r>
            <a:r>
              <a:rPr lang="ja-JP" altLang="en-US" sz="2800" b="1" dirty="0"/>
              <a:t>無垢であろうと努め、まっすぐに 見ようとせよ。</a:t>
            </a:r>
            <a:br>
              <a:rPr lang="en-US" altLang="ja-JP" sz="2800" b="1" dirty="0"/>
            </a:br>
            <a:r>
              <a:rPr lang="ja-JP" altLang="en-US" sz="2800" b="1" dirty="0"/>
              <a:t>平和な人には未来がある。 </a:t>
            </a:r>
            <a:endParaRPr kumimoji="1" lang="ja-JP" altLang="en-US" sz="2800" b="1" dirty="0"/>
          </a:p>
        </p:txBody>
      </p:sp>
    </p:spTree>
    <p:extLst>
      <p:ext uri="{BB962C8B-B14F-4D97-AF65-F5344CB8AC3E}">
        <p14:creationId xmlns:p14="http://schemas.microsoft.com/office/powerpoint/2010/main" val="260301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ja-JP" altLang="en-US"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紛争の解決</a:t>
            </a:r>
            <a:endParaRPr lang="es-ES"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645616"/>
            <a:ext cx="9029699" cy="1015663"/>
          </a:xfrm>
          <a:prstGeom prst="rect">
            <a:avLst/>
          </a:prstGeom>
          <a:noFill/>
        </p:spPr>
        <p:txBody>
          <a:bodyPr wrap="square">
            <a:spAutoFit/>
          </a:bodyPr>
          <a:lstStyle/>
          <a:p>
            <a:pPr algn="ctr"/>
            <a:r>
              <a:rPr lang="ja-JP" altLang="en-US" sz="2000" b="1" dirty="0">
                <a:latin typeface="+mn-ea"/>
              </a:rPr>
              <a:t>イスラエルの人々は、このことを良しとし、神をたたえ、もはや</a:t>
            </a:r>
            <a:r>
              <a:rPr lang="ja-JP" altLang="en-US" sz="2000" b="1">
                <a:latin typeface="+mn-ea"/>
              </a:rPr>
              <a:t>ルベンと　ガド</a:t>
            </a:r>
            <a:r>
              <a:rPr lang="ja-JP" altLang="en-US" sz="2000" b="1" dirty="0">
                <a:latin typeface="+mn-ea"/>
              </a:rPr>
              <a:t>の人々の住む地方に攻め上り、これを滅ぼそうと言う者はなかった。　　　</a:t>
            </a:r>
            <a:r>
              <a:rPr lang="es-ES" sz="2000" b="1" dirty="0">
                <a:latin typeface="+mn-ea"/>
              </a:rPr>
              <a:t>(</a:t>
            </a:r>
            <a:r>
              <a:rPr lang="ja-JP" altLang="en-US" sz="2000" b="1" dirty="0">
                <a:latin typeface="+mn-ea"/>
              </a:rPr>
              <a:t>ヨシュア記</a:t>
            </a:r>
            <a:r>
              <a:rPr lang="es-ES" sz="2000" b="1" dirty="0">
                <a:latin typeface="+mn-ea"/>
              </a:rPr>
              <a:t>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76200" y="1661279"/>
            <a:ext cx="6581775" cy="1261884"/>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告発が正しくないことがわかると、ピネハスとイスラエルの使節団は満足した（ヨシュ</a:t>
            </a:r>
            <a:r>
              <a:rPr lang="en-US" altLang="ja-JP" sz="1900" b="1" dirty="0">
                <a:solidFill>
                  <a:prstClr val="black"/>
                </a:solidFill>
                <a:latin typeface="+mn-ea"/>
              </a:rPr>
              <a:t>22:30-31</a:t>
            </a:r>
            <a:r>
              <a:rPr lang="ja-JP" altLang="en-US" sz="1900" b="1" dirty="0">
                <a:solidFill>
                  <a:prstClr val="black"/>
                </a:solidFill>
                <a:latin typeface="+mn-ea"/>
              </a:rPr>
              <a:t>）。また、　　　　イスラエル人は真実を知ると喜び、神を賛美した（ヨシュ</a:t>
            </a:r>
            <a:r>
              <a:rPr lang="en-US" altLang="ja-JP" sz="1900" b="1" dirty="0">
                <a:solidFill>
                  <a:prstClr val="black"/>
                </a:solidFill>
                <a:latin typeface="+mn-ea"/>
              </a:rPr>
              <a:t>22:32-33</a:t>
            </a:r>
            <a:r>
              <a:rPr lang="ja-JP" altLang="en-US" sz="1900" b="1" dirty="0">
                <a:solidFill>
                  <a:prstClr val="black"/>
                </a:solidFill>
                <a:latin typeface="+mn-ea"/>
              </a:rPr>
              <a:t>）。</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2368967170"/>
              </p:ext>
            </p:extLst>
          </p:nvPr>
        </p:nvGraphicFramePr>
        <p:xfrm>
          <a:off x="6496050" y="1743076"/>
          <a:ext cx="5553074" cy="50196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a:extLst>
            <a:ext uri="{FF2B5EF4-FFF2-40B4-BE49-F238E27FC236}">
              <a16:creationId xmlns:a16="http://schemas.microsoft.com/office/drawing/2014/main" id="{CBBB0DE3-DA93-1311-D443-CAF560CFF3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9E00EA-F640-1117-073A-4620C17DDA50}"/>
              </a:ext>
            </a:extLst>
          </p:cNvPr>
          <p:cNvSpPr>
            <a:spLocks noGrp="1"/>
          </p:cNvSpPr>
          <p:nvPr>
            <p:ph type="title"/>
          </p:nvPr>
        </p:nvSpPr>
        <p:spPr>
          <a:xfrm>
            <a:off x="838200" y="2766218"/>
            <a:ext cx="10515600" cy="1325563"/>
          </a:xfrm>
        </p:spPr>
        <p:txBody>
          <a:bodyPr>
            <a:noAutofit/>
          </a:bodyPr>
          <a:lstStyle/>
          <a:p>
            <a:pPr algn="ctr"/>
            <a:r>
              <a:rPr lang="ja-JP" altLang="en-US" sz="3200" b="1" dirty="0"/>
              <a:t>ヨシュア記</a:t>
            </a:r>
            <a:r>
              <a:rPr lang="en-US" altLang="ja-JP" sz="3200" b="1" dirty="0"/>
              <a:t>22:30</a:t>
            </a:r>
            <a:r>
              <a:rPr lang="ja-JP" altLang="en-US" sz="3200" b="1" dirty="0"/>
              <a:t>～</a:t>
            </a:r>
            <a:r>
              <a:rPr lang="en-US" altLang="ja-JP" sz="3200" b="1" dirty="0"/>
              <a:t>34</a:t>
            </a:r>
            <a:r>
              <a:rPr lang="ja-JP" altLang="en-US" sz="3200" b="1" dirty="0"/>
              <a:t>を読んでください。この出来事全体から、紛争の解決と 教会の一致を確保する方法について、どんな洞察が得られるでしょうか　</a:t>
            </a:r>
            <a:r>
              <a:rPr lang="en-US" altLang="ja-JP" sz="3200" b="1" dirty="0"/>
              <a:t>(</a:t>
            </a:r>
            <a:r>
              <a:rPr lang="ja-JP" altLang="en-US" sz="3200" b="1" dirty="0"/>
              <a:t>詩編 </a:t>
            </a:r>
            <a:r>
              <a:rPr lang="en-US" altLang="ja-JP" sz="3200" b="1" dirty="0"/>
              <a:t>133 </a:t>
            </a:r>
            <a:r>
              <a:rPr lang="ja-JP" altLang="en-US" sz="3200" b="1" dirty="0"/>
              <a:t>編</a:t>
            </a:r>
            <a:r>
              <a:rPr lang="en-US" altLang="ja-JP" sz="3200" b="1" dirty="0"/>
              <a:t>〔</a:t>
            </a:r>
            <a:r>
              <a:rPr lang="ja-JP" altLang="en-US" sz="3200" b="1" dirty="0"/>
              <a:t>詩篇</a:t>
            </a:r>
            <a:r>
              <a:rPr lang="en-US" altLang="ja-JP" sz="3200" b="1" dirty="0"/>
              <a:t>133</a:t>
            </a:r>
            <a:r>
              <a:rPr lang="ja-JP" altLang="en-US" sz="3200" b="1" dirty="0"/>
              <a:t>篇</a:t>
            </a:r>
            <a:r>
              <a:rPr lang="en-US" altLang="ja-JP" sz="3200" b="1" dirty="0"/>
              <a:t>〕</a:t>
            </a:r>
            <a:r>
              <a:rPr lang="ja-JP" altLang="en-US" sz="3200" b="1" dirty="0"/>
              <a:t>、ヨハ</a:t>
            </a:r>
            <a:r>
              <a:rPr lang="en-US" altLang="ja-JP" sz="3200" b="1" dirty="0"/>
              <a:t>17:20</a:t>
            </a:r>
            <a:r>
              <a:rPr lang="ja-JP" altLang="en-US" sz="3200" b="1" dirty="0"/>
              <a:t>～</a:t>
            </a:r>
            <a:r>
              <a:rPr lang="en-US" altLang="ja-JP" sz="3200" b="1" dirty="0"/>
              <a:t>23</a:t>
            </a:r>
            <a:r>
              <a:rPr lang="ja-JP" altLang="en-US" sz="3200" b="1" dirty="0"/>
              <a:t>、</a:t>
            </a:r>
            <a:r>
              <a:rPr lang="en-US" altLang="ja-JP" sz="3200" b="1" dirty="0"/>
              <a:t>Ⅰ</a:t>
            </a:r>
            <a:r>
              <a:rPr lang="ja-JP" altLang="en-US" sz="3200" b="1" dirty="0"/>
              <a:t>ペト</a:t>
            </a:r>
            <a:r>
              <a:rPr lang="en-US" altLang="ja-JP" sz="3200" b="1" dirty="0"/>
              <a:t>〔</a:t>
            </a:r>
            <a:r>
              <a:rPr lang="ja-JP" altLang="en-US" sz="3200" b="1" dirty="0"/>
              <a:t>ペテ</a:t>
            </a:r>
            <a:r>
              <a:rPr lang="en-US" altLang="ja-JP" sz="3200" b="1" dirty="0"/>
              <a:t>〕3:8</a:t>
            </a:r>
            <a:r>
              <a:rPr lang="ja-JP" altLang="en-US" sz="3200" b="1" dirty="0"/>
              <a:t>、</a:t>
            </a:r>
            <a:r>
              <a:rPr lang="en-US" altLang="ja-JP" sz="3200" b="1" dirty="0"/>
              <a:t>9</a:t>
            </a:r>
            <a:r>
              <a:rPr lang="ja-JP" altLang="en-US" sz="3200" b="1" dirty="0"/>
              <a:t>と比較</a:t>
            </a:r>
            <a:r>
              <a:rPr lang="en-US" altLang="ja-JP" sz="3200" b="1" dirty="0"/>
              <a:t>)</a:t>
            </a:r>
            <a:r>
              <a:rPr lang="ja-JP" altLang="en-US" sz="3200" b="1" dirty="0"/>
              <a:t>。</a:t>
            </a:r>
            <a:br>
              <a:rPr lang="en-US" altLang="ja-JP" sz="3200" b="1" dirty="0"/>
            </a:br>
            <a:br>
              <a:rPr lang="en-US" altLang="ja-JP" sz="800" b="1" dirty="0"/>
            </a:br>
            <a:r>
              <a:rPr lang="en-US" altLang="ja-JP" sz="2400" b="1" dirty="0"/>
              <a:t>22:30 </a:t>
            </a:r>
            <a:r>
              <a:rPr lang="ja-JP" altLang="en-US" sz="2400" b="1" dirty="0"/>
              <a:t>祭司ピネハス、共同体の指導者お よび同伴したイスラエルの部隊の　長たち は、ルベン、ガド、マナセの人々の語る 言葉を聞いて、良しとした。 </a:t>
            </a:r>
            <a:r>
              <a:rPr lang="en-US" altLang="ja-JP" sz="2400" b="1" dirty="0"/>
              <a:t>22:31 </a:t>
            </a:r>
            <a:r>
              <a:rPr lang="ja-JP" altLang="en-US" sz="2400" b="1" dirty="0"/>
              <a:t>エルアザルの子である祭司ピネハ スは、ルベン、ガド、マナセの人々に告 げた。「わたしたちは今日、主がわたした ちの中におられることを知った。あなた たちは主に対してこの背信の行為をする ことなく、イスラエルの民が、主の手にかけられるのを免れさせた。」 なたがたは今、イスラエルの人々を、主 の手から救い出したのです」。 </a:t>
            </a:r>
            <a:r>
              <a:rPr lang="en-US" altLang="ja-JP" sz="2400" b="1" dirty="0"/>
              <a:t>22:32 </a:t>
            </a:r>
            <a:r>
              <a:rPr lang="ja-JP" altLang="en-US" sz="2400" b="1" dirty="0"/>
              <a:t>エルアザルの子、祭司ピネハスと 指導者たちは、ルベン、ガドの人々と別 れ、ギレアド地方からカナンの土地のイ スラエルの人々のもとに帰って、このこ とを報告した。 </a:t>
            </a:r>
            <a:r>
              <a:rPr lang="en-US" altLang="ja-JP" sz="2400" b="1" dirty="0"/>
              <a:t>22:33 </a:t>
            </a:r>
            <a:r>
              <a:rPr lang="ja-JP" altLang="en-US" sz="2400" b="1" dirty="0"/>
              <a:t>　イスラエルの人々は、このことを 良しとし、神をたたえ、もはやルベンと 　ガドの人々の住む地方に攻め上り、これ を滅ぼそうと言う者はなかった。 </a:t>
            </a:r>
            <a:r>
              <a:rPr lang="en-US" altLang="ja-JP" sz="2400" b="1" dirty="0"/>
              <a:t>22:34 </a:t>
            </a:r>
            <a:r>
              <a:rPr lang="ja-JP" altLang="en-US" sz="2400" b="1" dirty="0"/>
              <a:t>ルベンとガドの人々はこの祭壇 を、「わたしたちの間では主が神で　あるこ との証人」と名付けた。</a:t>
            </a:r>
            <a:endParaRPr kumimoji="1" lang="ja-JP" altLang="en-US" sz="2400" b="1" dirty="0"/>
          </a:p>
        </p:txBody>
      </p:sp>
    </p:spTree>
    <p:extLst>
      <p:ext uri="{BB962C8B-B14F-4D97-AF65-F5344CB8AC3E}">
        <p14:creationId xmlns:p14="http://schemas.microsoft.com/office/powerpoint/2010/main" val="39282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693866"/>
          </a:xfrm>
          <a:prstGeom prst="rect">
            <a:avLst/>
          </a:prstGeom>
          <a:noFill/>
        </p:spPr>
        <p:txBody>
          <a:bodyPr wrap="square" rtlCol="0">
            <a:spAutoFit/>
          </a:bodyPr>
          <a:lstStyle/>
          <a:p>
            <a:r>
              <a:rPr lang="ja-JP" altLang="en-US" sz="2800" b="1" dirty="0"/>
              <a:t>「ガドとルベンの子らは、今その祭壇の上に、それが建てられた目的を示す碑文を刻んだ。それには、「これは、われわれの間にあって、主が神にいますというあかしをするものである」と書かれた（同</a:t>
            </a:r>
            <a:r>
              <a:rPr lang="en-US" altLang="ja-JP" sz="2800" b="1" dirty="0"/>
              <a:t>22</a:t>
            </a:r>
            <a:r>
              <a:rPr lang="ja-JP" altLang="en-US" sz="2800" b="1" dirty="0"/>
              <a:t>：</a:t>
            </a:r>
            <a:r>
              <a:rPr lang="en-US" altLang="ja-JP" sz="2800" b="1" dirty="0"/>
              <a:t>34</a:t>
            </a:r>
            <a:r>
              <a:rPr lang="ja-JP" altLang="en-US" sz="2800" b="1" dirty="0"/>
              <a:t>）。こうして彼らは将来の誤解を防ぎ、誘惑のもとになりそうなものをとり除くことに努力した。 </a:t>
            </a:r>
          </a:p>
          <a:p>
            <a:r>
              <a:rPr lang="ja-JP" altLang="en-US" sz="2800" b="1" dirty="0"/>
              <a:t>最も価値のある動機に動かされている人々の間でさえ、　　ちょっとした誤解から重大な問題がなんとよく起こることで　あろう。</a:t>
            </a:r>
            <a:r>
              <a:rPr lang="en-US" altLang="ja-JP" sz="2800" b="1" dirty="0">
                <a:solidFill>
                  <a:prstClr val="black"/>
                </a:solidFill>
                <a:latin typeface="Constantia" panose="02030602050306030303" pitchFamily="18" charset="0"/>
              </a:rPr>
              <a:t>[…]</a:t>
            </a:r>
          </a:p>
          <a:p>
            <a:r>
              <a:rPr lang="ja-JP" altLang="en-US" sz="2800" b="1" dirty="0"/>
              <a:t>まちがった立場から、非難や譴責によって救われた者はない。むしろそのために正しい道からいっそう遠く離れ、良心の声にさからって心をかたくなにするようになる人が多い。</a:t>
            </a:r>
            <a:r>
              <a:rPr lang="ja-JP" altLang="en-US" sz="2800" b="1"/>
              <a:t>親切な　精神</a:t>
            </a:r>
            <a:r>
              <a:rPr lang="ja-JP" altLang="en-US" sz="2800" b="1" dirty="0"/>
              <a:t>、礼儀正しい、寛容な態度は、あやまっている人々を救い、多くの罪をおおうのである。」</a:t>
            </a:r>
          </a:p>
        </p:txBody>
      </p:sp>
      <p:sp>
        <p:nvSpPr>
          <p:cNvPr id="3" name="CuadroTexto 2">
            <a:extLst>
              <a:ext uri="{FF2B5EF4-FFF2-40B4-BE49-F238E27FC236}">
                <a16:creationId xmlns:a16="http://schemas.microsoft.com/office/drawing/2014/main" id="{153C2F48-C8BC-381C-AF47-0B287455933D}"/>
              </a:ext>
            </a:extLst>
          </p:cNvPr>
          <p:cNvSpPr txBox="1"/>
          <p:nvPr/>
        </p:nvSpPr>
        <p:spPr>
          <a:xfrm>
            <a:off x="7794797" y="6064597"/>
            <a:ext cx="3496085"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ホワイト</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人類のあけぼの第</a:t>
            </a:r>
            <a:r>
              <a:rPr kumimoji="0" lang="en-US" altLang="ja-JP" sz="1600" b="1" i="0" u="none" strike="noStrike" kern="1200" cap="none" spc="0" normalizeH="0" baseline="0" noProof="0" dirty="0">
                <a:ln>
                  <a:noFill/>
                </a:ln>
                <a:solidFill>
                  <a:prstClr val="black"/>
                </a:solidFill>
                <a:effectLst/>
                <a:uLnTx/>
                <a:uFillTx/>
                <a:latin typeface="Aptos" panose="02110004020202020204"/>
                <a:ea typeface="+mn-ea"/>
                <a:cs typeface="+mn-cs"/>
              </a:rPr>
              <a:t>48</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章</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828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73"/>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85104"/>
          </a:xfrm>
          <a:prstGeom prst="rect">
            <a:avLst/>
          </a:prstGeom>
          <a:noFill/>
        </p:spPr>
        <p:txBody>
          <a:bodyPr wrap="square">
            <a:spAutoFit/>
          </a:bodyPr>
          <a:lstStyle/>
          <a:p>
            <a:pPr lvl="0" algn="ctr">
              <a:spcBef>
                <a:spcPts val="1200"/>
              </a:spcBef>
              <a:defRPr/>
            </a:pPr>
            <a:r>
              <a:rPr lang="ja-JP" altLang="en-US" sz="3600" b="1" dirty="0">
                <a:ln w="12700" cmpd="sng">
                  <a:solidFill>
                    <a:srgbClr val="A02B93"/>
                  </a:solidFill>
                  <a:prstDash val="solid"/>
                </a:ln>
                <a:solidFill>
                  <a:srgbClr val="A02B93">
                    <a:lumMod val="20000"/>
                    <a:lumOff val="80000"/>
                  </a:srgbClr>
                </a:solidFill>
                <a:latin typeface="Comic Sans MS" panose="030F0702030302020204" pitchFamily="66" charset="0"/>
              </a:rPr>
              <a:t>柔らかな応答は憤りを静め／　傷つける言葉は怒りをあおる。</a:t>
            </a:r>
            <a:endParaRPr lang="en-US" altLang="ja-JP" sz="3600" b="1" dirty="0">
              <a:ln w="12700" cmpd="sng">
                <a:solidFill>
                  <a:srgbClr val="A02B93"/>
                </a:solidFill>
                <a:prstDash val="solid"/>
              </a:ln>
              <a:solidFill>
                <a:srgbClr val="A02B93">
                  <a:lumMod val="20000"/>
                  <a:lumOff val="80000"/>
                </a:srgbClr>
              </a:solidFill>
              <a:latin typeface="Comic Sans MS" panose="030F0702030302020204" pitchFamily="66" charset="0"/>
            </a:endParaRPr>
          </a:p>
          <a:p>
            <a:pPr lvl="0" algn="ctr">
              <a:spcBef>
                <a:spcPts val="1200"/>
              </a:spcBef>
              <a:defRPr/>
            </a:pP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ja-JP" altLang="en-U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箴言</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a:t>
            </a:r>
            <a:r>
              <a:rPr kumimoji="0" lang="ja-JP" altLang="en-U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新共同訳</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6552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73"/>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85104"/>
          </a:xfrm>
          <a:prstGeom prst="rect">
            <a:avLst/>
          </a:prstGeom>
          <a:noFill/>
        </p:spPr>
        <p:txBody>
          <a:bodyPr wrap="square">
            <a:spAutoFit/>
          </a:bodyPr>
          <a:lstStyle/>
          <a:p>
            <a:pPr lvl="0" algn="ctr">
              <a:spcBef>
                <a:spcPts val="1200"/>
              </a:spcBef>
              <a:defRPr/>
            </a:pPr>
            <a:r>
              <a:rPr lang="ja-JP" altLang="en-US" sz="3600" b="1" dirty="0">
                <a:ln w="12700" cmpd="sng">
                  <a:solidFill>
                    <a:srgbClr val="A02B93"/>
                  </a:solidFill>
                  <a:prstDash val="solid"/>
                </a:ln>
                <a:solidFill>
                  <a:srgbClr val="A02B93">
                    <a:lumMod val="20000"/>
                    <a:lumOff val="80000"/>
                  </a:srgbClr>
                </a:solidFill>
                <a:latin typeface="Comic Sans MS" panose="030F0702030302020204" pitchFamily="66" charset="0"/>
              </a:rPr>
              <a:t>柔らかい答は憤りをとどめ、　激しい言葉は怒りをひきおこす。</a:t>
            </a:r>
            <a:endParaRPr lang="en-US" altLang="ja-JP" sz="3600" b="1" dirty="0">
              <a:ln w="12700" cmpd="sng">
                <a:solidFill>
                  <a:srgbClr val="A02B93"/>
                </a:solidFill>
                <a:prstDash val="solid"/>
              </a:ln>
              <a:solidFill>
                <a:srgbClr val="A02B93">
                  <a:lumMod val="20000"/>
                  <a:lumOff val="80000"/>
                </a:srgbClr>
              </a:solidFill>
              <a:latin typeface="Comic Sans MS" panose="030F0702030302020204" pitchFamily="66" charset="0"/>
            </a:endParaRPr>
          </a:p>
          <a:p>
            <a:pPr lvl="0" algn="ctr">
              <a:spcBef>
                <a:spcPts val="1200"/>
              </a:spcBef>
              <a:defRPr/>
            </a:pP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ja-JP" altLang="en-U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箴言</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a:t>
            </a:r>
            <a:r>
              <a:rPr kumimoji="0" lang="ja-JP" altLang="en-U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口語訳</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328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948486" y="4161354"/>
            <a:ext cx="50911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ja-JP" altLang="en-US" sz="2000" b="1" dirty="0">
                <a:solidFill>
                  <a:srgbClr val="9868A2"/>
                </a:solidFill>
              </a:rPr>
              <a:t>献身　</a:t>
            </a:r>
            <a:r>
              <a:rPr lang="es-ES" sz="2000" b="1" dirty="0">
                <a:solidFill>
                  <a:srgbClr val="9868A2"/>
                </a:solidFill>
              </a:rPr>
              <a:t>(</a:t>
            </a:r>
            <a:r>
              <a:rPr lang="ja-JP" altLang="en-US" sz="2000" b="1" dirty="0">
                <a:solidFill>
                  <a:srgbClr val="9868A2"/>
                </a:solidFill>
              </a:rPr>
              <a:t>ヨシュア記</a:t>
            </a:r>
            <a:r>
              <a:rPr lang="es-ES" sz="2000" b="1" dirty="0">
                <a:solidFill>
                  <a:srgbClr val="9868A2"/>
                </a:solidFill>
              </a:rPr>
              <a:t> 22:1-8)</a:t>
            </a:r>
          </a:p>
          <a:p>
            <a:pPr>
              <a:spcBef>
                <a:spcPts val="1800"/>
              </a:spcBef>
            </a:pPr>
            <a:r>
              <a:rPr lang="ja-JP" altLang="en-US" sz="2000" b="1" dirty="0">
                <a:solidFill>
                  <a:srgbClr val="9B6260"/>
                </a:solidFill>
              </a:rPr>
              <a:t>非難・・・　</a:t>
            </a:r>
            <a:r>
              <a:rPr lang="es-ES" sz="2000" b="1" dirty="0">
                <a:solidFill>
                  <a:srgbClr val="9B6260"/>
                </a:solidFill>
              </a:rPr>
              <a:t>(</a:t>
            </a:r>
            <a:r>
              <a:rPr lang="ja-JP" altLang="en-US" sz="2000" b="1" dirty="0">
                <a:solidFill>
                  <a:srgbClr val="9B6260"/>
                </a:solidFill>
              </a:rPr>
              <a:t>ヨシュア記</a:t>
            </a:r>
            <a:r>
              <a:rPr lang="es-ES" sz="2000" b="1" dirty="0">
                <a:solidFill>
                  <a:srgbClr val="9B6260"/>
                </a:solidFill>
              </a:rPr>
              <a:t> 22:10-12)</a:t>
            </a:r>
          </a:p>
          <a:p>
            <a:pPr>
              <a:spcBef>
                <a:spcPts val="1800"/>
              </a:spcBef>
            </a:pPr>
            <a:r>
              <a:rPr lang="ja-JP" altLang="en-US" sz="2000" b="1" dirty="0">
                <a:solidFill>
                  <a:srgbClr val="5F9199"/>
                </a:solidFill>
              </a:rPr>
              <a:t>過去に悩まされる　</a:t>
            </a:r>
            <a:r>
              <a:rPr lang="es-ES" sz="2000" b="1" dirty="0">
                <a:solidFill>
                  <a:srgbClr val="5F9199"/>
                </a:solidFill>
              </a:rPr>
              <a:t>(</a:t>
            </a:r>
            <a:r>
              <a:rPr lang="ja-JP" altLang="en-US" sz="2000" b="1" dirty="0">
                <a:solidFill>
                  <a:srgbClr val="5F9199"/>
                </a:solidFill>
              </a:rPr>
              <a:t>ヨシュア記</a:t>
            </a:r>
            <a:r>
              <a:rPr lang="es-ES" sz="2000" b="1" dirty="0">
                <a:solidFill>
                  <a:srgbClr val="5F9199"/>
                </a:solidFill>
              </a:rPr>
              <a:t> 22:13-20)</a:t>
            </a:r>
          </a:p>
          <a:p>
            <a:pPr>
              <a:spcBef>
                <a:spcPts val="1800"/>
              </a:spcBef>
            </a:pPr>
            <a:r>
              <a:rPr lang="ja-JP" altLang="en-US" sz="2000" b="1" dirty="0">
                <a:solidFill>
                  <a:srgbClr val="729C63"/>
                </a:solidFill>
              </a:rPr>
              <a:t>柔らかな応答　</a:t>
            </a:r>
            <a:r>
              <a:rPr lang="es-ES" sz="2000" b="1" dirty="0">
                <a:solidFill>
                  <a:srgbClr val="729C63"/>
                </a:solidFill>
              </a:rPr>
              <a:t>(</a:t>
            </a:r>
            <a:r>
              <a:rPr lang="ja-JP" altLang="en-US" sz="2000" b="1" dirty="0">
                <a:solidFill>
                  <a:srgbClr val="729C63"/>
                </a:solidFill>
              </a:rPr>
              <a:t>ヨシュア記</a:t>
            </a:r>
            <a:r>
              <a:rPr lang="es-ES" sz="2000" b="1" dirty="0">
                <a:solidFill>
                  <a:srgbClr val="729C63"/>
                </a:solidFill>
              </a:rPr>
              <a:t>22:21-29)</a:t>
            </a:r>
          </a:p>
          <a:p>
            <a:pPr>
              <a:spcBef>
                <a:spcPts val="1800"/>
              </a:spcBef>
            </a:pPr>
            <a:r>
              <a:rPr lang="ja-JP" altLang="en-US" sz="2000" b="1" dirty="0">
                <a:solidFill>
                  <a:srgbClr val="9B8F61"/>
                </a:solidFill>
              </a:rPr>
              <a:t>紛争の解決　</a:t>
            </a:r>
            <a:r>
              <a:rPr lang="es-ES" sz="2000" b="1" dirty="0">
                <a:solidFill>
                  <a:srgbClr val="9B8F61"/>
                </a:solidFill>
              </a:rPr>
              <a:t>(</a:t>
            </a:r>
            <a:r>
              <a:rPr lang="ja-JP" altLang="en-US" sz="2000" b="1" dirty="0">
                <a:solidFill>
                  <a:srgbClr val="9B8F61"/>
                </a:solidFill>
              </a:rPr>
              <a:t>ヨシュア記</a:t>
            </a:r>
            <a:r>
              <a:rPr lang="es-ES" sz="2000" b="1" dirty="0">
                <a:solidFill>
                  <a:srgbClr val="9B8F61"/>
                </a:solidFill>
              </a:rPr>
              <a:t>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233363" y="351267"/>
            <a:ext cx="7855560" cy="677108"/>
          </a:xfrm>
          <a:prstGeom prst="rect">
            <a:avLst/>
          </a:prstGeom>
          <a:noFill/>
        </p:spPr>
        <p:txBody>
          <a:bodyPr wrap="square" rtlCol="0">
            <a:spAutoFit/>
          </a:bodyPr>
          <a:lstStyle/>
          <a:p>
            <a:pPr>
              <a:spcBef>
                <a:spcPts val="600"/>
              </a:spcBef>
            </a:pPr>
            <a:r>
              <a:rPr lang="ja-JP" altLang="en-US" sz="1900" b="1" dirty="0"/>
              <a:t>数年にわたる戦争の後、イスラエルはカナンを征服したが、その住民全員が追放されたわけではなかった。</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238126" y="2204377"/>
            <a:ext cx="8086724" cy="1046440"/>
          </a:xfrm>
          <a:prstGeom prst="rect">
            <a:avLst/>
          </a:prstGeom>
          <a:noFill/>
        </p:spPr>
        <p:txBody>
          <a:bodyPr wrap="square">
            <a:spAutoFit/>
          </a:bodyPr>
          <a:lstStyle/>
          <a:p>
            <a:pPr>
              <a:spcBef>
                <a:spcPts val="600"/>
              </a:spcBef>
            </a:pPr>
            <a:r>
              <a:rPr lang="ja-JP" altLang="en-US" sz="1900" b="1" dirty="0"/>
              <a:t>ついに別れの時が来た。ヨシュアは彼らを祝福し、神の道を歩み続けるよう勧めた後、彼らを去らせた。しかし、その別れは、イスラエルの</a:t>
            </a:r>
            <a:endParaRPr lang="en-US" altLang="ja-JP" sz="1900" b="1" dirty="0"/>
          </a:p>
          <a:p>
            <a:pPr>
              <a:spcBef>
                <a:spcPts val="600"/>
              </a:spcBef>
            </a:pPr>
            <a:r>
              <a:rPr lang="ja-JP" altLang="en-US" sz="1900" b="1" dirty="0"/>
              <a:t>民の結束を容易に破壊しかねない深刻な誤解によって影を落とした。</a:t>
            </a:r>
            <a:endParaRPr lang="es-ES" sz="1900" b="1" dirty="0"/>
          </a:p>
        </p:txBody>
      </p:sp>
      <p:sp>
        <p:nvSpPr>
          <p:cNvPr id="8" name="CuadroTexto 7">
            <a:extLst>
              <a:ext uri="{FF2B5EF4-FFF2-40B4-BE49-F238E27FC236}">
                <a16:creationId xmlns:a16="http://schemas.microsoft.com/office/drawing/2014/main" id="{7AE5D02C-A12B-1471-2F6E-C0AC5AB552D2}"/>
              </a:ext>
            </a:extLst>
          </p:cNvPr>
          <p:cNvSpPr txBox="1"/>
          <p:nvPr/>
        </p:nvSpPr>
        <p:spPr>
          <a:xfrm>
            <a:off x="238126" y="1300976"/>
            <a:ext cx="8086725" cy="677108"/>
          </a:xfrm>
          <a:prstGeom prst="rect">
            <a:avLst/>
          </a:prstGeom>
          <a:noFill/>
        </p:spPr>
        <p:txBody>
          <a:bodyPr wrap="square">
            <a:spAutoFit/>
          </a:bodyPr>
          <a:lstStyle/>
          <a:p>
            <a:pPr>
              <a:spcBef>
                <a:spcPts val="600"/>
              </a:spcBef>
            </a:pPr>
            <a:r>
              <a:rPr lang="ja-JP" altLang="en-US" sz="1900" b="1" dirty="0"/>
              <a:t>東側を占領した二部族半（ルベン族、ガド族、マナセ族の半部族）は、征服を支援するためにヨルダン川を渡り、約束を忠実に果たした。</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献身</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190499" y="767001"/>
            <a:ext cx="11811001"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50000"/>
                  </a:schemeClr>
                </a:solidFill>
                <a:latin typeface="+mn-ea"/>
              </a:rPr>
              <a:t>ただ主の僕モーセが命じた戒めと教えを忠実に守り、あなたたちの神、主を愛し、その道に歩み、　その戒めを守って主を固く信頼し、心を尽くし、魂を尽くして、主に仕えなさい。」</a:t>
            </a:r>
            <a:r>
              <a:rPr lang="es-ES" sz="1600" b="1" dirty="0">
                <a:solidFill>
                  <a:schemeClr val="accent1">
                    <a:lumMod val="50000"/>
                  </a:schemeClr>
                </a:solidFill>
                <a:latin typeface="+mn-ea"/>
              </a:rPr>
              <a:t>(</a:t>
            </a:r>
            <a:r>
              <a:rPr lang="ja-JP" altLang="en-US" sz="1600" b="1" dirty="0">
                <a:solidFill>
                  <a:schemeClr val="accent1">
                    <a:lumMod val="50000"/>
                  </a:schemeClr>
                </a:solidFill>
                <a:latin typeface="+mn-ea"/>
              </a:rPr>
              <a:t>ヨシュア記</a:t>
            </a:r>
            <a:r>
              <a:rPr lang="es-ES" sz="1600" b="1" dirty="0">
                <a:solidFill>
                  <a:schemeClr val="accent1">
                    <a:lumMod val="50000"/>
                  </a:schemeClr>
                </a:solidFill>
                <a:latin typeface="+mn-ea"/>
              </a:rPr>
              <a:t> 22:5)</a:t>
            </a: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526949" cy="677108"/>
          </a:xfrm>
          <a:prstGeom prst="rect">
            <a:avLst/>
          </a:prstGeom>
          <a:noFill/>
        </p:spPr>
        <p:txBody>
          <a:bodyPr wrap="square" rtlCol="0">
            <a:spAutoFit/>
          </a:bodyPr>
          <a:lstStyle/>
          <a:p>
            <a:pPr>
              <a:spcBef>
                <a:spcPts val="600"/>
              </a:spcBef>
            </a:pPr>
            <a:r>
              <a:rPr lang="ja-JP" altLang="en-US" sz="1900" b="1" dirty="0">
                <a:latin typeface="+mn-ea"/>
              </a:rPr>
              <a:t>ヨルダン川が部族間の分断をもたらすことになるため、ヨシュアは二部族半が信仰を守れるよう賢明な助言を与えた（ヨシュ</a:t>
            </a:r>
            <a:r>
              <a:rPr lang="en-US" altLang="ja-JP" sz="1900" b="1" dirty="0">
                <a:latin typeface="+mn-ea"/>
              </a:rPr>
              <a:t>22:5</a:t>
            </a:r>
            <a:r>
              <a:rPr lang="ja-JP" altLang="en-US" sz="1900" b="1" dirty="0">
                <a:latin typeface="+mn-ea"/>
              </a:rPr>
              <a:t>）：</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633319392"/>
              </p:ext>
            </p:extLst>
          </p:nvPr>
        </p:nvGraphicFramePr>
        <p:xfrm>
          <a:off x="315423" y="2552491"/>
          <a:ext cx="7715873"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66708-A2D3-2050-C82B-DB61175E5C4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ヨシュア記 </a:t>
            </a:r>
            <a:r>
              <a:rPr lang="en-US" altLang="ja-JP" b="1" dirty="0"/>
              <a:t>22:5</a:t>
            </a:r>
            <a:r>
              <a:rPr lang="ja-JP" altLang="en-US" b="1" dirty="0"/>
              <a:t>、</a:t>
            </a:r>
            <a:r>
              <a:rPr lang="en-US" altLang="ja-JP" b="1" dirty="0"/>
              <a:t>6 </a:t>
            </a:r>
            <a:r>
              <a:rPr lang="ja-JP" altLang="en-US" b="1" dirty="0"/>
              <a:t>には、ヨシュアが帰って行く部族に主への忠実さを保つように訴 え、彼らを祝福したことが記されています。　　私たちが一層互いのために祈り合った ら、　教会における私たちの人間関係は　　　　　どう変化するでしょうか。</a:t>
            </a:r>
            <a:br>
              <a:rPr lang="en-US" altLang="ja-JP" b="1" dirty="0"/>
            </a:br>
            <a:br>
              <a:rPr lang="en-US" altLang="ja-JP" b="1" dirty="0"/>
            </a:br>
            <a:r>
              <a:rPr lang="en-US" altLang="ja-JP" sz="2700" b="1" dirty="0"/>
              <a:t>22:5 </a:t>
            </a:r>
            <a:r>
              <a:rPr lang="ja-JP" altLang="en-US" sz="2700" b="1" dirty="0"/>
              <a:t>ただ主の僕モーセが命じた戒めと 教えを忠実に守り、あなたたちの神、主 を愛し、その道に歩み、その戒めを守っ て主を固く信頼し、心を尽くし、魂を尽 くして、主に仕えなさい。」</a:t>
            </a:r>
            <a:br>
              <a:rPr lang="en-US" altLang="ja-JP" sz="2700" b="1" dirty="0"/>
            </a:br>
            <a:r>
              <a:rPr lang="ja-JP" altLang="en-US" sz="2700" b="1" dirty="0"/>
              <a:t> </a:t>
            </a:r>
            <a:r>
              <a:rPr lang="en-US" altLang="ja-JP" sz="2700" b="1" dirty="0"/>
              <a:t>22:6 </a:t>
            </a:r>
            <a:r>
              <a:rPr lang="ja-JP" altLang="en-US" sz="2700" b="1" dirty="0"/>
              <a:t>ヨシュアが彼らを祝福して送り出 すと、彼らは自分の天幕に帰って　　行った。 </a:t>
            </a:r>
            <a:endParaRPr kumimoji="1" lang="ja-JP" altLang="en-US" sz="2700" b="1" dirty="0"/>
          </a:p>
        </p:txBody>
      </p:sp>
    </p:spTree>
    <p:extLst>
      <p:ext uri="{BB962C8B-B14F-4D97-AF65-F5344CB8AC3E}">
        <p14:creationId xmlns:p14="http://schemas.microsoft.com/office/powerpoint/2010/main" val="10476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ja-JP" altLang="en-US"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非難・・・</a:t>
            </a:r>
            <a:endParaRPr lang="es-ES"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707886"/>
          </a:xfrm>
          <a:prstGeom prst="rect">
            <a:avLst/>
          </a:prstGeom>
          <a:noFill/>
        </p:spPr>
        <p:txBody>
          <a:bodyPr wrap="square">
            <a:spAutoFit/>
          </a:bodyPr>
          <a:lstStyle/>
          <a:p>
            <a:pPr algn="ctr"/>
            <a:r>
              <a:rPr lang="ja-JP" altLang="en-U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ルベンとガドの人々、およびマナセの半部族は、カナンの土地にあるヨルダン川のゲリロトに　着いたとき、そこに一つの祭壇を築いた。それは目立って大きい祭壇であった。</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ヨシュア記</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9" y="1816734"/>
            <a:ext cx="5338916" cy="969496"/>
          </a:xfrm>
          <a:prstGeom prst="rect">
            <a:avLst/>
          </a:prstGeom>
          <a:noFill/>
        </p:spPr>
        <p:txBody>
          <a:bodyPr wrap="square" rtlCol="0">
            <a:spAutoFit/>
          </a:bodyPr>
          <a:lstStyle/>
          <a:p>
            <a:pPr>
              <a:spcBef>
                <a:spcPts val="600"/>
              </a:spcBef>
            </a:pPr>
            <a:r>
              <a:rPr lang="ja-JP" altLang="en-US" sz="1900" b="1" dirty="0">
                <a:latin typeface="+mn-ea"/>
              </a:rPr>
              <a:t>ヨシュアがヨルダン川の奇跡的な渡河を記念　して建立した記念碑の近くで、二部族半は聖所の祭壇に似た祭壇を築いた（ヨシュ</a:t>
            </a:r>
            <a:r>
              <a:rPr lang="en-US" altLang="ja-JP" sz="1900" b="1" dirty="0">
                <a:latin typeface="+mn-ea"/>
              </a:rPr>
              <a:t>22:10, 28</a:t>
            </a:r>
            <a:r>
              <a:rPr lang="ja-JP" altLang="en-US" sz="1900" b="1" dirty="0">
                <a:latin typeface="+mn-ea"/>
              </a:rPr>
              <a:t>）。</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68358"/>
            <a:ext cx="8557874" cy="1554272"/>
          </a:xfrm>
          <a:prstGeom prst="rect">
            <a:avLst/>
          </a:prstGeom>
          <a:noFill/>
        </p:spPr>
        <p:txBody>
          <a:bodyPr wrap="square">
            <a:spAutoFit/>
          </a:bodyPr>
          <a:lstStyle/>
          <a:p>
            <a:pPr>
              <a:spcBef>
                <a:spcPts val="600"/>
              </a:spcBef>
            </a:pPr>
            <a:r>
              <a:rPr lang="ja-JP" altLang="en-US" sz="1900" b="1" dirty="0">
                <a:latin typeface="+mn-ea"/>
              </a:rPr>
              <a:t>残りのイスラエル人は、この罪を根絶するために同胞を攻撃することを　　決めた（ヨシュ</a:t>
            </a:r>
            <a:r>
              <a:rPr lang="en-US" altLang="ja-JP" sz="1900" b="1" dirty="0">
                <a:latin typeface="+mn-ea"/>
              </a:rPr>
              <a:t>22:12</a:t>
            </a:r>
            <a:r>
              <a:rPr lang="ja-JP" altLang="en-US" sz="1900" b="1" dirty="0">
                <a:latin typeface="+mn-ea"/>
              </a:rPr>
              <a:t>）。しかし神は、血なまぐさい内戦を防ぐために　　　介入された。神は、証拠を全て揃えずに裁くことを拒み、疑わしきは罰せずの原則を適用し、同胞に弁明の機会を与えることを決めた人々を立てられた　　　　　</a:t>
            </a:r>
            <a:r>
              <a:rPr lang="ja-JP" altLang="en-US" b="1" dirty="0">
                <a:latin typeface="+mn-ea"/>
              </a:rPr>
              <a:t>（ヨシュ</a:t>
            </a:r>
            <a:r>
              <a:rPr lang="en-US" altLang="ja-JP" b="1" dirty="0">
                <a:latin typeface="+mn-ea"/>
              </a:rPr>
              <a:t>22:13-14</a:t>
            </a:r>
            <a:r>
              <a:rPr lang="ja-JP" altLang="en-US" b="1" dirty="0">
                <a:latin typeface="+mn-ea"/>
              </a:rPr>
              <a:t>）</a:t>
            </a:r>
            <a:r>
              <a:rPr lang="ja-JP" altLang="en-US" sz="1900" b="1" dirty="0">
                <a:latin typeface="+mn-ea"/>
              </a:rPr>
              <a:t>。</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969496"/>
          </a:xfrm>
          <a:prstGeom prst="rect">
            <a:avLst/>
          </a:prstGeom>
          <a:noFill/>
        </p:spPr>
        <p:txBody>
          <a:bodyPr wrap="square">
            <a:spAutoFit/>
          </a:bodyPr>
          <a:lstStyle/>
          <a:p>
            <a:pPr>
              <a:spcBef>
                <a:spcPts val="600"/>
              </a:spcBef>
            </a:pPr>
            <a:r>
              <a:rPr lang="ja-JP" altLang="en-US" sz="1900" b="1" dirty="0">
                <a:latin typeface="+mn-ea"/>
              </a:rPr>
              <a:t>この行為は、聖所の全焼の供え物の祭壇以外の場所で犠牲を捧げることを禁じた律法違反と　解釈されました（レビ </a:t>
            </a:r>
            <a:r>
              <a:rPr lang="en-US" altLang="ja-JP" sz="1900" b="1" dirty="0">
                <a:latin typeface="+mn-ea"/>
              </a:rPr>
              <a:t>17:8-9</a:t>
            </a:r>
            <a:r>
              <a:rPr lang="ja-JP" altLang="en-US" sz="1900" b="1" dirty="0">
                <a:latin typeface="+mn-ea"/>
              </a:rPr>
              <a:t>）。</a:t>
            </a:r>
            <a:endParaRPr lang="es-ES" sz="1900" b="1" dirty="0">
              <a:latin typeface="+mn-ea"/>
            </a:endParaRP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41050"/>
            <a:ext cx="8557874" cy="677108"/>
          </a:xfrm>
          <a:prstGeom prst="rect">
            <a:avLst/>
          </a:prstGeom>
          <a:noFill/>
        </p:spPr>
        <p:txBody>
          <a:bodyPr wrap="square">
            <a:spAutoFit/>
          </a:bodyPr>
          <a:lstStyle/>
          <a:p>
            <a:pPr>
              <a:spcBef>
                <a:spcPts val="600"/>
              </a:spcBef>
            </a:pPr>
            <a:r>
              <a:rPr lang="ja-JP" altLang="en-US" sz="1900" b="1" dirty="0">
                <a:latin typeface="+mn-ea"/>
              </a:rPr>
              <a:t>後になってわかったことだが、彼の唯一の過ちは、その意図を兄弟たちに　伝えなかったことだった</a:t>
            </a:r>
            <a:r>
              <a:rPr lang="en-US" altLang="ja-JP" sz="1900" b="1" dirty="0">
                <a:latin typeface="+mn-ea"/>
              </a:rPr>
              <a:t>…</a:t>
            </a:r>
            <a:r>
              <a:rPr lang="ja-JP" altLang="en-US" sz="1900" b="1" dirty="0">
                <a:latin typeface="+mn-ea"/>
              </a:rPr>
              <a:t>しかし、それは罪ではない。</a:t>
            </a:r>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38F6C651-CBA2-0571-DD21-41CBEFBB83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C9DE5B-2B09-8072-7C39-3B294FF5BB6D}"/>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イエスとパウロが、他人を裁いてはいけないと　私たちに勧告したとき、彼らはどん なことに　　言及していますか。</a:t>
            </a:r>
            <a:br>
              <a:rPr lang="en-US" altLang="ja-JP" sz="4000" b="1" dirty="0"/>
            </a:br>
            <a:br>
              <a:rPr lang="en-US" altLang="ja-JP" sz="800" b="1" dirty="0"/>
            </a:br>
            <a:r>
              <a:rPr lang="ja-JP" altLang="en-US" sz="3100" b="1" dirty="0"/>
              <a:t>ルカ</a:t>
            </a:r>
            <a:r>
              <a:rPr lang="en-US" altLang="ja-JP" sz="3100" b="1" dirty="0"/>
              <a:t>6:37 </a:t>
            </a:r>
            <a:r>
              <a:rPr lang="ja-JP" altLang="en-US" sz="3100" b="1" dirty="0"/>
              <a:t>（新共同訳）「人を裁くな。そうすれば、あなた がたも裁かれることがない。人を罪人だ と決めるな。そうすれば、　　あなたがたも 罪人だと決められることがない。赦しな さい。　　そうすれば、あなたがたも赦され る。 </a:t>
            </a:r>
            <a:br>
              <a:rPr lang="en-US" altLang="ja-JP" sz="3100" b="1" dirty="0"/>
            </a:br>
            <a:r>
              <a:rPr lang="ja-JP" altLang="en-US" sz="3100" b="1" dirty="0"/>
              <a:t>ヨハ</a:t>
            </a:r>
            <a:r>
              <a:rPr lang="en-US" altLang="ja-JP" sz="3100" b="1" dirty="0"/>
              <a:t>7:24 </a:t>
            </a:r>
            <a:r>
              <a:rPr lang="ja-JP" altLang="en-US" sz="3100" b="1" dirty="0"/>
              <a:t>（新共同訳） うわべだけで裁くのをやめ、正しい 　　　裁きをしなさい。」 </a:t>
            </a:r>
            <a:br>
              <a:rPr lang="en-US" altLang="ja-JP" sz="3100" b="1" dirty="0"/>
            </a:br>
            <a:r>
              <a:rPr lang="en-US" altLang="ja-JP" sz="3100" b="1" dirty="0"/>
              <a:t>Ⅰ</a:t>
            </a:r>
            <a:r>
              <a:rPr lang="ja-JP" altLang="en-US" sz="3100" b="1" dirty="0"/>
              <a:t>コリ</a:t>
            </a:r>
            <a:r>
              <a:rPr lang="en-US" altLang="ja-JP" sz="3100" b="1" dirty="0"/>
              <a:t>4:5 </a:t>
            </a:r>
            <a:r>
              <a:rPr lang="ja-JP" altLang="en-US" sz="3100" b="1" dirty="0"/>
              <a:t>（新共同訳） ですから、主が来られるまでは、　　　先走 って何も裁いてはいけません。主は闇の 中に隠されている　秘密を明るみに出し、 人の心の企てをも明らかにされます。　　そ のとき、おのおのは神からおほめにあず かります。</a:t>
            </a:r>
            <a:br>
              <a:rPr lang="en-US" altLang="ja-JP" sz="3100" b="1" dirty="0"/>
            </a:br>
            <a:br>
              <a:rPr lang="en-US" altLang="ja-JP" sz="800" b="1" dirty="0"/>
            </a:br>
            <a:r>
              <a:rPr lang="ja-JP" altLang="en-US" sz="4000" b="1" dirty="0"/>
              <a:t>他人の動機について誤った結論に</a:t>
            </a:r>
            <a:br>
              <a:rPr lang="en-US" altLang="ja-JP" sz="4000" b="1" dirty="0"/>
            </a:br>
            <a:r>
              <a:rPr lang="ja-JP" altLang="en-US" sz="4000" b="1" dirty="0"/>
              <a:t>飛びつくのは、なぜ簡単なのでしょうか。</a:t>
            </a:r>
            <a:endParaRPr kumimoji="1" lang="ja-JP" altLang="en-US" sz="4000" b="1" dirty="0"/>
          </a:p>
        </p:txBody>
      </p:sp>
    </p:spTree>
    <p:extLst>
      <p:ext uri="{BB962C8B-B14F-4D97-AF65-F5344CB8AC3E}">
        <p14:creationId xmlns:p14="http://schemas.microsoft.com/office/powerpoint/2010/main" val="340090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ja-JP" altLang="en-U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過去に悩まされる</a:t>
            </a:r>
            <a:endParaRPr lang="es-E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0" y="819413"/>
            <a:ext cx="12192000" cy="707886"/>
          </a:xfrm>
          <a:prstGeom prst="rect">
            <a:avLst/>
          </a:prstGeom>
          <a:noFill/>
        </p:spPr>
        <p:txBody>
          <a:bodyPr wrap="square">
            <a:spAutoFit/>
          </a:bodyPr>
          <a:lstStyle/>
          <a:p>
            <a:pPr algn="ctr"/>
            <a:r>
              <a:rPr lang="ja-JP" altLang="en-US" sz="2000" b="1" dirty="0">
                <a:solidFill>
                  <a:schemeClr val="accent3">
                    <a:lumMod val="75000"/>
                  </a:schemeClr>
                </a:solidFill>
                <a:latin typeface="+mn-ea"/>
              </a:rPr>
              <a:t>「主の共同体全体はこう言う。お前たちが今日、イスラエルの神、主に背いたこの背信の行為は何事か。お前たちは、今日、自分たちのために祭壇を築いて、主に逆らっている。</a:t>
            </a:r>
            <a:r>
              <a:rPr lang="es-ES" sz="2000" b="1" dirty="0">
                <a:solidFill>
                  <a:schemeClr val="accent3">
                    <a:lumMod val="75000"/>
                  </a:schemeClr>
                </a:solidFill>
                <a:latin typeface="+mn-ea"/>
              </a:rPr>
              <a:t>(</a:t>
            </a:r>
            <a:r>
              <a:rPr lang="ja-JP" altLang="en-US" sz="2000" b="1" dirty="0">
                <a:solidFill>
                  <a:schemeClr val="accent3">
                    <a:lumMod val="75000"/>
                  </a:schemeClr>
                </a:solidFill>
                <a:latin typeface="+mn-ea"/>
              </a:rPr>
              <a:t>ヨシュア記</a:t>
            </a:r>
            <a:r>
              <a:rPr lang="es-ES" sz="2000" b="1" dirty="0">
                <a:solidFill>
                  <a:schemeClr val="accent3">
                    <a:lumMod val="75000"/>
                  </a:schemeClr>
                </a:solidFill>
                <a:latin typeface="+mn-ea"/>
              </a:rPr>
              <a:t>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787941" y="1673345"/>
            <a:ext cx="8490028" cy="384721"/>
          </a:xfrm>
          <a:prstGeom prst="rect">
            <a:avLst/>
          </a:prstGeom>
          <a:noFill/>
        </p:spPr>
        <p:txBody>
          <a:bodyPr wrap="square" rtlCol="0">
            <a:spAutoFit/>
          </a:bodyPr>
          <a:lstStyle/>
          <a:p>
            <a:pPr>
              <a:spcBef>
                <a:spcPts val="600"/>
              </a:spcBef>
            </a:pPr>
            <a:r>
              <a:rPr lang="ja-JP" altLang="en-US" sz="1900" b="1" dirty="0">
                <a:latin typeface="+mn-ea"/>
              </a:rPr>
              <a:t>なぜフィネアスが調査委員会の委員長に選ばれたのか（ヨシュ</a:t>
            </a:r>
            <a:r>
              <a:rPr lang="en-US" altLang="ja-JP" sz="1900" b="1" dirty="0">
                <a:latin typeface="+mn-ea"/>
              </a:rPr>
              <a:t>22:13-14</a:t>
            </a:r>
            <a:r>
              <a:rPr lang="ja-JP" altLang="en-US" sz="1900" b="1" dirty="0">
                <a:latin typeface="+mn-ea"/>
              </a:rPr>
              <a:t>）？</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523715" y="3882832"/>
            <a:ext cx="5132438" cy="1261884"/>
          </a:xfrm>
          <a:prstGeom prst="rect">
            <a:avLst/>
          </a:prstGeom>
          <a:noFill/>
        </p:spPr>
        <p:txBody>
          <a:bodyPr wrap="square">
            <a:spAutoFit/>
          </a:bodyPr>
          <a:lstStyle/>
          <a:p>
            <a:pPr>
              <a:spcBef>
                <a:spcPts val="600"/>
              </a:spcBef>
            </a:pPr>
            <a:r>
              <a:rPr lang="ja-JP" altLang="en-US" sz="1900" b="1" dirty="0">
                <a:latin typeface="+mn-ea"/>
              </a:rPr>
              <a:t>ファネスの言葉は理にかなっていた。新しく築かれた祭壇で犠牲を捧げれば、神は　　　イスラエル全体を罰されるだろう（ヨシュ</a:t>
            </a:r>
            <a:r>
              <a:rPr lang="en-US" altLang="ja-JP" sz="1900" b="1" dirty="0">
                <a:latin typeface="+mn-ea"/>
              </a:rPr>
              <a:t>22:18b</a:t>
            </a:r>
            <a:r>
              <a:rPr lang="ja-JP" altLang="en-US" sz="1900" b="1" dirty="0">
                <a:latin typeface="+mn-ea"/>
              </a:rPr>
              <a:t>）。</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787941" y="2198132"/>
            <a:ext cx="8318090" cy="969496"/>
          </a:xfrm>
          <a:prstGeom prst="rect">
            <a:avLst/>
          </a:prstGeom>
          <a:noFill/>
        </p:spPr>
        <p:txBody>
          <a:bodyPr wrap="square">
            <a:spAutoFit/>
          </a:bodyPr>
          <a:lstStyle/>
          <a:p>
            <a:pPr>
              <a:spcBef>
                <a:spcPts val="600"/>
              </a:spcBef>
            </a:pPr>
            <a:r>
              <a:rPr lang="ja-JP" altLang="en-US" sz="1900" b="1" dirty="0">
                <a:latin typeface="+mn-ea"/>
              </a:rPr>
              <a:t>大祭司の息子フィネアスは、バアル・ペオルでの罪を断固として阻止した（民</a:t>
            </a:r>
            <a:r>
              <a:rPr lang="en-US" altLang="ja-JP" sz="1900" b="1" dirty="0">
                <a:latin typeface="+mn-ea"/>
              </a:rPr>
              <a:t>25:7-8</a:t>
            </a:r>
            <a:r>
              <a:rPr lang="ja-JP" altLang="en-US" sz="1900" b="1" dirty="0">
                <a:latin typeface="+mn-ea"/>
              </a:rPr>
              <a:t>）。彼の演説では、この罪をアカンが犯した罪と結びつけ、　二部族半が犯したとされる罪と同等であると主張した（ヨシュ</a:t>
            </a:r>
            <a:r>
              <a:rPr lang="en-US" altLang="ja-JP" sz="1900" b="1" dirty="0">
                <a:latin typeface="+mn-ea"/>
              </a:rPr>
              <a:t>22:16-20</a:t>
            </a:r>
            <a:r>
              <a:rPr lang="ja-JP" altLang="en-US" sz="1900" b="1" dirty="0">
                <a:latin typeface="+mn-ea"/>
              </a:rPr>
              <a:t>）。</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523715" y="5231099"/>
            <a:ext cx="5132438" cy="1261884"/>
          </a:xfrm>
          <a:prstGeom prst="rect">
            <a:avLst/>
          </a:prstGeom>
          <a:noFill/>
        </p:spPr>
        <p:txBody>
          <a:bodyPr wrap="square">
            <a:spAutoFit/>
          </a:bodyPr>
          <a:lstStyle/>
          <a:p>
            <a:pPr>
              <a:spcBef>
                <a:spcPts val="600"/>
              </a:spcBef>
            </a:pPr>
            <a:r>
              <a:rPr lang="ja-JP" altLang="en-US" sz="1900" b="1" dirty="0">
                <a:latin typeface="+mn-ea"/>
              </a:rPr>
              <a:t>しかし、神は彼らが罪を犯す前に、この過ちを正す機会を与えられた。すなわち、聖所のあるヨルダン川の向こう側へ戻ることを提案されたのである（ヨシュ</a:t>
            </a:r>
            <a:r>
              <a:rPr lang="en-US" altLang="ja-JP" sz="1900" b="1" dirty="0">
                <a:latin typeface="+mn-ea"/>
              </a:rPr>
              <a:t>22:19</a:t>
            </a:r>
            <a:r>
              <a:rPr lang="ja-JP" altLang="en-US" sz="1900" b="1" dirty="0">
                <a:latin typeface="+mn-ea"/>
              </a:rPr>
              <a:t>）。</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4036</Words>
  <Application>Microsoft Office PowerPoint</Application>
  <PresentationFormat>Panorámica</PresentationFormat>
  <Paragraphs>70</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Constantia</vt:lpstr>
      <vt:lpstr>Comic Sans MS</vt:lpstr>
      <vt:lpstr>Aptos Display</vt:lpstr>
      <vt:lpstr>Calibri</vt:lpstr>
      <vt:lpstr>Aptos</vt:lpstr>
      <vt:lpstr>游ゴシック</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ヨシュア記 22:5、6 には、ヨシュアが帰って行く部族に主への忠実さを保つように訴 え、彼らを祝福したことが記されています。　　私たちが一層互いのために祈り合った ら、　教会における私たちの人間関係は　　　　　どう変化するでしょうか。  22:5 ただ主の僕モーセが命じた戒めと 教えを忠実に守り、あなたたちの神、主 を愛し、その道に歩み、その戒めを守っ て主を固く信頼し、心を尽くし、魂を尽 くして、主に仕えなさい。」  22:6 ヨシュアが彼らを祝福して送り出 すと、彼らは自分の天幕に帰って　　行った。 </vt:lpstr>
      <vt:lpstr>Presentación de PowerPoint</vt:lpstr>
      <vt:lpstr>イエスとパウロが、他人を裁いてはいけないと　私たちに勧告したとき、彼らはどん なことに　　言及していますか。  ルカ6:37 （新共同訳）「人を裁くな。そうすれば、あなた がたも裁かれることがない。人を罪人だ と決めるな。そうすれば、　　あなたがたも 罪人だと決められることがない。赦しな さい。　　そうすれば、あなたがたも赦され る。  ヨハ7:24 （新共同訳） うわべだけで裁くのをやめ、正しい 　　　裁きをしなさい。」  Ⅰコリ4:5 （新共同訳） ですから、主が来られるまでは、　　　先走 って何も裁いてはいけません。主は闇の 中に隠されている　秘密を明るみに出し、 人の心の企てをも明らかにされます。　　そ のとき、おのおのは神からおほめにあず かります。  他人の動機について誤った結論に 飛びつくのは、なぜ簡単なのでしょうか。</vt:lpstr>
      <vt:lpstr>Presentación de PowerPoint</vt:lpstr>
      <vt:lpstr>私たちはみな、過去に良くない経験を　　　しており、将来、その経験が同様の出来事に対 処する仕方に影響を与えます。　　　　　私たちの過去の悲劇が隣人に対する　　　　現在の接し方を 決定づけないように　　　　するために、神の恵みは　　　　　　　　　　いかに役立つでしょうか。</vt:lpstr>
      <vt:lpstr>Presentación de PowerPoint</vt:lpstr>
      <vt:lpstr>あなたは虚偽の非難にどう対処しますか。 あなたの態度を導くいくつかの原則を、 分 かち合ってください。 霊的な示唆を得るために、 詩編37:3～6、34、37を参照しまし ょう。  37:3 主に信頼し、善を行え。この地に住 み着き、信仰を糧とせよ。 37:4 主に自らをゆだねよ/主はあなたの 心の願いをかなえて　　くださる。 37:5 あなたの道を主にまかせよ。信頼せ よ、主は　　計らい 　37:6 あなたの正しさを光のように/あな たのための裁きを/真昼の光のように輝 かせてくださる。37:34 主に望みをおき、主の道を守れ。主 はあなたを高く上げて/地を継がせてく ださる。あなたは逆らう者が断たれるの を見るであろう。  37:37 無垢であろうと努め、まっすぐに 見ようとせよ。 平和な人には未来がある。 </vt:lpstr>
      <vt:lpstr>Presentación de PowerPoint</vt:lpstr>
      <vt:lpstr>ヨシュア記22:30～34を読んでください。この出来事全体から、紛争の解決と 教会の一致を確保する方法について、どんな洞察が得られるでしょうか　(詩編 133 編〔詩篇133篇〕、ヨハ17:20～23、Ⅰペト〔ペテ〕3:8、9と比較)。  22:30 祭司ピネハス、共同体の指導者お よび同伴したイスラエルの部隊の　長たち は、ルベン、ガド、マナセの人々の語る 言葉を聞いて、良しとした。 22:31 エルアザルの子である祭司ピネハ スは、ルベン、ガド、マナセの人々に告 げた。「わたしたちは今日、主がわたした ちの中におられることを知った。あなた たちは主に対してこの背信の行為をする ことなく、イスラエルの民が、主の手にかけられるのを免れさせた。」 なたがたは今、イスラエルの人々を、主 の手から救い出したのです」。 22:32 エルアザルの子、祭司ピネハスと 指導者たちは、ルベン、ガドの人々と別 れ、ギレアド地方からカナンの土地のイ スラエルの人々のもとに帰って、このこ とを報告した。 22:33 　イスラエルの人々は、このことを 良しとし、神をたたえ、もはやルベンと 　ガドの人々の住む地方に攻め上り、これ を滅ぼそうと言う者はなかった。 22:34 ルベンとガドの人々はこの祭壇 を、「わたしたちの間では主が神で　あるこ との証人」と名付けた。</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60</cp:revision>
  <dcterms:created xsi:type="dcterms:W3CDTF">2025-11-15T16:15:13Z</dcterms:created>
  <dcterms:modified xsi:type="dcterms:W3CDTF">2025-12-06T06:33:42Z</dcterms:modified>
</cp:coreProperties>
</file>