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 id="2147483696" r:id="rId3"/>
  </p:sldMasterIdLst>
  <p:sldIdLst>
    <p:sldId id="257" r:id="rId4"/>
    <p:sldId id="318" r:id="rId5"/>
    <p:sldId id="319" r:id="rId6"/>
    <p:sldId id="259" r:id="rId7"/>
    <p:sldId id="260" r:id="rId8"/>
    <p:sldId id="261" r:id="rId9"/>
    <p:sldId id="320" r:id="rId10"/>
    <p:sldId id="262" r:id="rId11"/>
    <p:sldId id="321" r:id="rId12"/>
    <p:sldId id="263" r:id="rId13"/>
    <p:sldId id="322" r:id="rId14"/>
    <p:sldId id="264" r:id="rId15"/>
    <p:sldId id="265" r:id="rId16"/>
    <p:sldId id="323" r:id="rId17"/>
    <p:sldId id="266" r:id="rId18"/>
    <p:sldId id="324" r:id="rId19"/>
    <p:sldId id="267" r:id="rId20"/>
  </p:sldIdLst>
  <p:sldSz cx="12192000" cy="6858000"/>
  <p:notesSz cx="6858000" cy="9144000"/>
  <p:embeddedFontLs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Gill Sans MT" panose="020B0502020104020203" pitchFamily="34" charset="0"/>
      <p:regular r:id="rId29"/>
      <p:bold r:id="rId30"/>
      <p:italic r:id="rId31"/>
      <p:boldItalic r:id="rId3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a:srgbClr val="CCFFCC"/>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1" d="100"/>
          <a:sy n="31" d="100"/>
        </p:scale>
        <p:origin x="72" y="16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kumimoji="1" lang="ja-JP" altLang="en-US" sz="1800" b="1" dirty="0">
              <a:effectLst>
                <a:outerShdw blurRad="38100" dist="38100" dir="2700000" algn="tl">
                  <a:srgbClr val="000000">
                    <a:alpha val="43137"/>
                  </a:srgbClr>
                </a:outerShdw>
              </a:effectLst>
            </a:rPr>
            <a:t>団結を維持する</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ピリ</a:t>
          </a:r>
          <a:r>
            <a:rPr lang="en" sz="1800" b="1" dirty="0">
              <a:effectLst>
                <a:outerShdw blurRad="38100" dist="38100" dir="2700000" algn="tl">
                  <a:srgbClr val="000000">
                    <a:alpha val="43137"/>
                  </a:srgbClr>
                </a:outerShdw>
              </a:effectLst>
            </a:rPr>
            <a:t> 2:14)</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kumimoji="1" lang="ja-JP" altLang="en-US" sz="1800" b="1" dirty="0"/>
            <a:t>共に働く際には、私たちの間には　噂話や批判、対立や言い争いなどあってはならない。</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nchor="t"/>
        <a:lstStyle/>
        <a:p>
          <a:pPr>
            <a:lnSpc>
              <a:spcPts val="1800"/>
            </a:lnSpc>
          </a:pPr>
          <a:r>
            <a:rPr kumimoji="1" lang="ja-JP" altLang="en-US" sz="1800" b="1" dirty="0">
              <a:effectLst>
                <a:outerShdw blurRad="38100" dist="38100" dir="2700000" algn="tl">
                  <a:srgbClr val="000000">
                    <a:alpha val="43137"/>
                  </a:srgbClr>
                </a:outerShdw>
              </a:effectLst>
              <a:latin typeface="+mn-ea"/>
              <a:ea typeface="+mn-ea"/>
            </a:rPr>
            <a:t>非難されるところのない行いをする</a:t>
          </a:r>
          <a:r>
            <a:rPr lang="en" sz="1800" b="1" dirty="0">
              <a:effectLst>
                <a:outerShdw blurRad="38100" dist="38100" dir="2700000" algn="tl">
                  <a:srgbClr val="000000">
                    <a:alpha val="43137"/>
                  </a:srgbClr>
                </a:outerShdw>
              </a:effectLst>
              <a:latin typeface="+mn-ea"/>
              <a:ea typeface="+mn-ea"/>
            </a:rPr>
            <a:t>(</a:t>
          </a:r>
          <a:r>
            <a:rPr lang="ja-JP" altLang="en-US" sz="1800" b="1" dirty="0">
              <a:effectLst>
                <a:outerShdw blurRad="38100" dist="38100" dir="2700000" algn="tl">
                  <a:srgbClr val="000000">
                    <a:alpha val="43137"/>
                  </a:srgbClr>
                </a:outerShdw>
              </a:effectLst>
              <a:latin typeface="+mn-ea"/>
              <a:ea typeface="+mn-ea"/>
            </a:rPr>
            <a:t>ピリ</a:t>
          </a:r>
          <a:r>
            <a:rPr lang="en" sz="1800" b="1" dirty="0">
              <a:effectLst>
                <a:outerShdw blurRad="38100" dist="38100" dir="2700000" algn="tl">
                  <a:srgbClr val="000000">
                    <a:alpha val="43137"/>
                  </a:srgbClr>
                </a:outerShdw>
              </a:effectLst>
              <a:latin typeface="+mn-ea"/>
              <a:ea typeface="+mn-ea"/>
            </a:rPr>
            <a:t> 2:15)</a:t>
          </a:r>
          <a:endParaRPr lang="es-ES" sz="1800" dirty="0">
            <a:effectLst>
              <a:outerShdw blurRad="38100" dist="38100" dir="2700000" algn="tl">
                <a:srgbClr val="000000">
                  <a:alpha val="43137"/>
                </a:srgbClr>
              </a:outerShdw>
            </a:effectLst>
            <a:latin typeface="+mn-ea"/>
            <a:ea typeface="+mn-ea"/>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kumimoji="1" lang="ja-JP" altLang="en-US" sz="1800" b="1" dirty="0"/>
            <a:t>父なる神に純粋に　従うことは、私たちの周囲に存在する　悪や放蕩とは　　　まったく対照的です。</a:t>
          </a:r>
          <a:endParaRPr lang="es-ES" sz="18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kumimoji="1" lang="ja-JP" altLang="en-US" sz="1800" b="1" dirty="0">
              <a:effectLst>
                <a:outerShdw blurRad="38100" dist="38100" dir="2700000" algn="tl">
                  <a:srgbClr val="000000">
                    <a:alpha val="43137"/>
                  </a:srgbClr>
                </a:outerShdw>
              </a:effectLst>
            </a:rPr>
            <a:t>神の御言葉に忠実であること　 </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ピリ</a:t>
          </a:r>
          <a:r>
            <a:rPr lang="en" sz="1800" b="1" dirty="0">
              <a:effectLst>
                <a:outerShdw blurRad="38100" dist="38100" dir="2700000" algn="tl">
                  <a:srgbClr val="000000">
                    <a:alpha val="43137"/>
                  </a:srgbClr>
                </a:outerShdw>
              </a:effectLst>
            </a:rPr>
            <a:t> 2:16)</a:t>
          </a:r>
          <a:endParaRPr lang="es-ES"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kumimoji="1" lang="ja-JP" altLang="en-US" sz="1800" b="1" dirty="0"/>
            <a:t>私たちの行動と思考は聖書の教えに　従っていなければ　なりません</a:t>
          </a:r>
          <a:endParaRPr lang="es-ES"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357E6BAA-2DA1-43B0-B653-7FF4D66BA415}">
      <dgm:prSet custT="1"/>
      <dgm:spPr/>
      <dgm:t>
        <a:bodyPr/>
        <a:lstStyle/>
        <a:p>
          <a:endParaRPr kumimoji="1" lang="ja-JP" altLang="en-US" sz="1800" b="1" dirty="0"/>
        </a:p>
      </dgm:t>
    </dgm:pt>
    <dgm:pt modelId="{91ED98B8-5E57-429F-B2D8-CC0C5A6B04D2}" type="parTrans" cxnId="{1CD70A13-39E0-4222-94DC-BE1A87B620DC}">
      <dgm:prSet/>
      <dgm:spPr/>
      <dgm:t>
        <a:bodyPr/>
        <a:lstStyle/>
        <a:p>
          <a:endParaRPr kumimoji="1" lang="ja-JP" altLang="en-US"/>
        </a:p>
      </dgm:t>
    </dgm:pt>
    <dgm:pt modelId="{774EAC2C-AB0B-4D4E-8F2D-4EF9301A682E}" type="sibTrans" cxnId="{1CD70A13-39E0-4222-94DC-BE1A87B620DC}">
      <dgm:prSet/>
      <dgm:spPr/>
      <dgm:t>
        <a:bodyPr/>
        <a:lstStyle/>
        <a:p>
          <a:endParaRPr kumimoji="1" lang="ja-JP" altLang="en-US"/>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1CD70A13-39E0-4222-94DC-BE1A87B620DC}" srcId="{B8D218B3-F65D-4CFC-A0FD-051C19E77E79}" destId="{357E6BAA-2DA1-43B0-B653-7FF4D66BA415}" srcOrd="1" destOrd="0" parTransId="{91ED98B8-5E57-429F-B2D8-CC0C5A6B04D2}" sibTransId="{774EAC2C-AB0B-4D4E-8F2D-4EF9301A682E}"/>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F1743B65-5CB7-4D2E-BD74-D0079D7A8D55}" type="presOf" srcId="{357E6BAA-2DA1-43B0-B653-7FF4D66BA415}" destId="{3FD6ED73-D0F2-4D58-BC16-C77EE9FD655A}" srcOrd="0" destOrd="1"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b="1" kern="1200" dirty="0"/>
            <a:t>共に働く際には、私たちの間には　噂話や批判、対立や言い争いなどあってはならない。</a:t>
          </a:r>
          <a:endParaRPr lang="es-ES" sz="1800" kern="1200" dirty="0"/>
        </a:p>
        <a:p>
          <a:pPr marL="171450" lvl="1" indent="-171450" algn="l" defTabSz="800100">
            <a:lnSpc>
              <a:spcPct val="90000"/>
            </a:lnSpc>
            <a:spcBef>
              <a:spcPct val="0"/>
            </a:spcBef>
            <a:spcAft>
              <a:spcPct val="15000"/>
            </a:spcAft>
            <a:buChar char="•"/>
          </a:pPr>
          <a:endParaRPr kumimoji="1" lang="ja-JP" altLang="en-US" sz="1800" b="1"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団結を維持する</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rPr>
            <a:t>ピリ</a:t>
          </a:r>
          <a:r>
            <a:rPr lang="en" sz="1800" b="1" kern="1200" dirty="0">
              <a:effectLst>
                <a:outerShdw blurRad="38100" dist="38100" dir="2700000" algn="tl">
                  <a:srgbClr val="000000">
                    <a:alpha val="43137"/>
                  </a:srgbClr>
                </a:outerShdw>
              </a:effectLst>
            </a:rPr>
            <a:t> 2:14)</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kumimoji="1" lang="ja-JP" altLang="en-US" sz="1800" b="1" kern="1200" dirty="0"/>
            <a:t>父なる神に純粋に　従うことは、私たちの周囲に存在する　悪や放蕩とは　　　まったく対照的です。</a:t>
          </a:r>
          <a:endParaRPr lang="es-ES" sz="1800" kern="1200" dirty="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800100">
            <a:lnSpc>
              <a:spcPts val="18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latin typeface="+mn-ea"/>
              <a:ea typeface="+mn-ea"/>
            </a:rPr>
            <a:t>非難されるところのない行いをする</a:t>
          </a:r>
          <a:r>
            <a:rPr lang="en" sz="1800" b="1" kern="1200" dirty="0">
              <a:effectLst>
                <a:outerShdw blurRad="38100" dist="38100" dir="2700000" algn="tl">
                  <a:srgbClr val="000000">
                    <a:alpha val="43137"/>
                  </a:srgbClr>
                </a:outerShdw>
              </a:effectLst>
              <a:latin typeface="+mn-ea"/>
              <a:ea typeface="+mn-ea"/>
            </a:rPr>
            <a:t>(</a:t>
          </a:r>
          <a:r>
            <a:rPr lang="ja-JP" altLang="en-US" sz="1800" b="1" kern="1200" dirty="0">
              <a:effectLst>
                <a:outerShdw blurRad="38100" dist="38100" dir="2700000" algn="tl">
                  <a:srgbClr val="000000">
                    <a:alpha val="43137"/>
                  </a:srgbClr>
                </a:outerShdw>
              </a:effectLst>
              <a:latin typeface="+mn-ea"/>
              <a:ea typeface="+mn-ea"/>
            </a:rPr>
            <a:t>ピリ</a:t>
          </a:r>
          <a:r>
            <a:rPr lang="en" sz="1800" b="1" kern="1200" dirty="0">
              <a:effectLst>
                <a:outerShdw blurRad="38100" dist="38100" dir="2700000" algn="tl">
                  <a:srgbClr val="000000">
                    <a:alpha val="43137"/>
                  </a:srgbClr>
                </a:outerShdw>
              </a:effectLst>
              <a:latin typeface="+mn-ea"/>
              <a:ea typeface="+mn-ea"/>
            </a:rPr>
            <a:t> 2:15)</a:t>
          </a:r>
          <a:endParaRPr lang="es-ES" sz="1800" kern="1200" dirty="0">
            <a:effectLst>
              <a:outerShdw blurRad="38100" dist="38100" dir="2700000" algn="tl">
                <a:srgbClr val="000000">
                  <a:alpha val="43137"/>
                </a:srgbClr>
              </a:outerShdw>
            </a:effectLst>
            <a:latin typeface="+mn-ea"/>
            <a:ea typeface="+mn-ea"/>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kumimoji="1" lang="ja-JP" altLang="en-US" sz="1800" b="1" kern="1200" dirty="0"/>
            <a:t>私たちの行動と思考は聖書の教えに　従っていなければ　なりません</a:t>
          </a:r>
          <a:endParaRPr lang="es-ES"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神の御言葉に忠実であること　 </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rPr>
            <a:t>ピリ</a:t>
          </a:r>
          <a:r>
            <a:rPr lang="en" sz="1800" b="1" kern="1200" dirty="0">
              <a:effectLst>
                <a:outerShdw blurRad="38100" dist="38100" dir="2700000" algn="tl">
                  <a:srgbClr val="000000">
                    <a:alpha val="43137"/>
                  </a:srgbClr>
                </a:outerShdw>
              </a:effectLst>
            </a:rPr>
            <a:t> 2:16)</a:t>
          </a:r>
          <a:endParaRPr lang="es-ES"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27/01/2026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27/01/2026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27/01/2026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27/01/2026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27/01/2026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46548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夜空の星のように</a:t>
            </a:r>
            <a:endParaRPr kumimoji="0" lang="en-US" altLang="ja-JP"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5400" b="1" dirty="0">
                <a:ln w="22225">
                  <a:noFill/>
                  <a:prstDash val="solid"/>
                </a:ln>
                <a:solidFill>
                  <a:srgbClr val="9900CC">
                    <a:lumMod val="40000"/>
                    <a:lumOff val="60000"/>
                  </a:srgbClr>
                </a:solidFill>
                <a:effectLst>
                  <a:reflection blurRad="6350" stA="55000" endA="300" endPos="45500" dir="5400000" sy="-100000" algn="bl" rotWithShape="0"/>
                </a:effectLst>
                <a:latin typeface="Aptos" panose="02110004020202020204"/>
              </a:rPr>
              <a:t>輝く</a:t>
            </a:r>
            <a:endPar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9822079" y="184052"/>
            <a:ext cx="2242922"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rPr>
              <a:t>2026</a:t>
            </a:r>
            <a:r>
              <a:rPr kumimoji="0" lang="ja-JP" altLang="en-US"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rPr>
              <a:t>年　</a:t>
            </a:r>
            <a:r>
              <a:rPr kumimoji="0" lang="en-US" altLang="ja-JP"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rPr>
              <a:t>1</a:t>
            </a:r>
            <a:r>
              <a:rPr kumimoji="0" lang="ja-JP" altLang="en-US"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rPr>
              <a:t>月</a:t>
            </a:r>
            <a:r>
              <a:rPr kumimoji="0" lang="en-US" altLang="ja-JP"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rPr>
              <a:t>31</a:t>
            </a:r>
            <a:r>
              <a:rPr kumimoji="0" lang="ja-JP" altLang="en-US"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rPr>
              <a:t>日</a:t>
            </a:r>
            <a:endParaRPr kumimoji="0" lang="en-US" altLang="ja-JP"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FCF6CB"/>
                </a:solidFill>
                <a:effectLst>
                  <a:outerShdw blurRad="38100" dist="38100" dir="2700000" algn="tl">
                    <a:srgbClr val="000000">
                      <a:alpha val="43137"/>
                    </a:srgbClr>
                  </a:outerShdw>
                </a:effectLst>
                <a:latin typeface="+mn-ea"/>
              </a:rPr>
              <a:t>第</a:t>
            </a:r>
            <a:r>
              <a:rPr lang="en-US" altLang="ja-JP" sz="2000" b="1" dirty="0">
                <a:solidFill>
                  <a:srgbClr val="FCF6CB"/>
                </a:solidFill>
                <a:effectLst>
                  <a:outerShdw blurRad="38100" dist="38100" dir="2700000" algn="tl">
                    <a:srgbClr val="000000">
                      <a:alpha val="43137"/>
                    </a:srgbClr>
                  </a:outerShdw>
                </a:effectLst>
                <a:latin typeface="+mn-ea"/>
              </a:rPr>
              <a:t>5</a:t>
            </a:r>
            <a:r>
              <a:rPr lang="ja-JP" altLang="en-US" sz="2000" b="1" dirty="0">
                <a:solidFill>
                  <a:srgbClr val="FCF6CB"/>
                </a:solidFill>
                <a:effectLst>
                  <a:outerShdw blurRad="38100" dist="38100" dir="2700000" algn="tl">
                    <a:srgbClr val="000000">
                      <a:alpha val="43137"/>
                    </a:srgbClr>
                  </a:outerShdw>
                </a:effectLst>
                <a:latin typeface="+mn-ea"/>
              </a:rPr>
              <a:t>課</a:t>
            </a:r>
            <a:endParaRPr kumimoji="0" lang="en" sz="20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mn-ea"/>
              <a:cs typeface="+mn-cs"/>
            </a:endParaRP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rPr>
              <a:t>生けるいけにえ</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756544" y="615017"/>
            <a:ext cx="10678911" cy="707886"/>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ja-JP" altLang="en-US" sz="2000" b="1" dirty="0">
                <a:solidFill>
                  <a:srgbClr val="339966">
                    <a:lumMod val="75000"/>
                  </a:srgbClr>
                </a:solidFill>
                <a:latin typeface="+mn-ea"/>
              </a:rPr>
              <a:t>そして、たとい、あなたがたの信仰の供え物をささげる祭壇に、わたしの血をそそぐことがあっても、わたしは喜ぼう。あなたがた一同と共に喜ぼう。</a:t>
            </a:r>
            <a:r>
              <a:rPr kumimoji="0" lang="en" sz="2000" b="1" i="0" u="none" strike="noStrike" kern="1200" cap="none" spc="0" normalizeH="0" baseline="0" noProof="0" dirty="0">
                <a:ln>
                  <a:noFill/>
                </a:ln>
                <a:solidFill>
                  <a:srgbClr val="339966">
                    <a:lumMod val="75000"/>
                  </a:srgbClr>
                </a:solidFill>
                <a:effectLst/>
                <a:uLnTx/>
                <a:uFillTx/>
                <a:latin typeface="+mn-ea"/>
              </a:rPr>
              <a:t>(</a:t>
            </a:r>
            <a:r>
              <a:rPr kumimoji="0" lang="ja-JP" altLang="en-US" sz="2000" b="1" i="0" u="none" strike="noStrike" kern="1200" cap="none" spc="0" normalizeH="0" baseline="0" noProof="0" dirty="0">
                <a:ln>
                  <a:noFill/>
                </a:ln>
                <a:solidFill>
                  <a:srgbClr val="339966">
                    <a:lumMod val="75000"/>
                  </a:srgbClr>
                </a:solidFill>
                <a:effectLst/>
                <a:uLnTx/>
                <a:uFillTx/>
                <a:latin typeface="+mn-ea"/>
              </a:rPr>
              <a:t>ピリピ</a:t>
            </a:r>
            <a:r>
              <a:rPr kumimoji="0" lang="en" sz="2000" b="1" i="0" u="none" strike="noStrike" kern="1200" cap="none" spc="0" normalizeH="0" baseline="0" noProof="0" dirty="0">
                <a:ln>
                  <a:noFill/>
                </a:ln>
                <a:solidFill>
                  <a:srgbClr val="339966">
                    <a:lumMod val="75000"/>
                  </a:srgbClr>
                </a:solidFill>
                <a:effectLst/>
                <a:uLnTx/>
                <a:uFillTx/>
                <a:latin typeface="+mn-ea"/>
              </a:rPr>
              <a:t>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6869206" cy="1015663"/>
          </a:xfrm>
          <a:prstGeom prst="rect">
            <a:avLst/>
          </a:prstGeom>
          <a:noFill/>
        </p:spPr>
        <p:txBody>
          <a:bodyPr wrap="square" rtlCol="0">
            <a:spAutoFit/>
          </a:bodyPr>
          <a:lstStyle/>
          <a:p>
            <a:pPr lvl="0">
              <a:spcBef>
                <a:spcPts val="600"/>
              </a:spcBef>
              <a:defRPr/>
            </a:pPr>
            <a:r>
              <a:rPr lang="ja-JP" altLang="en-US" sz="2000" b="1" dirty="0">
                <a:solidFill>
                  <a:prstClr val="black"/>
                </a:solidFill>
              </a:rPr>
              <a:t>パウロは解放されることを願っていましたが、罪に定められる可能性もありました。彼はその可能性を「注ぎの供え物のように注ぎ出される」（ピリ</a:t>
            </a:r>
            <a:r>
              <a:rPr lang="en-US" altLang="ja-JP" sz="2000" b="1" dirty="0">
                <a:solidFill>
                  <a:prstClr val="black"/>
                </a:solidFill>
              </a:rPr>
              <a:t>2:17</a:t>
            </a:r>
            <a:r>
              <a:rPr lang="ja-JP" altLang="en-US" sz="2000" b="1" dirty="0">
                <a:solidFill>
                  <a:prstClr val="black"/>
                </a:solidFill>
              </a:rPr>
              <a:t>）と表現しています。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5957" y="1446013"/>
            <a:ext cx="5020792"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768127" y="4925618"/>
            <a:ext cx="5286376" cy="1631216"/>
          </a:xfrm>
          <a:prstGeom prst="rect">
            <a:avLst/>
          </a:prstGeom>
          <a:noFill/>
        </p:spPr>
        <p:txBody>
          <a:bodyPr wrap="square">
            <a:spAutoFit/>
          </a:bodyPr>
          <a:lstStyle/>
          <a:p>
            <a:pPr lvl="0">
              <a:spcBef>
                <a:spcPts val="600"/>
              </a:spcBef>
              <a:defRPr/>
            </a:pPr>
            <a:r>
              <a:rPr lang="ja-JP" altLang="en-US" sz="2000" b="1" dirty="0">
                <a:solidFill>
                  <a:prstClr val="black"/>
                </a:solidFill>
              </a:rPr>
              <a:t>パウロは死ぬことを厭いませんでした。なぜなら、すでに福音の忠実な証人となり、勇気をもって福音を語り、神の立派な子として　行動していた信者たちに、彼の証言がさらに　力を与えることになるからです。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14300" y="2470486"/>
            <a:ext cx="3507999" cy="1631216"/>
          </a:xfrm>
          <a:prstGeom prst="rect">
            <a:avLst/>
          </a:prstGeom>
          <a:noFill/>
        </p:spPr>
        <p:txBody>
          <a:bodyPr wrap="square">
            <a:spAutoFit/>
          </a:bodyPr>
          <a:lstStyle/>
          <a:p>
            <a:pPr lvl="0">
              <a:spcBef>
                <a:spcPts val="600"/>
              </a:spcBef>
              <a:defRPr/>
            </a:pPr>
            <a:r>
              <a:rPr lang="ja-JP" altLang="en-US" sz="2000" b="1" dirty="0">
                <a:solidFill>
                  <a:prstClr val="black"/>
                </a:solidFill>
              </a:rPr>
              <a:t>献酒（酒の供え物）とは、　捧げられる犠牲に液体を注ぐことでした（出 </a:t>
            </a:r>
            <a:r>
              <a:rPr lang="en-US" altLang="ja-JP" sz="2000" b="1" dirty="0">
                <a:solidFill>
                  <a:prstClr val="black"/>
                </a:solidFill>
              </a:rPr>
              <a:t>29:39-40</a:t>
            </a:r>
            <a:r>
              <a:rPr lang="ja-JP" altLang="en-US" sz="2000" b="1" dirty="0">
                <a:solidFill>
                  <a:prstClr val="black"/>
                </a:solidFill>
              </a:rPr>
              <a:t>）。　この場合、問題の犠牲とは　ピリピ人でした。</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71338" y="2506273"/>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37497" y="4167662"/>
            <a:ext cx="3408828" cy="2554545"/>
          </a:xfrm>
          <a:prstGeom prst="rect">
            <a:avLst/>
          </a:prstGeom>
          <a:noFill/>
        </p:spPr>
        <p:txBody>
          <a:bodyPr wrap="square">
            <a:spAutoFit/>
          </a:bodyPr>
          <a:lstStyle/>
          <a:p>
            <a:pPr lvl="0">
              <a:spcBef>
                <a:spcPts val="600"/>
              </a:spcBef>
              <a:defRPr/>
            </a:pPr>
            <a:r>
              <a:rPr lang="ja-JP" altLang="en-US" sz="2000" b="1" dirty="0">
                <a:solidFill>
                  <a:prstClr val="black"/>
                </a:solidFill>
              </a:rPr>
              <a:t>ピリピの人々は死ぬ運命だったのでしょうか？決してそうではありません　　でした。彼らの犠牲は　「信仰の奉仕」でした。　それは生きた犠牲であり、私たち皆が神に捧げるべき犠牲でした（ロマ</a:t>
            </a:r>
            <a:r>
              <a:rPr lang="en-US" altLang="ja-JP" sz="2000" b="1" dirty="0">
                <a:solidFill>
                  <a:prstClr val="black"/>
                </a:solidFill>
              </a:rPr>
              <a:t>12:1</a:t>
            </a:r>
            <a:r>
              <a:rPr lang="ja-JP" alt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6FEB9CD5-5A4D-2A0D-BB43-6D77854A7DD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64BE922-1D6F-30DE-AC23-4C4FFBDF3887}"/>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あなたの人生が「生けるいけにえ」</a:t>
            </a:r>
            <a:br>
              <a:rPr lang="en-US" altLang="ja-JP" b="1" dirty="0"/>
            </a:br>
            <a:r>
              <a:rPr lang="ja-JP" altLang="en-US" b="1" dirty="0"/>
              <a:t>（生きた供え物）になるとは、</a:t>
            </a:r>
            <a:br>
              <a:rPr lang="en-US" altLang="ja-JP" b="1" dirty="0"/>
            </a:br>
            <a:r>
              <a:rPr lang="ja-JP" altLang="en-US" b="1" dirty="0"/>
              <a:t>どういうことか、考え てみてください。</a:t>
            </a:r>
            <a:br>
              <a:rPr lang="en-US" altLang="ja-JP" b="1" dirty="0"/>
            </a:br>
            <a:r>
              <a:rPr lang="ja-JP" altLang="en-US" b="1" dirty="0"/>
              <a:t>あなたは神の国のために、</a:t>
            </a:r>
            <a:br>
              <a:rPr lang="en-US" altLang="ja-JP" b="1" dirty="0"/>
            </a:br>
            <a:r>
              <a:rPr lang="ja-JP" altLang="en-US" b="1" dirty="0"/>
              <a:t>どれほど犠牲を払っていますか。 </a:t>
            </a:r>
            <a:endParaRPr kumimoji="1" lang="ja-JP" altLang="en-US" b="1" dirty="0"/>
          </a:p>
        </p:txBody>
      </p:sp>
    </p:spTree>
    <p:extLst>
      <p:ext uri="{BB962C8B-B14F-4D97-AF65-F5344CB8AC3E}">
        <p14:creationId xmlns:p14="http://schemas.microsoft.com/office/powerpoint/2010/main" val="302181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5110345" y="2240484"/>
            <a:ext cx="7610167" cy="2096856"/>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光の例</a:t>
            </a:r>
            <a:endPar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61695" y="-39512"/>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rPr>
              <a:t>練達ぶり</a:t>
            </a:r>
            <a:endPar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1015663"/>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lang="ja-JP" altLang="en-US" sz="2000" b="1" dirty="0">
                <a:solidFill>
                  <a:srgbClr val="A26036"/>
                </a:solidFill>
                <a:latin typeface="+mn-ea"/>
              </a:rPr>
              <a:t>しかし、テモテの錬達ぶりは、あなたがたの知っているとおりで　ある。すなわち、子が父に対するようにして、わたしと一緒に福音に仕えてきたのである。　　　　　</a:t>
            </a:r>
            <a:r>
              <a:rPr kumimoji="0" lang="en" sz="2000" b="1" i="0" u="none" strike="noStrike" kern="1200" cap="none" spc="0" normalizeH="0" baseline="0" noProof="0" dirty="0">
                <a:ln>
                  <a:noFill/>
                </a:ln>
                <a:solidFill>
                  <a:srgbClr val="A26036"/>
                </a:solidFill>
                <a:effectLst/>
                <a:uLnTx/>
                <a:uFillTx/>
                <a:latin typeface="+mn-ea"/>
              </a:rPr>
              <a:t>(</a:t>
            </a:r>
            <a:r>
              <a:rPr kumimoji="0" lang="ja-JP" altLang="en-US" sz="2000" b="1" i="0" u="none" strike="noStrike" kern="1200" cap="none" spc="0" normalizeH="0" baseline="0" noProof="0" dirty="0">
                <a:ln>
                  <a:noFill/>
                </a:ln>
                <a:solidFill>
                  <a:srgbClr val="A26036"/>
                </a:solidFill>
                <a:effectLst/>
                <a:uLnTx/>
                <a:uFillTx/>
                <a:latin typeface="+mn-ea"/>
              </a:rPr>
              <a:t>ピリピ</a:t>
            </a:r>
            <a:r>
              <a:rPr kumimoji="0" lang="en" sz="2000" b="1" i="0" u="none" strike="noStrike" kern="1200" cap="none" spc="0" normalizeH="0" baseline="0" noProof="0" dirty="0">
                <a:ln>
                  <a:noFill/>
                </a:ln>
                <a:solidFill>
                  <a:srgbClr val="A26036"/>
                </a:solidFill>
                <a:effectLst/>
                <a:uLnTx/>
                <a:uFillTx/>
                <a:latin typeface="+mn-ea"/>
              </a:rPr>
              <a:t>2:22)</a:t>
            </a:r>
            <a:endParaRPr kumimoji="0" lang="es-ES" sz="2000" b="1" i="0" u="none" strike="noStrike" kern="1200" cap="none" spc="0" normalizeH="0" baseline="0" noProof="0" dirty="0">
              <a:ln>
                <a:noFill/>
              </a:ln>
              <a:solidFill>
                <a:srgbClr val="A26036"/>
              </a:solidFill>
              <a:effectLst/>
              <a:uLnTx/>
              <a:uFillTx/>
              <a:latin typeface="+mn-ea"/>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3841428" y="1110287"/>
            <a:ext cx="8350572" cy="1323439"/>
          </a:xfrm>
          <a:prstGeom prst="rect">
            <a:avLst/>
          </a:prstGeom>
          <a:noFill/>
        </p:spPr>
        <p:txBody>
          <a:bodyPr wrap="square" rtlCol="0">
            <a:spAutoFit/>
          </a:bodyPr>
          <a:lstStyle/>
          <a:p>
            <a:pPr lvl="0">
              <a:spcBef>
                <a:spcPts val="600"/>
              </a:spcBef>
              <a:defRPr/>
            </a:pPr>
            <a:r>
              <a:rPr lang="ja-JP" altLang="en-US" sz="2000" b="1" dirty="0">
                <a:solidFill>
                  <a:prstClr val="black"/>
                </a:solidFill>
              </a:rPr>
              <a:t>テモテはパウロの熱心な協力者であり、</a:t>
            </a:r>
            <a:r>
              <a:rPr lang="en-US" altLang="ja-JP" sz="2000" b="1" dirty="0">
                <a:solidFill>
                  <a:prstClr val="black"/>
                </a:solidFill>
              </a:rPr>
              <a:t>6</a:t>
            </a:r>
            <a:r>
              <a:rPr lang="ja-JP" altLang="en-US" sz="2000" b="1" dirty="0">
                <a:solidFill>
                  <a:prstClr val="black"/>
                </a:solidFill>
              </a:rPr>
              <a:t>つの手紙（</a:t>
            </a:r>
            <a:r>
              <a:rPr lang="en-US" altLang="ja-JP" sz="2000" b="1" dirty="0">
                <a:solidFill>
                  <a:prstClr val="black"/>
                </a:solidFill>
              </a:rPr>
              <a:t>2</a:t>
            </a:r>
            <a:r>
              <a:rPr lang="ja-JP" altLang="en-US" sz="2000" b="1" dirty="0">
                <a:solidFill>
                  <a:prstClr val="black"/>
                </a:solidFill>
              </a:rPr>
              <a:t>コリント、ピリピ、コロサイ、１テサロニケ、２テサロニケ、ピレモン）の共著者でした。彼を伝道者として選んだのはパウロ自身でした（使 </a:t>
            </a:r>
            <a:r>
              <a:rPr lang="en-US" altLang="ja-JP" sz="2000" b="1" dirty="0">
                <a:solidFill>
                  <a:prstClr val="black"/>
                </a:solidFill>
              </a:rPr>
              <a:t>16:1-3</a:t>
            </a:r>
            <a:r>
              <a:rPr lang="ja-JP" altLang="en-US" sz="2000" b="1" dirty="0">
                <a:solidFill>
                  <a:prstClr val="black"/>
                </a:solidFill>
              </a:rPr>
              <a:t>）。パウロはこの若者のどのような点に特別な点を見出したのでしょうか。</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650877"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650877"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501977" y="2539719"/>
            <a:ext cx="2504900" cy="4101140"/>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3871886" y="2433726"/>
            <a:ext cx="5523381" cy="2554545"/>
          </a:xfrm>
          <a:prstGeom prst="rect">
            <a:avLst/>
          </a:prstGeom>
          <a:noFill/>
        </p:spPr>
        <p:txBody>
          <a:bodyPr wrap="square">
            <a:spAutoFit/>
          </a:bodyPr>
          <a:lstStyle/>
          <a:p>
            <a:pPr lvl="0">
              <a:spcBef>
                <a:spcPts val="600"/>
              </a:spcBef>
              <a:defRPr/>
            </a:pPr>
            <a:r>
              <a:rPr lang="ja-JP" altLang="en-US" sz="2000" b="1" dirty="0">
                <a:solidFill>
                  <a:prstClr val="black"/>
                </a:solidFill>
              </a:rPr>
              <a:t>まず、すべての人が「彼のことを褒めて　　　いました」。彼が宣教にふさわしい人物であることは、預言の言葉によって証明されました（</a:t>
            </a:r>
            <a:r>
              <a:rPr lang="en-US" altLang="ja-JP" sz="2000" b="1" dirty="0">
                <a:solidFill>
                  <a:prstClr val="black"/>
                </a:solidFill>
              </a:rPr>
              <a:t>1</a:t>
            </a:r>
            <a:r>
              <a:rPr lang="ja-JP" altLang="en-US" sz="2000" b="1" dirty="0">
                <a:solidFill>
                  <a:prstClr val="black"/>
                </a:solidFill>
              </a:rPr>
              <a:t>テモ</a:t>
            </a:r>
            <a:r>
              <a:rPr lang="en-US" altLang="ja-JP" sz="2000" b="1" dirty="0">
                <a:solidFill>
                  <a:prstClr val="black"/>
                </a:solidFill>
              </a:rPr>
              <a:t>1:18</a:t>
            </a:r>
            <a:r>
              <a:rPr lang="ja-JP" altLang="en-US" sz="2000" b="1" dirty="0">
                <a:solidFill>
                  <a:prstClr val="black"/>
                </a:solidFill>
              </a:rPr>
              <a:t>）。若いパウロは彼を　息子の　ように慕っていました（</a:t>
            </a:r>
            <a:r>
              <a:rPr lang="en-US" altLang="ja-JP" sz="2000" b="1" dirty="0">
                <a:solidFill>
                  <a:prstClr val="black"/>
                </a:solidFill>
              </a:rPr>
              <a:t>1</a:t>
            </a:r>
            <a:r>
              <a:rPr lang="ja-JP" altLang="en-US" sz="2000" b="1" dirty="0">
                <a:solidFill>
                  <a:prstClr val="black"/>
                </a:solidFill>
              </a:rPr>
              <a:t>テモ</a:t>
            </a:r>
            <a:r>
              <a:rPr lang="en-US" altLang="ja-JP" sz="2000" b="1" dirty="0">
                <a:solidFill>
                  <a:prstClr val="black"/>
                </a:solidFill>
              </a:rPr>
              <a:t>1:2; 4:12</a:t>
            </a:r>
            <a:r>
              <a:rPr lang="ja-JP" altLang="en-US" sz="2000" b="1" dirty="0">
                <a:solidFill>
                  <a:prstClr val="black"/>
                </a:solidFill>
              </a:rPr>
              <a:t>）。　一方、テモテは、息子が父親に抱くような敬意と愛情をもってパウロに接しました（ピリ</a:t>
            </a:r>
            <a:r>
              <a:rPr lang="en-US" altLang="ja-JP" sz="2000" b="1" dirty="0">
                <a:solidFill>
                  <a:prstClr val="black"/>
                </a:solidFill>
              </a:rPr>
              <a:t>2:22</a:t>
            </a:r>
            <a:r>
              <a:rPr lang="ja-JP" alt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3841428" y="4988271"/>
            <a:ext cx="5523380" cy="1938992"/>
          </a:xfrm>
          <a:prstGeom prst="rect">
            <a:avLst/>
          </a:prstGeom>
          <a:noFill/>
        </p:spPr>
        <p:txBody>
          <a:bodyPr wrap="square">
            <a:spAutoFit/>
          </a:bodyPr>
          <a:lstStyle/>
          <a:p>
            <a:pPr lvl="0">
              <a:spcBef>
                <a:spcPts val="600"/>
              </a:spcBef>
              <a:defRPr/>
            </a:pPr>
            <a:r>
              <a:rPr lang="ja-JP" altLang="en-US" sz="2000" b="1" dirty="0">
                <a:solidFill>
                  <a:prstClr val="black"/>
                </a:solidFill>
              </a:rPr>
              <a:t>パウロは彼を自分と同等に有能な働き手と見なした（</a:t>
            </a:r>
            <a:r>
              <a:rPr lang="en-US" altLang="ja-JP" sz="2000" b="1" dirty="0">
                <a:solidFill>
                  <a:prstClr val="black"/>
                </a:solidFill>
              </a:rPr>
              <a:t>Ⅰ</a:t>
            </a:r>
            <a:r>
              <a:rPr lang="ja-JP" altLang="en-US" sz="2000" b="1" dirty="0">
                <a:solidFill>
                  <a:prstClr val="black"/>
                </a:solidFill>
              </a:rPr>
              <a:t>コリ</a:t>
            </a:r>
            <a:r>
              <a:rPr lang="en-US" altLang="ja-JP" sz="2000" b="1" dirty="0">
                <a:solidFill>
                  <a:prstClr val="black"/>
                </a:solidFill>
              </a:rPr>
              <a:t>6:10</a:t>
            </a:r>
            <a:r>
              <a:rPr lang="ja-JP" altLang="en-US" sz="2000" b="1" dirty="0">
                <a:solidFill>
                  <a:prstClr val="black"/>
                </a:solidFill>
              </a:rPr>
              <a:t>）。彼はコリント（</a:t>
            </a:r>
            <a:r>
              <a:rPr lang="en-US" altLang="ja-JP" sz="2000" b="1" dirty="0">
                <a:solidFill>
                  <a:prstClr val="black"/>
                </a:solidFill>
              </a:rPr>
              <a:t>Ⅰ</a:t>
            </a:r>
            <a:r>
              <a:rPr lang="ja-JP" altLang="en-US" sz="2000" b="1" dirty="0">
                <a:solidFill>
                  <a:prstClr val="black"/>
                </a:solidFill>
              </a:rPr>
              <a:t>コリ</a:t>
            </a:r>
            <a:r>
              <a:rPr lang="en-US" altLang="ja-JP" sz="2000" b="1" dirty="0">
                <a:solidFill>
                  <a:prstClr val="black"/>
                </a:solidFill>
              </a:rPr>
              <a:t>4:17</a:t>
            </a:r>
            <a:r>
              <a:rPr lang="ja-JP" altLang="en-US" sz="2000" b="1" dirty="0">
                <a:solidFill>
                  <a:prstClr val="black"/>
                </a:solidFill>
              </a:rPr>
              <a:t>）、ピリピ（ピリ</a:t>
            </a:r>
            <a:r>
              <a:rPr lang="en-US" altLang="ja-JP" sz="2000" b="1" dirty="0">
                <a:solidFill>
                  <a:prstClr val="black"/>
                </a:solidFill>
              </a:rPr>
              <a:t>2:19</a:t>
            </a:r>
            <a:r>
              <a:rPr lang="ja-JP" altLang="en-US" sz="2000" b="1" dirty="0">
                <a:solidFill>
                  <a:prstClr val="black"/>
                </a:solidFill>
              </a:rPr>
              <a:t>）、テサロニケ　（</a:t>
            </a:r>
            <a:r>
              <a:rPr lang="en-US" altLang="ja-JP" sz="2000" b="1" dirty="0">
                <a:solidFill>
                  <a:prstClr val="black"/>
                </a:solidFill>
              </a:rPr>
              <a:t>Ⅰ</a:t>
            </a:r>
            <a:r>
              <a:rPr lang="ja-JP" altLang="en-US" sz="2000" b="1" dirty="0">
                <a:solidFill>
                  <a:prstClr val="black"/>
                </a:solidFill>
              </a:rPr>
              <a:t>テサ</a:t>
            </a:r>
            <a:r>
              <a:rPr lang="en-US" altLang="ja-JP" sz="2000" b="1" dirty="0">
                <a:solidFill>
                  <a:prstClr val="black"/>
                </a:solidFill>
              </a:rPr>
              <a:t>3:2</a:t>
            </a:r>
            <a:r>
              <a:rPr lang="ja-JP" altLang="en-US" sz="2000" b="1" dirty="0">
                <a:solidFill>
                  <a:prstClr val="black"/>
                </a:solidFill>
              </a:rPr>
              <a:t>）など、いくつかの教会の監督を彼に委ねた。またパウロと同様に投獄の　　　苦しみも味わった（ヘブ</a:t>
            </a:r>
            <a:r>
              <a:rPr lang="en-US" altLang="ja-JP" sz="2000" b="1" dirty="0">
                <a:solidFill>
                  <a:prstClr val="black"/>
                </a:solidFill>
              </a:rPr>
              <a:t>13:23</a:t>
            </a:r>
            <a:r>
              <a:rPr lang="ja-JP" altLang="en-US" sz="2000" b="1" dirty="0">
                <a:solidFill>
                  <a:prstClr val="black"/>
                </a:solidFill>
              </a:rPr>
              <a:t>）。</a:t>
            </a: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05D26B9C-0CA5-2759-4031-DDC185B8E7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FE8B84-E5A4-A353-7470-B88515DAA38C}"/>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最近直面した挑発や困難、</a:t>
            </a:r>
            <a:br>
              <a:rPr lang="en-US" altLang="ja-JP" b="1" dirty="0"/>
            </a:br>
            <a:r>
              <a:rPr lang="ja-JP" altLang="en-US" b="1" dirty="0"/>
              <a:t>迷惑について考えてみてください。</a:t>
            </a:r>
            <a:br>
              <a:rPr lang="en-US" altLang="ja-JP" b="1" dirty="0"/>
            </a:br>
            <a:r>
              <a:rPr lang="ja-JP" altLang="en-US" b="1" dirty="0"/>
              <a:t>それらは「柔和に耐え」 </a:t>
            </a:r>
            <a:br>
              <a:rPr lang="en-US" altLang="ja-JP" b="1" dirty="0"/>
            </a:br>
            <a:r>
              <a:rPr lang="ja-JP" altLang="en-US" b="1" dirty="0"/>
              <a:t>「よく耐えた」と言えるものでしたか。</a:t>
            </a:r>
            <a:br>
              <a:rPr lang="en-US" altLang="ja-JP" b="1" dirty="0"/>
            </a:br>
            <a:r>
              <a:rPr lang="ja-JP" altLang="en-US" b="1" dirty="0"/>
              <a:t>これらの経験を通して自分を</a:t>
            </a:r>
            <a:br>
              <a:rPr lang="en-US" altLang="ja-JP" b="1" dirty="0"/>
            </a:br>
            <a:r>
              <a:rPr lang="ja-JP" altLang="en-US" b="1" dirty="0"/>
              <a:t>より自制心のある 人間に成長させるために、あなたには何ができるでしょうか。 </a:t>
            </a:r>
            <a:endParaRPr kumimoji="1" lang="ja-JP" altLang="en-US" b="1" dirty="0"/>
          </a:p>
        </p:txBody>
      </p:sp>
    </p:spTree>
    <p:extLst>
      <p:ext uri="{BB962C8B-B14F-4D97-AF65-F5344CB8AC3E}">
        <p14:creationId xmlns:p14="http://schemas.microsoft.com/office/powerpoint/2010/main" val="349361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350209" y="-11418"/>
            <a:ext cx="4444181" cy="13849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a:t>
            </a:r>
            <a:r>
              <a:rPr kumimoji="0" lang="ja-JP" altLang="en-US" sz="40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彼のような人を敬いなさい」</a:t>
            </a:r>
            <a:endParaRPr kumimoji="0" lang="en" sz="40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4206241" y="52475"/>
            <a:ext cx="7924152" cy="923330"/>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lang="ja-JP" altLang="en-US" b="1" dirty="0">
                <a:solidFill>
                  <a:srgbClr val="9900CC">
                    <a:lumMod val="75000"/>
                  </a:srgbClr>
                </a:solidFill>
                <a:latin typeface="+mn-ea"/>
              </a:rPr>
              <a:t>しかし、さしあたり、わたしの同労者で戦友である兄弟、また、あなたがたの使者としてわたしの窮乏を補ってくれたエパフロデトを、あなたがたのもとに送り返すことが必要だと思っている。</a:t>
            </a:r>
            <a:r>
              <a:rPr kumimoji="0" lang="en" b="1" i="0" u="none" strike="noStrike" kern="1200" cap="none" spc="0" normalizeH="0" baseline="0" noProof="0" dirty="0">
                <a:ln>
                  <a:noFill/>
                </a:ln>
                <a:solidFill>
                  <a:srgbClr val="9900CC">
                    <a:lumMod val="75000"/>
                  </a:srgbClr>
                </a:solidFill>
                <a:effectLst/>
                <a:uLnTx/>
                <a:uFillTx/>
                <a:latin typeface="+mn-ea"/>
              </a:rPr>
              <a:t>(</a:t>
            </a:r>
            <a:r>
              <a:rPr kumimoji="0" lang="ja-JP" altLang="en-US" b="1" i="0" u="none" strike="noStrike" kern="1200" cap="none" spc="0" normalizeH="0" baseline="0" noProof="0" dirty="0">
                <a:ln>
                  <a:noFill/>
                </a:ln>
                <a:solidFill>
                  <a:srgbClr val="9900CC">
                    <a:lumMod val="75000"/>
                  </a:srgbClr>
                </a:solidFill>
                <a:effectLst/>
                <a:uLnTx/>
                <a:uFillTx/>
                <a:latin typeface="+mn-ea"/>
              </a:rPr>
              <a:t>ピリピ</a:t>
            </a:r>
            <a:r>
              <a:rPr kumimoji="0" lang="en" b="1" i="0" u="none" strike="noStrike" kern="1200" cap="none" spc="0" normalizeH="0" baseline="0" noProof="0" dirty="0">
                <a:ln>
                  <a:noFill/>
                </a:ln>
                <a:solidFill>
                  <a:srgbClr val="9900CC">
                    <a:lumMod val="75000"/>
                  </a:srgbClr>
                </a:solidFill>
                <a:effectLst/>
                <a:uLnTx/>
                <a:uFillTx/>
                <a:latin typeface="+mn-ea"/>
              </a:rPr>
              <a:t>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284316" y="1415107"/>
            <a:ext cx="8731967" cy="1323439"/>
          </a:xfrm>
          <a:prstGeom prst="rect">
            <a:avLst/>
          </a:prstGeom>
          <a:noFill/>
        </p:spPr>
        <p:txBody>
          <a:bodyPr wrap="square" rtlCol="0">
            <a:spAutoFit/>
          </a:bodyPr>
          <a:lstStyle/>
          <a:p>
            <a:pPr lvl="0">
              <a:spcBef>
                <a:spcPts val="600"/>
              </a:spcBef>
              <a:defRPr/>
            </a:pPr>
            <a:r>
              <a:rPr lang="ja-JP" altLang="en-US" sz="2000" b="1" dirty="0">
                <a:solidFill>
                  <a:prstClr val="black"/>
                </a:solidFill>
              </a:rPr>
              <a:t>ピリピ人はパウロがローマで投獄されていることを知ると、彼の必要　（家賃、食料、衣服など）を満たすために援助を送ることにしました。　エパフロデトは使徒にこの援助を届ける役割を担っていました（ピリ</a:t>
            </a:r>
            <a:r>
              <a:rPr lang="en-US" altLang="ja-JP" sz="2000" b="1" dirty="0">
                <a:solidFill>
                  <a:prstClr val="black"/>
                </a:solidFill>
              </a:rPr>
              <a:t>4:18; 2:25</a:t>
            </a:r>
            <a:r>
              <a:rPr lang="ja-JP" alt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445142"/>
            <a:ext cx="5155584" cy="2246769"/>
          </a:xfrm>
          <a:prstGeom prst="rect">
            <a:avLst/>
          </a:prstGeom>
          <a:noFill/>
        </p:spPr>
        <p:txBody>
          <a:bodyPr wrap="square">
            <a:spAutoFit/>
          </a:bodyPr>
          <a:lstStyle/>
          <a:p>
            <a:pPr lvl="0">
              <a:spcBef>
                <a:spcPts val="600"/>
              </a:spcBef>
              <a:defRPr/>
            </a:pPr>
            <a:r>
              <a:rPr lang="ja-JP" altLang="en-US" sz="2000" b="1" dirty="0">
                <a:solidFill>
                  <a:prstClr val="black"/>
                </a:solidFill>
              </a:rPr>
              <a:t>福音への熱意のあまり、彼は自らの命を　危険にさらし、重病に倒れました　　　（ピリ</a:t>
            </a:r>
            <a:r>
              <a:rPr lang="en-US" altLang="ja-JP" sz="2000" b="1" dirty="0">
                <a:solidFill>
                  <a:prstClr val="black"/>
                </a:solidFill>
              </a:rPr>
              <a:t>2:27</a:t>
            </a:r>
            <a:r>
              <a:rPr lang="ja-JP" altLang="en-US" sz="2000" b="1" dirty="0">
                <a:solidFill>
                  <a:prstClr val="black"/>
                </a:solidFill>
              </a:rPr>
              <a:t>、</a:t>
            </a:r>
            <a:r>
              <a:rPr lang="en-US" altLang="ja-JP" sz="2000" b="1" dirty="0">
                <a:solidFill>
                  <a:prstClr val="black"/>
                </a:solidFill>
              </a:rPr>
              <a:t>30</a:t>
            </a:r>
            <a:r>
              <a:rPr lang="ja-JP" altLang="en-US" sz="2000" b="1" dirty="0">
                <a:solidFill>
                  <a:prstClr val="black"/>
                </a:solidFill>
              </a:rPr>
              <a:t>）。ピリピの人々はこれを聞いて、彼を心配しました。これが、　　パウロが彼を遣わして手紙を届けさせる　ことを決めた主な　理由でした（ピリ</a:t>
            </a:r>
            <a:r>
              <a:rPr lang="en-US" altLang="ja-JP" sz="2000" b="1" dirty="0">
                <a:solidFill>
                  <a:prstClr val="black"/>
                </a:solidFill>
              </a:rPr>
              <a:t>2:26</a:t>
            </a:r>
            <a:r>
              <a:rPr lang="ja-JP" altLang="en-US" sz="2000" b="1" dirty="0">
                <a:solidFill>
                  <a:prstClr val="black"/>
                </a:solidFill>
              </a:rPr>
              <a:t>、</a:t>
            </a:r>
            <a:r>
              <a:rPr lang="en-US" altLang="ja-JP" sz="2000" b="1" dirty="0">
                <a:solidFill>
                  <a:prstClr val="black"/>
                </a:solidFill>
              </a:rPr>
              <a:t>28</a:t>
            </a:r>
            <a:r>
              <a:rPr lang="ja-JP" alt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284316" y="2683296"/>
            <a:ext cx="8731966" cy="707886"/>
          </a:xfrm>
          <a:prstGeom prst="rect">
            <a:avLst/>
          </a:prstGeom>
          <a:noFill/>
        </p:spPr>
        <p:txBody>
          <a:bodyPr wrap="square">
            <a:spAutoFit/>
          </a:bodyPr>
          <a:lstStyle/>
          <a:p>
            <a:pPr lvl="0">
              <a:spcBef>
                <a:spcPts val="600"/>
              </a:spcBef>
              <a:defRPr/>
            </a:pPr>
            <a:r>
              <a:rPr lang="ja-JP" altLang="en-US" sz="2000" b="1" dirty="0">
                <a:solidFill>
                  <a:prstClr val="black"/>
                </a:solidFill>
              </a:rPr>
              <a:t>エパフロデトは援助物資を届けただけでなく、パウロに同行し、彼の必要に応じて助け、福音を広める活動にも協力しました。</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7" y="5368101"/>
            <a:ext cx="4958939" cy="1323439"/>
          </a:xfrm>
          <a:prstGeom prst="rect">
            <a:avLst/>
          </a:prstGeom>
          <a:noFill/>
        </p:spPr>
        <p:txBody>
          <a:bodyPr wrap="square">
            <a:spAutoFit/>
          </a:bodyPr>
          <a:lstStyle/>
          <a:p>
            <a:pPr lvl="0">
              <a:spcBef>
                <a:spcPts val="600"/>
              </a:spcBef>
              <a:defRPr/>
            </a:pPr>
            <a:r>
              <a:rPr lang="ja-JP" altLang="en-US" sz="2000" b="1" dirty="0">
                <a:solidFill>
                  <a:prstClr val="black"/>
                </a:solidFill>
              </a:rPr>
              <a:t>パウロは「彼のような人を敬いなさい」（ピリ</a:t>
            </a:r>
            <a:r>
              <a:rPr lang="en-US" altLang="ja-JP" sz="2000" b="1" dirty="0">
                <a:solidFill>
                  <a:prstClr val="black"/>
                </a:solidFill>
              </a:rPr>
              <a:t>2</a:t>
            </a:r>
            <a:r>
              <a:rPr lang="ja-JP" altLang="en-US" sz="2000" b="1" dirty="0">
                <a:solidFill>
                  <a:prstClr val="black"/>
                </a:solidFill>
              </a:rPr>
              <a:t>：</a:t>
            </a:r>
            <a:r>
              <a:rPr lang="en-US" altLang="ja-JP" sz="2000" b="1" dirty="0">
                <a:solidFill>
                  <a:prstClr val="black"/>
                </a:solidFill>
              </a:rPr>
              <a:t>29</a:t>
            </a:r>
            <a:r>
              <a:rPr lang="ja-JP" altLang="en-US" sz="2000" b="1" dirty="0">
                <a:solidFill>
                  <a:prstClr val="black"/>
                </a:solidFill>
              </a:rPr>
              <a:t>）と願っています。　　　　エパフロデトは間違いなく忠実な　　　クリスチャンでした。</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a:extLst>
            <a:ext uri="{FF2B5EF4-FFF2-40B4-BE49-F238E27FC236}">
              <a16:creationId xmlns:a16="http://schemas.microsoft.com/office/drawing/2014/main" id="{28D63444-F60F-E3E4-AD00-42110C942C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3120CAC-BB15-25C8-651A-3B12C5C23776}"/>
              </a:ext>
            </a:extLst>
          </p:cNvPr>
          <p:cNvSpPr>
            <a:spLocks noGrp="1"/>
          </p:cNvSpPr>
          <p:nvPr>
            <p:ph type="title"/>
          </p:nvPr>
        </p:nvSpPr>
        <p:spPr>
          <a:xfrm>
            <a:off x="838200" y="3164737"/>
            <a:ext cx="10515600" cy="528525"/>
          </a:xfrm>
        </p:spPr>
        <p:txBody>
          <a:bodyPr>
            <a:normAutofit fontScale="90000"/>
          </a:bodyPr>
          <a:lstStyle/>
          <a:p>
            <a:pPr algn="ctr"/>
            <a:r>
              <a:rPr lang="ja-JP" altLang="en-US" sz="4000" b="1" dirty="0"/>
              <a:t>フィリピ（ピリピ）</a:t>
            </a:r>
            <a:r>
              <a:rPr lang="en-US" altLang="ja-JP" sz="4000" b="1" dirty="0"/>
              <a:t>2:25</a:t>
            </a:r>
            <a:r>
              <a:rPr lang="ja-JP" altLang="en-US" sz="4000" b="1" dirty="0"/>
              <a:t>～</a:t>
            </a:r>
            <a:r>
              <a:rPr lang="en-US" altLang="ja-JP" sz="4000" b="1" dirty="0"/>
              <a:t>30</a:t>
            </a:r>
            <a:r>
              <a:rPr lang="ja-JP" altLang="en-US" sz="4000" b="1" dirty="0"/>
              <a:t>を読んでください。</a:t>
            </a:r>
            <a:br>
              <a:rPr lang="en-US" altLang="ja-JP" sz="4000" b="1" dirty="0"/>
            </a:br>
            <a:r>
              <a:rPr lang="en-US" altLang="ja-JP" sz="2200" dirty="0"/>
              <a:t>2:25 </a:t>
            </a:r>
            <a:r>
              <a:rPr lang="ja-JP" altLang="en-US" sz="2200" dirty="0"/>
              <a:t>ところでわたしは、エパフロディト をそちらに帰さねばならないと考えてい ます。　彼はわたしの兄弟、協力者、戦友 であり、また、あなたがたの使者として、 わたしの　　窮乏のとき奉仕者となってくれ ましたが、 </a:t>
            </a:r>
            <a:r>
              <a:rPr lang="en-US" altLang="ja-JP" sz="2200" dirty="0"/>
              <a:t>2:26</a:t>
            </a:r>
            <a:r>
              <a:rPr lang="ja-JP" altLang="en-US" sz="2200" dirty="0"/>
              <a:t>しきりにあなたがた一同と会いたが って　おり、自分の病気があなたがたに知 られたことを心苦しく思っているからで す。 </a:t>
            </a:r>
            <a:r>
              <a:rPr lang="en-US" altLang="ja-JP" sz="2200" dirty="0"/>
              <a:t>2:27 </a:t>
            </a:r>
            <a:r>
              <a:rPr lang="ja-JP" altLang="en-US" sz="2200" dirty="0"/>
              <a:t>実際、彼はひん死の重病にかかりま したが、神は彼を憐れんでくださいまし た。彼だけでなく、わたしをも憐れんで、 悲しみを重ねずに済むようにしてくださ いました。 </a:t>
            </a:r>
            <a:r>
              <a:rPr lang="en-US" altLang="ja-JP" sz="2200" dirty="0"/>
              <a:t>2:28 </a:t>
            </a:r>
            <a:r>
              <a:rPr lang="ja-JP" altLang="en-US" sz="2200" dirty="0"/>
              <a:t>そういう　わけで、大急ぎで彼を送り ます。あなたがたは再会を喜ぶでしょう し、わたしも悲しみが和らぐでしょう。 </a:t>
            </a:r>
            <a:r>
              <a:rPr lang="en-US" altLang="ja-JP" sz="2200" dirty="0"/>
              <a:t>2:29 </a:t>
            </a:r>
            <a:r>
              <a:rPr lang="ja-JP" altLang="en-US" sz="2200" dirty="0"/>
              <a:t>だから、主に結ばれている者として 大いに歓迎してください。　　そして、彼の ような人々を敬いなさい。 </a:t>
            </a:r>
            <a:r>
              <a:rPr lang="en-US" altLang="ja-JP" sz="2200" dirty="0"/>
              <a:t>2:30</a:t>
            </a:r>
            <a:r>
              <a:rPr lang="ja-JP" altLang="en-US" sz="2200" dirty="0"/>
              <a:t>わたしに奉仕することであなたがた の　　　できない分を果たそうと、彼はキリス トの業に命をかけ、死ぬほどの目に遭っ たのです。</a:t>
            </a:r>
            <a:br>
              <a:rPr lang="en-US" altLang="ja-JP" sz="1800" dirty="0"/>
            </a:br>
            <a:br>
              <a:rPr lang="en-US" altLang="ja-JP" sz="1800" dirty="0"/>
            </a:br>
            <a:r>
              <a:rPr lang="ja-JP" altLang="en-US" sz="4000" b="1" dirty="0"/>
              <a:t>パウロはエパフロディト</a:t>
            </a:r>
            <a:r>
              <a:rPr lang="en-US" altLang="ja-JP" sz="4000" b="1" dirty="0"/>
              <a:t>(</a:t>
            </a:r>
            <a:r>
              <a:rPr lang="ja-JP" altLang="en-US" sz="4000" b="1" dirty="0"/>
              <a:t>エパフロデト</a:t>
            </a:r>
            <a:r>
              <a:rPr lang="en-US" altLang="ja-JP" sz="4000" b="1" dirty="0"/>
              <a:t>) </a:t>
            </a:r>
            <a:r>
              <a:rPr lang="ja-JP" altLang="en-US" sz="4000" b="1" dirty="0"/>
              <a:t>を、</a:t>
            </a:r>
            <a:br>
              <a:rPr lang="en-US" altLang="ja-JP" sz="4000" b="1" dirty="0"/>
            </a:br>
            <a:r>
              <a:rPr lang="ja-JP" altLang="en-US" sz="4000" b="1" dirty="0"/>
              <a:t>どのように説明していますか。</a:t>
            </a:r>
            <a:br>
              <a:rPr lang="en-US" altLang="ja-JP" sz="4000" b="1" dirty="0"/>
            </a:br>
            <a:r>
              <a:rPr lang="ja-JP" altLang="en-US" sz="4000" b="1" dirty="0"/>
              <a:t>このクリスチャンの働き人の</a:t>
            </a:r>
            <a:br>
              <a:rPr lang="en-US" altLang="ja-JP" sz="4000" b="1" dirty="0"/>
            </a:br>
            <a:r>
              <a:rPr lang="ja-JP" altLang="en-US" sz="4000" b="1" dirty="0"/>
              <a:t>どのような具体 的な態度や行動が、</a:t>
            </a:r>
            <a:br>
              <a:rPr lang="en-US" altLang="ja-JP" sz="4000" b="1" dirty="0"/>
            </a:br>
            <a:r>
              <a:rPr lang="ja-JP" altLang="en-US" sz="4000" b="1" dirty="0"/>
              <a:t>彼の品性を明らかにしていますか。 </a:t>
            </a:r>
            <a:endParaRPr kumimoji="1" lang="ja-JP" altLang="en-US" sz="4000" b="1" dirty="0"/>
          </a:p>
        </p:txBody>
      </p:sp>
    </p:spTree>
    <p:extLst>
      <p:ext uri="{BB962C8B-B14F-4D97-AF65-F5344CB8AC3E}">
        <p14:creationId xmlns:p14="http://schemas.microsoft.com/office/powerpoint/2010/main" val="285883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200812" y="478438"/>
            <a:ext cx="7790375" cy="5632311"/>
          </a:xfrm>
          <a:prstGeom prst="rect">
            <a:avLst/>
          </a:prstGeom>
          <a:noFill/>
        </p:spPr>
        <p:txBody>
          <a:bodyPr wrap="square">
            <a:spAutoFit/>
          </a:bodyPr>
          <a:lstStyle/>
          <a:p>
            <a:pPr lvl="0">
              <a:spcBef>
                <a:spcPts val="600"/>
              </a:spcBef>
              <a:defRPr/>
            </a:pPr>
            <a:r>
              <a:rPr lang="en-US" altLang="ja-JP" sz="2400" b="1" dirty="0">
                <a:solidFill>
                  <a:prstClr val="black"/>
                </a:solidFill>
                <a:latin typeface="Constantia" panose="02030602050306030303" pitchFamily="18" charset="0"/>
              </a:rPr>
              <a:t>｢</a:t>
            </a:r>
            <a:r>
              <a:rPr lang="ja-JP" altLang="en-US" sz="2400" b="1" dirty="0">
                <a:solidFill>
                  <a:prstClr val="black"/>
                </a:solidFill>
                <a:latin typeface="Constantia" panose="02030602050306030303" pitchFamily="18" charset="0"/>
              </a:rPr>
              <a:t>私たちのとりなし手であるイエスが天で私たちの　　ために執り成してくださる間、聖霊は私たちの中で　働き、御心のままに望み、行うように導いてくださいます。天のすべてが魂の救いに心を注いでいます。　それなら、主が私たちを助けようとしておられ、　　実際に助けてくださることを、どうして疑う</a:t>
            </a:r>
            <a:r>
              <a:rPr lang="ja-JP" altLang="en-US" sz="2400" b="1">
                <a:solidFill>
                  <a:prstClr val="black"/>
                </a:solidFill>
                <a:latin typeface="Constantia" panose="02030602050306030303" pitchFamily="18" charset="0"/>
              </a:rPr>
              <a:t>必要が　ある</a:t>
            </a:r>
            <a:r>
              <a:rPr lang="ja-JP" altLang="en-US" sz="2400" b="1" dirty="0">
                <a:solidFill>
                  <a:prstClr val="black"/>
                </a:solidFill>
                <a:latin typeface="Constantia" panose="02030602050306030303" pitchFamily="18" charset="0"/>
              </a:rPr>
              <a:t>でしょうか。民を教える私たちは、自ら神との　　生けるつながりを保たねばなりません。御霊と御言葉において、私たちは民にとって泉の源となるべきです。なぜならキリストは私たちの中に、永遠の命に至る　湧き出る水の泉としておられるからです。悲しみと　苦痛が私たちの忍耐と信仰を試すこともあるでしょう。しかし目に見えぬ方の輝かしい臨在が</a:t>
            </a:r>
            <a:r>
              <a:rPr lang="ja-JP" altLang="en-US" sz="2400" b="1">
                <a:solidFill>
                  <a:prstClr val="black"/>
                </a:solidFill>
                <a:latin typeface="Constantia" panose="02030602050306030303" pitchFamily="18" charset="0"/>
              </a:rPr>
              <a:t>私たちと　　　共にあり</a:t>
            </a:r>
            <a:r>
              <a:rPr lang="ja-JP" altLang="en-US" sz="2400" b="1" dirty="0">
                <a:solidFill>
                  <a:prstClr val="black"/>
                </a:solidFill>
                <a:latin typeface="Constantia" panose="02030602050306030303" pitchFamily="18" charset="0"/>
              </a:rPr>
              <a:t>、私たちは自らをイエスの</a:t>
            </a:r>
            <a:r>
              <a:rPr lang="ja-JP" altLang="en-US" sz="2400" b="1">
                <a:solidFill>
                  <a:prstClr val="black"/>
                </a:solidFill>
                <a:latin typeface="Constantia" panose="02030602050306030303" pitchFamily="18" charset="0"/>
              </a:rPr>
              <a:t>陰に隠さねば　　　　なりません</a:t>
            </a:r>
            <a:r>
              <a:rPr lang="ja-JP" altLang="en-US" sz="2400" b="1" dirty="0">
                <a:solidFill>
                  <a:prstClr val="black"/>
                </a:solidFill>
                <a:latin typeface="Constantia" panose="02030602050306030303" pitchFamily="18" charset="0"/>
              </a:rPr>
              <a:t>。」</a:t>
            </a: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3939509" y="6110749"/>
            <a:ext cx="6134501"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ホワイト</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(You Shall Receive Power, December 8)</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（非公式訳）</a:t>
            </a:r>
            <a:endPar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51297" y="482171"/>
            <a:ext cx="5740400" cy="477053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000" b="1" dirty="0">
                <a:ln w="12700" cmpd="sng">
                  <a:noFill/>
                  <a:prstDash val="solid"/>
                </a:ln>
                <a:solidFill>
                  <a:srgbClr val="6F5839"/>
                </a:solidFill>
                <a:latin typeface="+mn-ea"/>
              </a:rPr>
              <a:t>すべてのことを、つぶやかず　疑わないでしなさい。それは、あなたがたが責められるところのない純真な者となり、曲った邪悪な時代のただ中にあって、傷のない神の子となるためで　ある。あなたがたは、いのちの言葉を堅く持って、彼らの間で星のようにこの世に輝いている。</a:t>
            </a:r>
            <a:endParaRPr kumimoji="0" lang="es-ES" sz="3000" b="1" i="0" u="none" strike="noStrike" kern="1200" cap="none" spc="0" normalizeH="0" baseline="0" noProof="0" dirty="0">
              <a:ln w="12700" cmpd="sng">
                <a:noFill/>
                <a:prstDash val="solid"/>
              </a:ln>
              <a:solidFill>
                <a:srgbClr val="6F5839"/>
              </a:solidFill>
              <a:effectLst/>
              <a:uLnTx/>
              <a:uFillTx/>
              <a:latin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ja-JP" altLang="en-U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ピリピ</a:t>
            </a:r>
            <a:r>
              <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2:14, 15</a:t>
            </a:r>
            <a:r>
              <a:rPr kumimoji="0" lang="ja-JP" altLang="en-U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口語訳聖書</a:t>
            </a:r>
            <a:endPar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511553" y="1135310"/>
            <a:ext cx="5740400" cy="384720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000" b="1" dirty="0">
                <a:ln w="12700" cmpd="sng">
                  <a:noFill/>
                  <a:prstDash val="solid"/>
                </a:ln>
                <a:solidFill>
                  <a:srgbClr val="6F5839"/>
                </a:solidFill>
                <a:latin typeface="+mn-ea"/>
              </a:rPr>
              <a:t>何事も、不平や理屈を言わずに行いなさい。そうすれば、　　とがめられるところのない　　清い者となり、よこしまな　　曲がった時代の中で、非の　　うちどころのない神の子として、世にあって星のように輝き、</a:t>
            </a:r>
            <a:endParaRPr kumimoji="0" lang="es-ES" sz="3000" b="1" i="0" u="none" strike="noStrike" kern="1200" cap="none" spc="0" normalizeH="0" baseline="0" noProof="0" dirty="0">
              <a:ln w="12700" cmpd="sng">
                <a:noFill/>
                <a:prstDash val="solid"/>
              </a:ln>
              <a:solidFill>
                <a:srgbClr val="6F5839"/>
              </a:solidFill>
              <a:effectLst/>
              <a:uLnTx/>
              <a:uFillTx/>
              <a:latin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ja-JP" altLang="en-U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ピリピ</a:t>
            </a:r>
            <a:r>
              <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2:14, 15</a:t>
            </a:r>
            <a:r>
              <a:rPr kumimoji="0" lang="ja-JP" altLang="en-U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　新共同訳聖書</a:t>
            </a:r>
            <a:endPar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99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243833" y="3754541"/>
            <a:ext cx="684776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a:t>
            </a:r>
            <a:r>
              <a:rPr kumimoji="0" lang="ja-JP" altLang="en-US"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世の光</a:t>
            </a: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神が私たちの内に働かれることを行う</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ピリピ</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2:12-13)</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暗い世にある星</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ピリピ</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2:14-16)</a:t>
            </a:r>
          </a:p>
          <a:p>
            <a:pPr lvl="1">
              <a:spcBef>
                <a:spcPts val="600"/>
              </a:spcBef>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生けるいけにえ</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ja-JP" altLang="en-US" sz="2000" b="1" dirty="0">
                <a:solidFill>
                  <a:prstClr val="black"/>
                </a:solidFill>
              </a:rPr>
              <a:t>ピリピ</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2:17-18)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a:t>
            </a:r>
            <a:r>
              <a:rPr kumimoji="0" lang="ja-JP" alt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光の例</a:t>
            </a: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a:t>
            </a:r>
          </a:p>
          <a:p>
            <a:pPr lvl="1">
              <a:spcBef>
                <a:spcPts val="600"/>
              </a:spcBef>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練達ぶり</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ja-JP" altLang="en-US" sz="2000" b="1" dirty="0">
                <a:solidFill>
                  <a:prstClr val="black"/>
                </a:solidFill>
              </a:rPr>
              <a:t>ピリピ</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2:19-24)</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「彼のような人々を敬いなさい」</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ja-JP" altLang="en-US" sz="2000" b="1" i="0" u="none" strike="noStrike" kern="1200" cap="none" spc="0" normalizeH="0" baseline="0" noProof="0" dirty="0">
                <a:ln>
                  <a:noFill/>
                </a:ln>
                <a:solidFill>
                  <a:prstClr val="black"/>
                </a:solidFill>
                <a:effectLst/>
                <a:uLnTx/>
                <a:uFillTx/>
                <a:latin typeface="Aptos" panose="02110004020202020204"/>
                <a:ea typeface="+mn-ea"/>
                <a:cs typeface="+mn-cs"/>
              </a:rPr>
              <a:t>ピリピ</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1015663"/>
          </a:xfrm>
          <a:prstGeom prst="rect">
            <a:avLst/>
          </a:prstGeom>
          <a:noFill/>
        </p:spPr>
        <p:txBody>
          <a:bodyPr wrap="square">
            <a:spAutoFit/>
          </a:bodyPr>
          <a:lstStyle/>
          <a:p>
            <a:pPr lvl="0">
              <a:spcBef>
                <a:spcPts val="600"/>
              </a:spcBef>
              <a:defRPr/>
            </a:pPr>
            <a:r>
              <a:rPr lang="ja-JP" altLang="en-US" sz="2000" b="1" dirty="0">
                <a:solidFill>
                  <a:prstClr val="black"/>
                </a:solidFill>
              </a:rPr>
              <a:t>「そのように、あなたがたの光を人々の前に輝かし、そして、人々があなたがたのよいおこないを見て、天にいますあなたがたの父をあがめるようにしなさい。」（マタ</a:t>
            </a:r>
            <a:r>
              <a:rPr lang="en-US" altLang="ja-JP" sz="2000" b="1" dirty="0">
                <a:solidFill>
                  <a:prstClr val="black"/>
                </a:solidFill>
              </a:rPr>
              <a:t>5</a:t>
            </a:r>
            <a:r>
              <a:rPr lang="ja-JP" altLang="en-US" sz="2000" b="1" dirty="0">
                <a:solidFill>
                  <a:prstClr val="black"/>
                </a:solidFill>
              </a:rPr>
              <a:t>：</a:t>
            </a:r>
            <a:r>
              <a:rPr lang="en-US" altLang="ja-JP" sz="2000" b="1" dirty="0">
                <a:solidFill>
                  <a:prstClr val="black"/>
                </a:solidFill>
              </a:rPr>
              <a:t>16</a:t>
            </a:r>
            <a:r>
              <a:rPr lang="ja-JP" altLang="en-US" sz="2000" b="1" dirty="0">
                <a:solidFill>
                  <a:prstClr val="black"/>
                </a:solidFill>
              </a:rPr>
              <a:t>）。</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429651" y="4212643"/>
            <a:ext cx="270806"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429651" y="4586121"/>
            <a:ext cx="270806"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429651" y="4959598"/>
            <a:ext cx="270806"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429651" y="6252023"/>
            <a:ext cx="270806"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429651" y="5874139"/>
            <a:ext cx="270806"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3648" y="5448424"/>
            <a:ext cx="621924"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5098" y="3784037"/>
            <a:ext cx="621924"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lvl="0">
              <a:spcBef>
                <a:spcPts val="600"/>
              </a:spcBef>
              <a:defRPr/>
            </a:pPr>
            <a:r>
              <a:rPr lang="ja-JP" altLang="en-US" sz="2000" b="1" dirty="0">
                <a:solidFill>
                  <a:prstClr val="black"/>
                </a:solidFill>
              </a:rPr>
              <a:t>神の律法が常に踏みにじられている世界に生きながら、神の　律法に従って生きることによって神に仕えたいと願う私たち　クリスチャンは、暗闇の中で輝く光です。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lvl="0">
              <a:spcBef>
                <a:spcPts val="600"/>
              </a:spcBef>
              <a:defRPr/>
            </a:pPr>
            <a:r>
              <a:rPr lang="en-US" altLang="ja-JP" sz="2000" b="1" dirty="0">
                <a:solidFill>
                  <a:prstClr val="black"/>
                </a:solidFill>
              </a:rPr>
              <a:t>2</a:t>
            </a:r>
            <a:r>
              <a:rPr lang="ja-JP" altLang="en-US" sz="2000" b="1" dirty="0">
                <a:solidFill>
                  <a:prstClr val="black"/>
                </a:solidFill>
              </a:rPr>
              <a:t>ピリピ</a:t>
            </a:r>
            <a:r>
              <a:rPr lang="en-US" altLang="ja-JP" sz="2000" b="1" dirty="0">
                <a:solidFill>
                  <a:prstClr val="black"/>
                </a:solidFill>
              </a:rPr>
              <a:t>2</a:t>
            </a:r>
            <a:r>
              <a:rPr lang="ja-JP" altLang="en-US" sz="2000" b="1" dirty="0">
                <a:solidFill>
                  <a:prstClr val="black"/>
                </a:solidFill>
              </a:rPr>
              <a:t>：</a:t>
            </a:r>
            <a:r>
              <a:rPr lang="en-US" altLang="ja-JP" sz="2000" b="1" dirty="0">
                <a:solidFill>
                  <a:prstClr val="black"/>
                </a:solidFill>
              </a:rPr>
              <a:t>12</a:t>
            </a:r>
            <a:r>
              <a:rPr lang="ja-JP" altLang="en-US" sz="2000" b="1" dirty="0">
                <a:solidFill>
                  <a:prstClr val="black"/>
                </a:solidFill>
              </a:rPr>
              <a:t>～</a:t>
            </a:r>
            <a:r>
              <a:rPr lang="en-US" altLang="ja-JP" sz="2000" b="1" dirty="0">
                <a:solidFill>
                  <a:prstClr val="black"/>
                </a:solidFill>
              </a:rPr>
              <a:t>18</a:t>
            </a:r>
            <a:r>
              <a:rPr lang="ja-JP" altLang="en-US" sz="2000" b="1" dirty="0">
                <a:solidFill>
                  <a:prstClr val="black"/>
                </a:solidFill>
              </a:rPr>
              <a:t>には、イエスのこの命令のパウロ版が記されています。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3149330" y="2166105"/>
            <a:ext cx="7610167" cy="209685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ja-JP" altLang="en-US"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世の光</a:t>
            </a:r>
            <a:endPar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神が私たちの内に働かれることを行う</a:t>
            </a:r>
            <a:endParaRPr kumimoji="0" lang="en" sz="36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lang="ja-JP" altLang="en-US" b="1" dirty="0">
                <a:solidFill>
                  <a:srgbClr val="339966">
                    <a:lumMod val="20000"/>
                    <a:lumOff val="80000"/>
                  </a:srgbClr>
                </a:solidFill>
                <a:effectLst>
                  <a:outerShdw blurRad="38100" dist="38100" dir="2700000" algn="tl">
                    <a:srgbClr val="000000">
                      <a:alpha val="43137"/>
                    </a:srgbClr>
                  </a:outerShdw>
                </a:effectLst>
                <a:latin typeface="+mn-ea"/>
              </a:rPr>
              <a:t>あなたがたのうちに働きかけて、その願いを起させ、かつ実現に至らせるのは神であって、それは神のよしとされるところだからである。</a:t>
            </a:r>
            <a:r>
              <a:rPr kumimoji="0" lang="en"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mn-ea"/>
              </a:rPr>
              <a:t> (</a:t>
            </a:r>
            <a:r>
              <a:rPr lang="ja-JP" altLang="en-US" b="1" dirty="0">
                <a:solidFill>
                  <a:srgbClr val="339966">
                    <a:lumMod val="20000"/>
                    <a:lumOff val="80000"/>
                  </a:srgbClr>
                </a:solidFill>
                <a:effectLst>
                  <a:outerShdw blurRad="38100" dist="38100" dir="2700000" algn="tl">
                    <a:srgbClr val="000000">
                      <a:alpha val="43137"/>
                    </a:srgbClr>
                  </a:outerShdw>
                </a:effectLst>
                <a:latin typeface="+mn-ea"/>
              </a:rPr>
              <a:t>ピリピ</a:t>
            </a:r>
            <a:r>
              <a:rPr kumimoji="0" lang="en"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mn-ea"/>
              </a:rPr>
              <a:t>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517336"/>
            <a:ext cx="5106305" cy="2862322"/>
          </a:xfrm>
          <a:prstGeom prst="rect">
            <a:avLst/>
          </a:prstGeom>
          <a:noFill/>
        </p:spPr>
        <p:txBody>
          <a:bodyPr wrap="square" rtlCol="0">
            <a:spAutoFit/>
          </a:bodyPr>
          <a:lstStyle/>
          <a:p>
            <a:pPr lvl="0">
              <a:spcBef>
                <a:spcPts val="600"/>
              </a:spcBef>
              <a:tabLst>
                <a:tab pos="714375" algn="l"/>
              </a:tabLst>
              <a:defRPr/>
            </a:pPr>
            <a:r>
              <a:rPr lang="ja-JP" altLang="en-US" sz="2000" b="1" dirty="0">
                <a:solidFill>
                  <a:prstClr val="black"/>
                </a:solidFill>
              </a:rPr>
              <a:t>パウロはイエスの屈辱と昇栄を巧みに描写した後、「また・・」という表現を加えています。つまり、イエスがご自身を低く　され、また高く上げられたため、「あら　ゆる舌が</a:t>
            </a:r>
            <a:r>
              <a:rPr lang="en-US" altLang="ja-JP" sz="2000" b="1" dirty="0">
                <a:solidFill>
                  <a:prstClr val="black"/>
                </a:solidFill>
              </a:rPr>
              <a:t>『</a:t>
            </a:r>
            <a:r>
              <a:rPr lang="ja-JP" altLang="en-US" sz="2000" b="1" dirty="0">
                <a:solidFill>
                  <a:prstClr val="black"/>
                </a:solidFill>
              </a:rPr>
              <a:t>イエス・キリストは主である</a:t>
            </a:r>
            <a:r>
              <a:rPr lang="en-US" altLang="ja-JP" sz="2000" b="1" dirty="0">
                <a:solidFill>
                  <a:prstClr val="black"/>
                </a:solidFill>
              </a:rPr>
              <a:t>』</a:t>
            </a:r>
            <a:r>
              <a:rPr lang="ja-JP" altLang="en-US" sz="2000" b="1" dirty="0">
                <a:solidFill>
                  <a:prstClr val="black"/>
                </a:solidFill>
              </a:rPr>
              <a:t>と告白して、栄光を父なる神に帰する」（ピリ</a:t>
            </a:r>
            <a:r>
              <a:rPr lang="en-US" altLang="ja-JP" sz="2000" b="1" dirty="0">
                <a:solidFill>
                  <a:prstClr val="black"/>
                </a:solidFill>
              </a:rPr>
              <a:t>2:11</a:t>
            </a:r>
            <a:r>
              <a:rPr lang="ja-JP" altLang="en-US" sz="2000" b="1" dirty="0">
                <a:solidFill>
                  <a:prstClr val="black"/>
                </a:solidFill>
              </a:rPr>
              <a:t>）ので、ピリピの</a:t>
            </a:r>
            <a:r>
              <a:rPr lang="ja-JP" altLang="en-US" sz="2000" b="1">
                <a:solidFill>
                  <a:prstClr val="black"/>
                </a:solidFill>
              </a:rPr>
              <a:t>信者たち　（</a:t>
            </a:r>
            <a:r>
              <a:rPr lang="ja-JP" altLang="en-US" sz="2000" b="1" dirty="0">
                <a:solidFill>
                  <a:prstClr val="black"/>
                </a:solidFill>
              </a:rPr>
              <a:t>ひいては私たち全員）は、それについて何かをしなければならないということです。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31391" y="1373908"/>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379658"/>
            <a:ext cx="8593393" cy="1015663"/>
          </a:xfrm>
          <a:prstGeom prst="rect">
            <a:avLst/>
          </a:prstGeom>
          <a:noFill/>
        </p:spPr>
        <p:txBody>
          <a:bodyPr wrap="square">
            <a:spAutoFit/>
          </a:bodyPr>
          <a:lstStyle/>
          <a:p>
            <a:pPr lvl="0">
              <a:spcBef>
                <a:spcPts val="600"/>
              </a:spcBef>
              <a:defRPr/>
            </a:pPr>
            <a:r>
              <a:rPr lang="ja-JP" altLang="en-US" sz="2000" b="1" dirty="0">
                <a:solidFill>
                  <a:prstClr val="black"/>
                </a:solidFill>
              </a:rPr>
              <a:t>私たちの第１の務めは、「恐れおののきながら」救いを達成することです（ピリ</a:t>
            </a:r>
            <a:r>
              <a:rPr lang="en-US" altLang="ja-JP" sz="2000" b="1" dirty="0">
                <a:solidFill>
                  <a:prstClr val="black"/>
                </a:solidFill>
              </a:rPr>
              <a:t>2:12</a:t>
            </a:r>
            <a:r>
              <a:rPr lang="ja-JP" altLang="en-US" sz="2000" b="1" dirty="0">
                <a:solidFill>
                  <a:prstClr val="black"/>
                </a:solidFill>
              </a:rPr>
              <a:t>）。神が私たちを救う方であるなら（テト</a:t>
            </a:r>
            <a:r>
              <a:rPr lang="en-US" altLang="ja-JP" sz="2000" b="1" dirty="0">
                <a:solidFill>
                  <a:prstClr val="black"/>
                </a:solidFill>
              </a:rPr>
              <a:t>2:11</a:t>
            </a:r>
            <a:r>
              <a:rPr lang="ja-JP" altLang="en-US" sz="2000" b="1" dirty="0">
                <a:solidFill>
                  <a:prstClr val="black"/>
                </a:solidFill>
              </a:rPr>
              <a:t>）、なぜ私たちは救いに心を砕く必要があるのでしょうか。</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75755"/>
            <a:ext cx="8593393" cy="1323439"/>
          </a:xfrm>
          <a:prstGeom prst="rect">
            <a:avLst/>
          </a:prstGeom>
          <a:noFill/>
        </p:spPr>
        <p:txBody>
          <a:bodyPr wrap="square">
            <a:spAutoFit/>
          </a:bodyPr>
          <a:lstStyle/>
          <a:p>
            <a:pPr lvl="0">
              <a:spcBef>
                <a:spcPts val="600"/>
              </a:spcBef>
              <a:defRPr/>
            </a:pPr>
            <a:r>
              <a:rPr lang="ja-JP" altLang="en-US" sz="2000" b="1" dirty="0">
                <a:solidFill>
                  <a:prstClr val="black"/>
                </a:solidFill>
              </a:rPr>
              <a:t>恐れと震えは、神に仕えることの同義語として用いられる表現である。（詩</a:t>
            </a:r>
            <a:r>
              <a:rPr lang="en-US" altLang="ja-JP" sz="2000" b="1" dirty="0">
                <a:solidFill>
                  <a:prstClr val="black"/>
                </a:solidFill>
              </a:rPr>
              <a:t>2:11</a:t>
            </a:r>
            <a:r>
              <a:rPr lang="ja-JP" altLang="en-US" sz="2000" b="1" dirty="0">
                <a:solidFill>
                  <a:prstClr val="black"/>
                </a:solidFill>
              </a:rPr>
              <a:t>）したがって、パウロは、善を行いたいという願いを私たちの中に生み出し、それを実現する力を与えてくださるのは神であると強調する。（ピリ</a:t>
            </a:r>
            <a:r>
              <a:rPr lang="en-US" altLang="ja-JP" sz="2000" b="1" dirty="0">
                <a:solidFill>
                  <a:prstClr val="black"/>
                </a:solidFill>
              </a:rPr>
              <a:t>2:13</a:t>
            </a:r>
            <a:r>
              <a:rPr lang="ja-JP" altLang="en-US" sz="2000" b="1" dirty="0">
                <a:solidFill>
                  <a:prstClr val="black"/>
                </a:solidFill>
              </a:rPr>
              <a:t>）</a:t>
            </a: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23A934-5170-665A-BEAE-287192E056C6}"/>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キリストがあなたの内で働かれることを、　どのような形で経験してきましたか。　　　しか し、あなたの堕落した性質は、　　　　神があなたの内でなさっていることと</a:t>
            </a:r>
            <a:br>
              <a:rPr lang="en-US" altLang="ja-JP" b="1" dirty="0"/>
            </a:br>
            <a:r>
              <a:rPr lang="ja-JP" altLang="en-US" b="1" dirty="0"/>
              <a:t>どのように戦い、その引き付ける力に</a:t>
            </a:r>
            <a:br>
              <a:rPr lang="en-US" altLang="ja-JP" b="1" dirty="0"/>
            </a:br>
            <a:r>
              <a:rPr lang="ja-JP" altLang="en-US" b="1" dirty="0"/>
              <a:t>どう抗うことができるのでしょうか。</a:t>
            </a:r>
            <a:endParaRPr kumimoji="1" lang="ja-JP" altLang="en-US" b="1" dirty="0"/>
          </a:p>
        </p:txBody>
      </p:sp>
    </p:spTree>
    <p:extLst>
      <p:ext uri="{BB962C8B-B14F-4D97-AF65-F5344CB8AC3E}">
        <p14:creationId xmlns:p14="http://schemas.microsoft.com/office/powerpoint/2010/main" val="293799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1682"/>
            <a:ext cx="4744122"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solidFill>
                  <a:srgbClr val="B90E4E"/>
                </a:solidFill>
                <a:effectLst/>
                <a:uLnTx/>
                <a:uFillTx/>
                <a:latin typeface="Aptos" panose="02110004020202020204"/>
                <a:ea typeface="+mn-ea"/>
                <a:cs typeface="+mn-cs"/>
              </a:rPr>
              <a:t>暗い世にある星</a:t>
            </a:r>
            <a:endParaRPr kumimoji="0" lang="en" sz="4400" b="1" i="0" u="none" strike="noStrike" kern="1200" cap="none" spc="0" normalizeH="0" baseline="0" noProof="0" dirty="0">
              <a:ln/>
              <a:solidFill>
                <a:srgbClr val="B90E4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223836" y="420261"/>
            <a:ext cx="11882438" cy="1015663"/>
          </a:xfrm>
          <a:prstGeom prst="rect">
            <a:avLst/>
          </a:prstGeom>
          <a:noFill/>
        </p:spPr>
        <p:txBody>
          <a:bodyPr wrap="square">
            <a:spAutoFit/>
          </a:bodyPr>
          <a:lstStyle/>
          <a:p>
            <a:pPr lvl="0">
              <a:defRPr/>
            </a:pPr>
            <a:r>
              <a:rPr lang="ja-JP" altLang="en-US" sz="2000" b="1" dirty="0">
                <a:solidFill>
                  <a:srgbClr val="FF3300">
                    <a:lumMod val="20000"/>
                    <a:lumOff val="80000"/>
                  </a:srgbClr>
                </a:solidFill>
                <a:effectLst>
                  <a:outerShdw blurRad="38100" dist="38100" dir="2700000" algn="tl">
                    <a:srgbClr val="000000">
                      <a:alpha val="43137"/>
                    </a:srgbClr>
                  </a:outerShdw>
                </a:effectLst>
                <a:latin typeface="+mn-ea"/>
              </a:rPr>
              <a:t>　　　　　　　　　　　　　　　　　　それは、あなたがたが責められるところのない純真な者となり、曲った邪悪な時代のただ中にあって、傷のない神の子となるためである。あなたがたは、いのちの言葉を堅く持って、彼らの間で星のようにこの世に輝いている。</a:t>
            </a:r>
            <a:r>
              <a:rPr kumimoji="0" lang="en" sz="20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mn-ea"/>
              </a:rPr>
              <a:t>(</a:t>
            </a:r>
            <a:r>
              <a:rPr kumimoji="0" lang="ja-JP" altLang="en-US" sz="20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mn-ea"/>
              </a:rPr>
              <a:t>ピリピ</a:t>
            </a:r>
            <a:r>
              <a:rPr kumimoji="0" lang="en" sz="20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mn-ea"/>
              </a:rPr>
              <a:t> 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lvl="0">
              <a:spcBef>
                <a:spcPts val="600"/>
              </a:spcBef>
              <a:defRPr/>
            </a:pPr>
            <a:r>
              <a:rPr lang="ja-JP" altLang="en-US" sz="2000" b="1" dirty="0">
                <a:solidFill>
                  <a:prstClr val="black"/>
                </a:solidFill>
              </a:rPr>
              <a:t>パウロは、信者がこの世で輝くための三つの側面を提案している：</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287285830"/>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707886"/>
          </a:xfrm>
          <a:prstGeom prst="rect">
            <a:avLst/>
          </a:prstGeom>
          <a:noFill/>
        </p:spPr>
        <p:txBody>
          <a:bodyPr wrap="square" rtlCol="0">
            <a:spAutoFit/>
          </a:bodyPr>
          <a:lstStyle/>
          <a:p>
            <a:pPr lvl="0">
              <a:spcBef>
                <a:spcPts val="600"/>
              </a:spcBef>
              <a:defRPr/>
            </a:pPr>
            <a:r>
              <a:rPr lang="ja-JP" altLang="en-US" sz="2000" b="1" dirty="0">
                <a:solidFill>
                  <a:prstClr val="black"/>
                </a:solidFill>
              </a:rPr>
              <a:t>闇が最も深いところに、光は最も明るく輝きます。神が組織的に拒絶される世界において、私たちクリスチャンはキリストの光で輝かなければなりません。</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9B2DF7CD-9C1A-7BE2-2AFB-AB69C88954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9D77A3-F72C-4CD5-0305-3DAE5E8055B0}"/>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もし、あなたの人生の中に</a:t>
            </a:r>
            <a:br>
              <a:rPr lang="en-US" altLang="ja-JP" b="1" dirty="0"/>
            </a:br>
            <a:r>
              <a:rPr lang="ja-JP" altLang="en-US" b="1" dirty="0"/>
              <a:t>「世俗的」だとみなせる領域があるとしたら（おそらくあるで しょう）、</a:t>
            </a:r>
            <a:br>
              <a:rPr lang="en-US" altLang="ja-JP" b="1" dirty="0"/>
            </a:br>
            <a:r>
              <a:rPr lang="ja-JP" altLang="en-US" b="1" dirty="0"/>
              <a:t>どうすればそこから清められるのでしょうか。 </a:t>
            </a:r>
            <a:endParaRPr kumimoji="1" lang="ja-JP" altLang="en-US" b="1" dirty="0"/>
          </a:p>
        </p:txBody>
      </p:sp>
    </p:spTree>
    <p:extLst>
      <p:ext uri="{BB962C8B-B14F-4D97-AF65-F5344CB8AC3E}">
        <p14:creationId xmlns:p14="http://schemas.microsoft.com/office/powerpoint/2010/main" val="427504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462</TotalTime>
  <Words>3839</Words>
  <Application>Microsoft Office PowerPoint</Application>
  <PresentationFormat>Panorámica</PresentationFormat>
  <Paragraphs>59</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17</vt:i4>
      </vt:variant>
    </vt:vector>
  </HeadingPairs>
  <TitlesOfParts>
    <vt:vector size="26" baseType="lpstr">
      <vt:lpstr>Gill Sans MT</vt:lpstr>
      <vt:lpstr>Aptos Display</vt:lpstr>
      <vt:lpstr>Aptos</vt:lpstr>
      <vt:lpstr>Arial</vt:lpstr>
      <vt:lpstr>Constantia</vt:lpstr>
      <vt:lpstr>Comic Sans MS</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キリストがあなたの内で働かれることを、　どのような形で経験してきましたか。　　　しか し、あなたの堕落した性質は、　　　　神があなたの内でなさっていることと どのように戦い、その引き付ける力に どう抗うことができるのでしょうか。</vt:lpstr>
      <vt:lpstr>Presentación de PowerPoint</vt:lpstr>
      <vt:lpstr>もし、あなたの人生の中に 「世俗的」だとみなせる領域があるとしたら（おそらくあるで しょう）、 どうすればそこから清められるのでしょうか。 </vt:lpstr>
      <vt:lpstr>Presentación de PowerPoint</vt:lpstr>
      <vt:lpstr>あなたの人生が「生けるいけにえ」 （生きた供え物）になるとは、 どういうことか、考え てみてください。 あなたは神の国のために、 どれほど犠牲を払っていますか。 </vt:lpstr>
      <vt:lpstr>Presentación de PowerPoint</vt:lpstr>
      <vt:lpstr>Presentación de PowerPoint</vt:lpstr>
      <vt:lpstr>最近直面した挑発や困難、 迷惑について考えてみてください。 それらは「柔和に耐え」  「よく耐えた」と言えるものでしたか。 これらの経験を通して自分を より自制心のある 人間に成長させるために、あなたには何ができるでしょうか。 </vt:lpstr>
      <vt:lpstr>Presentación de PowerPoint</vt:lpstr>
      <vt:lpstr>フィリピ（ピリピ）2:25～30を読んでください。 2:25 ところでわたしは、エパフロディト をそちらに帰さねばならないと考えてい ます。　彼はわたしの兄弟、協力者、戦友 であり、また、あなたがたの使者として、 わたしの　　窮乏のとき奉仕者となってくれ ましたが、 2:26しきりにあなたがた一同と会いたが って　おり、自分の病気があなたがたに知 られたことを心苦しく思っているからで す。 2:27 実際、彼はひん死の重病にかかりま したが、神は彼を憐れんでくださいまし た。彼だけでなく、わたしをも憐れんで、 悲しみを重ねずに済むようにしてくださ いました。 2:28 そういう　わけで、大急ぎで彼を送り ます。あなたがたは再会を喜ぶでしょう し、わたしも悲しみが和らぐでしょう。 2:29 だから、主に結ばれている者として 大いに歓迎してください。　　そして、彼の ような人々を敬いなさい。 2:30わたしに奉仕することであなたがた の　　　できない分を果たそうと、彼はキリス トの業に命をかけ、死ぬほどの目に遭っ たのです。  パウロはエパフロディト(エパフロデト) を、 どのように説明していますか。 このクリスチャンの働き人の どのような具体 的な態度や行動が、 彼の品性を明らかにしていますか。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31</cp:revision>
  <dcterms:created xsi:type="dcterms:W3CDTF">2026-01-05T23:20:28Z</dcterms:created>
  <dcterms:modified xsi:type="dcterms:W3CDTF">2026-01-27T08:12:00Z</dcterms:modified>
</cp:coreProperties>
</file>