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56" r:id="rId3"/>
    <p:sldId id="332" r:id="rId4"/>
    <p:sldId id="333" r:id="rId5"/>
    <p:sldId id="323" r:id="rId6"/>
    <p:sldId id="258" r:id="rId7"/>
    <p:sldId id="329" r:id="rId8"/>
    <p:sldId id="335" r:id="rId9"/>
    <p:sldId id="330" r:id="rId10"/>
    <p:sldId id="336" r:id="rId11"/>
    <p:sldId id="327" r:id="rId12"/>
    <p:sldId id="262" r:id="rId13"/>
    <p:sldId id="337" r:id="rId14"/>
    <p:sldId id="331" r:id="rId15"/>
    <p:sldId id="338" r:id="rId16"/>
    <p:sldId id="328" r:id="rId17"/>
    <p:sldId id="324" r:id="rId18"/>
    <p:sldId id="339" r:id="rId19"/>
    <p:sldId id="325" r:id="rId20"/>
  </p:sldIdLst>
  <p:sldSz cx="12192000" cy="6858000"/>
  <p:notesSz cx="6858000" cy="9144000"/>
  <p:embeddedFontLst>
    <p:embeddedFont>
      <p:font typeface="游ゴシック" panose="020B0400000000000000" pitchFamily="34" charset="-128"/>
      <p:regular r:id="rId22"/>
      <p:bold r:id="rId23"/>
    </p:embeddedFont>
    <p:embeddedFont>
      <p:font typeface="Comic Sans MS" panose="030F0702030302020204" pitchFamily="66"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CCFFCC"/>
    <a:srgbClr val="FFFFCC"/>
    <a:srgbClr val="FFCCCC"/>
    <a:srgbClr val="15A084"/>
    <a:srgbClr val="ABE9FF"/>
    <a:srgbClr val="E4D2F2"/>
    <a:srgbClr val="C8F8EF"/>
    <a:srgbClr val="F9B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C8D21-57F3-49B9-84AE-C3051B12DB01}" v="240" dt="2026-02-22T12:56:36.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r>
            <a:rPr kumimoji="1" lang="ja-JP" altLang="en-US" sz="2800" b="1" noProof="0" dirty="0">
              <a:solidFill>
                <a:schemeClr val="accent2">
                  <a:lumMod val="50000"/>
                </a:schemeClr>
              </a:solidFill>
            </a:rPr>
            <a:t>福音による和解と希望</a:t>
          </a: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kumimoji="1" lang="ja-JP" altLang="en-US" sz="2000" b="1" noProof="0" dirty="0">
              <a:solidFill>
                <a:schemeClr val="accent5">
                  <a:lumMod val="50000"/>
                </a:schemeClr>
              </a:solidFill>
            </a:rPr>
            <a:t>和解の効果</a:t>
          </a: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r>
            <a:rPr lang="ja-JP" altLang="en-US" sz="1800" b="1" noProof="0" dirty="0">
              <a:solidFill>
                <a:schemeClr val="accent6">
                  <a:lumMod val="50000"/>
                </a:schemeClr>
              </a:solidFill>
            </a:rPr>
            <a:t>悪い行いからの和解　　　　</a:t>
          </a:r>
          <a:r>
            <a:rPr lang="en-US" sz="1800" b="1" noProof="0" dirty="0">
              <a:solidFill>
                <a:schemeClr val="accent6">
                  <a:lumMod val="50000"/>
                </a:schemeClr>
              </a:solidFill>
              <a:latin typeface="+mn-ea"/>
              <a:ea typeface="+mn-ea"/>
            </a:rPr>
            <a:t>(</a:t>
          </a:r>
          <a:r>
            <a:rPr lang="ja-JP" altLang="en-US" sz="1800" b="1" noProof="0" dirty="0">
              <a:solidFill>
                <a:schemeClr val="accent6">
                  <a:lumMod val="50000"/>
                </a:schemeClr>
              </a:solidFill>
              <a:latin typeface="+mn-ea"/>
              <a:ea typeface="+mn-ea"/>
            </a:rPr>
            <a:t>コロ</a:t>
          </a:r>
          <a:r>
            <a:rPr lang="en-US" sz="1800" b="1" noProof="0" dirty="0">
              <a:solidFill>
                <a:schemeClr val="accent6">
                  <a:lumMod val="50000"/>
                </a:schemeClr>
              </a:solidFill>
              <a:latin typeface="+mn-ea"/>
              <a:ea typeface="+mn-ea"/>
            </a:rPr>
            <a:t> 1:21-22)</a:t>
          </a:r>
          <a:endParaRPr lang="en-US" sz="1800" noProof="0" dirty="0">
            <a:solidFill>
              <a:schemeClr val="accent6">
                <a:lumMod val="50000"/>
              </a:schemeClr>
            </a:solidFill>
            <a:latin typeface="+mn-ea"/>
            <a:ea typeface="+mn-ea"/>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r>
            <a:rPr lang="ja-JP" altLang="en-US" sz="1700" b="1" noProof="0" dirty="0">
              <a:solidFill>
                <a:schemeClr val="accent6">
                  <a:lumMod val="50000"/>
                </a:schemeClr>
              </a:solidFill>
              <a:latin typeface="+mn-ea"/>
              <a:ea typeface="+mn-ea"/>
            </a:rPr>
            <a:t>もし信仰に踏みとどまるなら</a:t>
          </a:r>
          <a:br>
            <a:rPr lang="en-US" sz="1700" b="1" noProof="0" dirty="0">
              <a:solidFill>
                <a:schemeClr val="accent6">
                  <a:lumMod val="50000"/>
                </a:schemeClr>
              </a:solidFill>
              <a:latin typeface="+mn-ea"/>
              <a:ea typeface="+mn-ea"/>
            </a:rPr>
          </a:br>
          <a:r>
            <a:rPr lang="en-US" sz="1800" b="1" noProof="0" dirty="0">
              <a:solidFill>
                <a:schemeClr val="accent6">
                  <a:lumMod val="50000"/>
                </a:schemeClr>
              </a:solidFill>
              <a:latin typeface="+mn-ea"/>
              <a:ea typeface="+mn-ea"/>
            </a:rPr>
            <a:t>(</a:t>
          </a:r>
          <a:r>
            <a:rPr lang="ja-JP" altLang="en-US" sz="1800" b="1" noProof="0" dirty="0">
              <a:solidFill>
                <a:schemeClr val="accent6">
                  <a:lumMod val="50000"/>
                </a:schemeClr>
              </a:solidFill>
              <a:latin typeface="+mn-ea"/>
              <a:ea typeface="+mn-ea"/>
            </a:rPr>
            <a:t>コロ</a:t>
          </a:r>
          <a:r>
            <a:rPr lang="en-US" sz="1800" b="1" noProof="0" dirty="0">
              <a:solidFill>
                <a:schemeClr val="accent6">
                  <a:lumMod val="50000"/>
                </a:schemeClr>
              </a:solidFill>
              <a:latin typeface="+mn-ea"/>
              <a:ea typeface="+mn-ea"/>
            </a:rPr>
            <a:t> 1:23)</a:t>
          </a:r>
          <a:endParaRPr lang="en-US" sz="1800" noProof="0" dirty="0">
            <a:solidFill>
              <a:schemeClr val="accent6">
                <a:lumMod val="50000"/>
              </a:schemeClr>
            </a:solidFill>
            <a:latin typeface="+mn-ea"/>
            <a:ea typeface="+mn-ea"/>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ja-JP" altLang="en-US" sz="2000" b="1" noProof="0" dirty="0">
              <a:solidFill>
                <a:schemeClr val="accent5">
                  <a:lumMod val="50000"/>
                </a:schemeClr>
              </a:solidFill>
            </a:rPr>
            <a:t>平和</a:t>
          </a:r>
          <a:endParaRPr lang="en-US" sz="2000" noProof="0" dirty="0">
            <a:solidFill>
              <a:schemeClr val="accent5">
                <a:lumMod val="50000"/>
              </a:schemeClr>
            </a:solidFill>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r>
            <a:rPr lang="ja-JP" altLang="en-US" sz="1700" b="1" noProof="0" dirty="0">
              <a:solidFill>
                <a:schemeClr val="accent6">
                  <a:lumMod val="50000"/>
                </a:schemeClr>
              </a:solidFill>
              <a:latin typeface="+mn-ea"/>
              <a:ea typeface="+mn-ea"/>
            </a:rPr>
            <a:t>神の永遠の計画</a:t>
          </a:r>
          <a:br>
            <a:rPr lang="en-US" sz="1800" b="1" noProof="0" dirty="0">
              <a:solidFill>
                <a:schemeClr val="accent6">
                  <a:lumMod val="50000"/>
                </a:schemeClr>
              </a:solidFill>
              <a:latin typeface="+mn-ea"/>
              <a:ea typeface="+mn-ea"/>
            </a:rPr>
          </a:br>
          <a:r>
            <a:rPr lang="en-US" sz="1800" b="1" noProof="0" dirty="0">
              <a:solidFill>
                <a:schemeClr val="accent6">
                  <a:lumMod val="50000"/>
                </a:schemeClr>
              </a:solidFill>
              <a:latin typeface="+mn-ea"/>
              <a:ea typeface="+mn-ea"/>
            </a:rPr>
            <a:t>(</a:t>
          </a:r>
          <a:r>
            <a:rPr lang="ja-JP" altLang="en-US" sz="1800" b="1" noProof="0" dirty="0">
              <a:solidFill>
                <a:schemeClr val="accent6">
                  <a:lumMod val="50000"/>
                </a:schemeClr>
              </a:solidFill>
              <a:latin typeface="+mn-ea"/>
              <a:ea typeface="+mn-ea"/>
            </a:rPr>
            <a:t>コロ</a:t>
          </a:r>
          <a:r>
            <a:rPr lang="en-US" sz="1800" b="1" noProof="0" dirty="0">
              <a:solidFill>
                <a:schemeClr val="accent6">
                  <a:lumMod val="50000"/>
                </a:schemeClr>
              </a:solidFill>
              <a:latin typeface="+mn-ea"/>
              <a:ea typeface="+mn-ea"/>
            </a:rPr>
            <a:t>1:24-25)</a:t>
          </a:r>
          <a:endParaRPr lang="en-US" sz="1800" noProof="0" dirty="0">
            <a:solidFill>
              <a:schemeClr val="accent6">
                <a:lumMod val="50000"/>
              </a:schemeClr>
            </a:solidFill>
            <a:latin typeface="+mn-ea"/>
            <a:ea typeface="+mn-ea"/>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r>
            <a:rPr lang="ja-JP" altLang="en-US" sz="1800" b="1" noProof="0" dirty="0">
              <a:solidFill>
                <a:schemeClr val="accent6">
                  <a:lumMod val="50000"/>
                </a:schemeClr>
              </a:solidFill>
              <a:latin typeface="+mn-ea"/>
              <a:ea typeface="+mn-ea"/>
            </a:rPr>
            <a:t>明らかにされた神の秘め　られた計画</a:t>
          </a:r>
          <a:br>
            <a:rPr lang="en-US" sz="1800" b="1" noProof="0" dirty="0">
              <a:solidFill>
                <a:schemeClr val="accent6">
                  <a:lumMod val="50000"/>
                </a:schemeClr>
              </a:solidFill>
              <a:latin typeface="+mn-ea"/>
              <a:ea typeface="+mn-ea"/>
            </a:rPr>
          </a:br>
          <a:r>
            <a:rPr lang="en-US" sz="1800" b="1" noProof="0" dirty="0">
              <a:solidFill>
                <a:schemeClr val="accent6">
                  <a:lumMod val="50000"/>
                </a:schemeClr>
              </a:solidFill>
              <a:latin typeface="+mn-ea"/>
              <a:ea typeface="+mn-ea"/>
            </a:rPr>
            <a:t>(</a:t>
          </a:r>
          <a:r>
            <a:rPr lang="ja-JP" altLang="en-US" sz="1800" b="1" noProof="0" dirty="0">
              <a:solidFill>
                <a:schemeClr val="accent6">
                  <a:lumMod val="50000"/>
                </a:schemeClr>
              </a:solidFill>
              <a:latin typeface="+mn-ea"/>
              <a:ea typeface="+mn-ea"/>
            </a:rPr>
            <a:t>コロ</a:t>
          </a:r>
          <a:r>
            <a:rPr lang="en-US" sz="1800" b="1" noProof="0" dirty="0">
              <a:solidFill>
                <a:schemeClr val="accent6">
                  <a:lumMod val="50000"/>
                </a:schemeClr>
              </a:solidFill>
              <a:latin typeface="+mn-ea"/>
              <a:ea typeface="+mn-ea"/>
            </a:rPr>
            <a:t>1:26-27)</a:t>
          </a:r>
          <a:endParaRPr lang="en-US" sz="1800" noProof="0" dirty="0">
            <a:solidFill>
              <a:schemeClr val="accent6">
                <a:lumMod val="50000"/>
              </a:schemeClr>
            </a:solidFill>
            <a:latin typeface="+mn-ea"/>
            <a:ea typeface="+mn-ea"/>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kumimoji="1" lang="ja-JP" altLang="en-US" sz="2000" b="1" noProof="0" dirty="0">
              <a:solidFill>
                <a:schemeClr val="accent5">
                  <a:lumMod val="50000"/>
                </a:schemeClr>
              </a:solidFill>
            </a:rPr>
            <a:t>福音の力</a:t>
          </a: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r>
            <a:rPr lang="ja-JP" altLang="en-US" sz="1800" b="1" noProof="0" dirty="0">
              <a:solidFill>
                <a:schemeClr val="accent6">
                  <a:lumMod val="50000"/>
                </a:schemeClr>
              </a:solidFill>
              <a:latin typeface="+mn-ea"/>
              <a:ea typeface="+mn-ea"/>
            </a:rPr>
            <a:t>福音の力　　　</a:t>
          </a:r>
          <a:r>
            <a:rPr lang="en-US" sz="1800" b="1" noProof="0" dirty="0">
              <a:solidFill>
                <a:schemeClr val="accent6">
                  <a:lumMod val="50000"/>
                </a:schemeClr>
              </a:solidFill>
              <a:latin typeface="+mn-ea"/>
              <a:ea typeface="+mn-ea"/>
            </a:rPr>
            <a:t>(</a:t>
          </a:r>
          <a:r>
            <a:rPr lang="ja-JP" altLang="en-US" sz="1800" b="1" noProof="0" dirty="0">
              <a:solidFill>
                <a:schemeClr val="accent6">
                  <a:lumMod val="50000"/>
                </a:schemeClr>
              </a:solidFill>
              <a:latin typeface="+mn-ea"/>
              <a:ea typeface="+mn-ea"/>
            </a:rPr>
            <a:t>コロ</a:t>
          </a:r>
          <a:r>
            <a:rPr lang="en-US" sz="1800" b="1" noProof="0" dirty="0">
              <a:solidFill>
                <a:schemeClr val="accent6">
                  <a:lumMod val="50000"/>
                </a:schemeClr>
              </a:solidFill>
              <a:latin typeface="+mn-ea"/>
              <a:ea typeface="+mn-ea"/>
            </a:rPr>
            <a:t> 1:28-29)</a:t>
          </a:r>
          <a:endParaRPr lang="en-US" sz="1800" noProof="0" dirty="0">
            <a:solidFill>
              <a:schemeClr val="accent6">
                <a:lumMod val="50000"/>
              </a:schemeClr>
            </a:solidFill>
            <a:latin typeface="+mn-ea"/>
            <a:ea typeface="+mn-ea"/>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kumimoji="1" lang="ja-JP" altLang="en-US" sz="1800" b="1" noProof="0" dirty="0">
              <a:effectLst>
                <a:outerShdw blurRad="38100" dist="38100" dir="2700000" algn="tl">
                  <a:srgbClr val="000000">
                    <a:alpha val="43137"/>
                  </a:srgbClr>
                </a:outerShdw>
              </a:effectLst>
            </a:rPr>
            <a:t>イエスは私たちの罪の代価を支払うために十字架で亡くなりました</a:t>
          </a:r>
          <a:r>
            <a:rPr lang="en-US" sz="1800" b="1" noProof="0" dirty="0">
              <a:effectLst>
                <a:outerShdw blurRad="38100" dist="38100" dir="2700000" algn="tl">
                  <a:srgbClr val="000000">
                    <a:alpha val="43137"/>
                  </a:srgbClr>
                </a:outerShdw>
              </a:effectLst>
            </a:rPr>
            <a:t>(</a:t>
          </a:r>
          <a:r>
            <a:rPr lang="ja-JP" altLang="en-US" sz="1800" b="1" noProof="0" dirty="0">
              <a:effectLst>
                <a:outerShdw blurRad="38100" dist="38100" dir="2700000" algn="tl">
                  <a:srgbClr val="000000">
                    <a:alpha val="43137"/>
                  </a:srgbClr>
                </a:outerShdw>
              </a:effectLst>
            </a:rPr>
            <a:t>ロマ</a:t>
          </a:r>
          <a:r>
            <a:rPr lang="en-US" sz="1800" b="1" noProof="0" dirty="0">
              <a:effectLst>
                <a:outerShdw blurRad="38100" dist="38100" dir="2700000" algn="tl">
                  <a:srgbClr val="000000">
                    <a:alpha val="43137"/>
                  </a:srgbClr>
                </a:outerShdw>
              </a:effectLst>
            </a:rPr>
            <a:t>5:8)</a:t>
          </a:r>
          <a:endParaRPr lang="en-US" sz="1800" noProof="0" dirty="0">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pPr>
            <a:lnSpc>
              <a:spcPts val="1900"/>
            </a:lnSpc>
          </a:pPr>
          <a:r>
            <a:rPr kumimoji="1" lang="ja-JP" altLang="en-US" sz="1800" b="1" noProof="0" dirty="0">
              <a:effectLst>
                <a:outerShdw blurRad="38100" dist="38100" dir="2700000" algn="tl">
                  <a:srgbClr val="000000">
                    <a:alpha val="43137"/>
                  </a:srgbClr>
                </a:outerShdw>
              </a:effectLst>
              <a:latin typeface="+mn-ea"/>
              <a:ea typeface="+mn-ea"/>
            </a:rPr>
            <a:t>信仰、悔い改め、そして洗礼を通して、私たちは罪から解放され、神の前に傷のない、非難されるところのない者となります（義認）         （ロマ</a:t>
          </a:r>
          <a:r>
            <a:rPr kumimoji="1" lang="en-US" altLang="ja-JP" sz="1800" b="1" noProof="0" dirty="0">
              <a:effectLst>
                <a:outerShdw blurRad="38100" dist="38100" dir="2700000" algn="tl">
                  <a:srgbClr val="000000">
                    <a:alpha val="43137"/>
                  </a:srgbClr>
                </a:outerShdw>
              </a:effectLst>
              <a:latin typeface="+mn-ea"/>
              <a:ea typeface="+mn-ea"/>
            </a:rPr>
            <a:t>5:10</a:t>
          </a:r>
          <a:r>
            <a:rPr kumimoji="1" lang="ja-JP" altLang="en-US" sz="1800" b="1" noProof="0" dirty="0">
              <a:effectLst>
                <a:outerShdw blurRad="38100" dist="38100" dir="2700000" algn="tl">
                  <a:srgbClr val="000000">
                    <a:alpha val="43137"/>
                  </a:srgbClr>
                </a:outerShdw>
              </a:effectLst>
              <a:latin typeface="+mn-ea"/>
              <a:ea typeface="+mn-ea"/>
            </a:rPr>
            <a:t>、コロ</a:t>
          </a:r>
          <a:r>
            <a:rPr kumimoji="1" lang="en-US" altLang="ja-JP" sz="1800" b="1" noProof="0" dirty="0">
              <a:effectLst>
                <a:outerShdw blurRad="38100" dist="38100" dir="2700000" algn="tl">
                  <a:srgbClr val="000000">
                    <a:alpha val="43137"/>
                  </a:srgbClr>
                </a:outerShdw>
              </a:effectLst>
              <a:latin typeface="+mn-ea"/>
              <a:ea typeface="+mn-ea"/>
            </a:rPr>
            <a:t>1:22</a:t>
          </a:r>
          <a:r>
            <a:rPr kumimoji="1" lang="ja-JP" altLang="en-US" sz="1800" b="1" noProof="0" dirty="0">
              <a:effectLst>
                <a:outerShdw blurRad="38100" dist="38100" dir="2700000" algn="tl">
                  <a:srgbClr val="000000">
                    <a:alpha val="43137"/>
                  </a:srgbClr>
                </a:outerShdw>
              </a:effectLst>
              <a:latin typeface="+mn-ea"/>
              <a:ea typeface="+mn-ea"/>
            </a:rPr>
            <a:t>）</a:t>
          </a:r>
          <a:endParaRPr lang="en-US" sz="1800" noProof="0" dirty="0">
            <a:effectLst>
              <a:outerShdw blurRad="38100" dist="38100" dir="2700000" algn="tl">
                <a:srgbClr val="000000">
                  <a:alpha val="43137"/>
                </a:srgbClr>
              </a:outerShdw>
            </a:effectLst>
            <a:latin typeface="+mn-ea"/>
            <a:ea typeface="+mn-ea"/>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pPr>
            <a:lnSpc>
              <a:spcPts val="2100"/>
            </a:lnSpc>
          </a:pPr>
          <a:r>
            <a:rPr kumimoji="1" lang="ja-JP" altLang="en-US"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聖霊の働きを通して、私たちの生活は徐々に変えられ、私たちは神の前に 聖なる者となります（聖化）    　 （ロマ</a:t>
          </a:r>
          <a:r>
            <a:rPr kumimoji="1" lang="en-US" altLang="ja-JP"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8:1</a:t>
          </a:r>
          <a:r>
            <a:rPr kumimoji="1" lang="ja-JP" altLang="en-US"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en-US" altLang="ja-JP"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 2</a:t>
          </a:r>
          <a:r>
            <a:rPr kumimoji="1" lang="ja-JP" altLang="en-US"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コリ</a:t>
          </a:r>
          <a:r>
            <a:rPr kumimoji="1" lang="en-US" altLang="ja-JP"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5:17</a:t>
          </a:r>
          <a:r>
            <a:rPr kumimoji="1" lang="ja-JP" altLang="en-US"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endParaRPr kumimoji="1" lang="en-US"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46717"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LinFactNeighborX="-51800"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42828" custLinFactNeighborY="111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kumimoji="1" lang="ja-JP" altLang="en-US" sz="2000" b="1" noProof="0" dirty="0">
              <a:effectLst>
                <a:outerShdw blurRad="38100" dist="38100" dir="2700000" algn="tl">
                  <a:srgbClr val="000000">
                    <a:alpha val="43137"/>
                  </a:srgbClr>
                </a:outerShdw>
              </a:effectLst>
            </a:rPr>
            <a:t>信仰を持ち続ける</a:t>
          </a:r>
          <a:endParaRPr lang="en-US" sz="2000" noProof="0" dirty="0">
            <a:effectLst>
              <a:outerShdw blurRad="38100" dist="38100" dir="2700000" algn="tl">
                <a:srgbClr val="000000">
                  <a:alpha val="43137"/>
                </a:srgbClr>
              </a:outerShdw>
            </a:effectLst>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a:lstStyle/>
        <a:p>
          <a:pPr>
            <a:lnSpc>
              <a:spcPts val="2300"/>
            </a:lnSpc>
          </a:pPr>
          <a:r>
            <a:rPr kumimoji="1" lang="ja-JP" altLang="en-US" sz="1900" b="1" noProof="0" dirty="0">
              <a:solidFill>
                <a:schemeClr val="tx1"/>
              </a:solidFill>
              <a:latin typeface="+mn-ea"/>
              <a:ea typeface="+mn-ea"/>
            </a:rPr>
            <a:t>牢獄から解放　された後、扉が開かれるまで　たたき続けた　ペテロのように、粘り強く　　　ありなさい。
（使 </a:t>
          </a:r>
          <a:r>
            <a:rPr kumimoji="1" lang="en-US" altLang="ja-JP" sz="1900" b="1" noProof="0" dirty="0">
              <a:solidFill>
                <a:schemeClr val="tx1"/>
              </a:solidFill>
              <a:latin typeface="+mn-ea"/>
              <a:ea typeface="+mn-ea"/>
            </a:rPr>
            <a:t>12:11-16</a:t>
          </a:r>
          <a:r>
            <a:rPr kumimoji="1" lang="ja-JP" altLang="en-US" sz="1900" b="1" noProof="0" dirty="0">
              <a:solidFill>
                <a:schemeClr val="tx1"/>
              </a:solidFill>
              <a:latin typeface="+mn-ea"/>
              <a:ea typeface="+mn-ea"/>
            </a:rPr>
            <a:t>）</a:t>
          </a:r>
          <a:endParaRPr lang="en-US" sz="1900" noProof="0" dirty="0">
            <a:solidFill>
              <a:schemeClr val="tx1"/>
            </a:solidFill>
            <a:latin typeface="+mn-ea"/>
            <a:ea typeface="+mn-ea"/>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r>
            <a:rPr lang="ja-JP" altLang="en-US" sz="2000" b="1" noProof="0" dirty="0">
              <a:effectLst>
                <a:outerShdw blurRad="38100" dist="38100" dir="2700000" algn="tl">
                  <a:srgbClr val="000000">
                    <a:alpha val="43137"/>
                  </a:srgbClr>
                </a:outerShdw>
              </a:effectLst>
            </a:rPr>
            <a:t>・・・に基づいて</a:t>
          </a:r>
          <a:endParaRPr lang="en-US" sz="2000" noProof="0" dirty="0">
            <a:effectLst>
              <a:outerShdw blurRad="38100" dist="38100" dir="2700000" algn="tl">
                <a:srgbClr val="000000">
                  <a:alpha val="43137"/>
                </a:srgbClr>
              </a:outerShdw>
            </a:effectLst>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r>
            <a:rPr kumimoji="1" lang="ja-JP" altLang="en-US" sz="1800" b="1" noProof="0" dirty="0">
              <a:solidFill>
                <a:schemeClr val="tx1"/>
              </a:solidFill>
            </a:rPr>
            <a:t>私たちの信仰は　聖書で学んだ真理に基づいた堅固なものでなければ　なりません</a:t>
          </a:r>
          <a:endParaRPr lang="en-US" sz="1800" noProof="0" dirty="0">
            <a:solidFill>
              <a:schemeClr val="tx1"/>
            </a:solidFill>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r>
            <a:rPr lang="ja-JP" altLang="en-US" sz="2000" b="1" noProof="0" dirty="0">
              <a:effectLst>
                <a:outerShdw blurRad="38100" dist="38100" dir="2700000" algn="tl">
                  <a:srgbClr val="000000">
                    <a:alpha val="43137"/>
                  </a:srgbClr>
                </a:outerShdw>
              </a:effectLst>
            </a:rPr>
            <a:t>揺るぎなく</a:t>
          </a:r>
          <a:endParaRPr lang="en-US" sz="2000" noProof="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r>
            <a:rPr kumimoji="1" lang="ja-JP" altLang="en-US" sz="1800" b="1" kern="1200" noProof="0" dirty="0">
              <a:solidFill>
                <a:prstClr val="black"/>
              </a:solidFill>
              <a:latin typeface="Aptos" panose="02110004020202020204"/>
              <a:ea typeface="游ゴシック" panose="020B0400000000000000" pitchFamily="50" charset="-128"/>
              <a:cs typeface="+mn-cs"/>
            </a:rPr>
            <a:t>私たちは　　　揺るぎなく、　　　「福音の希望」を信じることを決してやめてはならない。</a:t>
          </a:r>
          <a:endParaRPr kumimoji="1" lang="en-US" sz="1800" b="1" kern="1200" noProof="0" dirty="0">
            <a:solidFill>
              <a:prstClr val="black"/>
            </a:solidFill>
            <a:latin typeface="Aptos" panose="02110004020202020204"/>
            <a:ea typeface="游ゴシック" panose="020B0400000000000000" pitchFamily="50" charset="-128"/>
            <a:cs typeface="+mn-cs"/>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2935"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29325" custLinFactNeighborY="1854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0262" custScaleY="1030413" custLinFactNeighborX="1250" custLinFactNeighborY="16566">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kumimoji="1" lang="ja-JP" altLang="en-US" sz="1900" b="1" noProof="0" dirty="0">
              <a:latin typeface="+mn-ea"/>
              <a:ea typeface="+mn-ea"/>
            </a:rPr>
            <a:t>それは世界の創造以前に定められていた　　（</a:t>
          </a:r>
          <a:r>
            <a:rPr kumimoji="1" lang="en-US" altLang="ja-JP" sz="1900" b="1" noProof="0" dirty="0">
              <a:latin typeface="+mn-ea"/>
              <a:ea typeface="+mn-ea"/>
            </a:rPr>
            <a:t>1</a:t>
          </a:r>
          <a:r>
            <a:rPr kumimoji="1" lang="ja-JP" altLang="en-US" sz="1900" b="1" noProof="0" dirty="0">
              <a:latin typeface="+mn-ea"/>
              <a:ea typeface="+mn-ea"/>
            </a:rPr>
            <a:t>ペテ </a:t>
          </a:r>
          <a:r>
            <a:rPr kumimoji="1" lang="en-US" altLang="ja-JP" sz="1900" b="1" noProof="0" dirty="0">
              <a:latin typeface="+mn-ea"/>
              <a:ea typeface="+mn-ea"/>
            </a:rPr>
            <a:t>1:20</a:t>
          </a:r>
          <a:r>
            <a:rPr kumimoji="1" lang="ja-JP" altLang="en-US" sz="1900" b="1" noProof="0" dirty="0">
              <a:latin typeface="+mn-ea"/>
              <a:ea typeface="+mn-ea"/>
            </a:rPr>
            <a:t>）</a:t>
          </a:r>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それは天使たちにも　部分的に伝えられた　（</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1</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ペテ </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1:12</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a:t>
          </a:r>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アダムとエバに初めて示された（創</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3:15</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a:t>
          </a:r>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それは預言者たちに　啓示されました　　　（</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1</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ペテ</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1:10-11</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a:t>
          </a:r>
          <a:endParaRPr kumimoji="1" 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endParaRPr>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イエスはまずユダヤ人にそれを明らかに　　された（マタ</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15:24</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a:t>
          </a:r>
          <a:endParaRPr kumimoji="1" 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endParaRPr>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nchor="t"/>
        <a:lstStyle/>
        <a:p>
          <a:pPr>
            <a:lnSpc>
              <a:spcPts val="2000"/>
            </a:lnSpc>
          </a:pP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そして、それはすべての人の前に明らかに　されたのである。              （コロ</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1:27</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a:t>
          </a:r>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kumimoji="1" lang="ja-JP" altLang="en-US" sz="2000" b="1" noProof="0" dirty="0"/>
            <a:t>彼は彼らにキリスト教の教義と実践を説明した（</a:t>
          </a:r>
          <a:r>
            <a:rPr kumimoji="1" lang="en-US" altLang="ja-JP" sz="2000" b="1" noProof="0" dirty="0"/>
            <a:t>2</a:t>
          </a:r>
          <a:r>
            <a:rPr kumimoji="1" lang="ja-JP" altLang="en-US" sz="2000" b="1" noProof="0" dirty="0"/>
            <a:t>テサ</a:t>
          </a:r>
          <a:r>
            <a:rPr kumimoji="1" lang="en-US" altLang="ja-JP" sz="2000" b="1" noProof="0" dirty="0"/>
            <a:t>2:15</a:t>
          </a:r>
          <a:r>
            <a:rPr kumimoji="1" lang="ja-JP" altLang="en-US" sz="2000" b="1" noProof="0" dirty="0"/>
            <a:t>）</a:t>
          </a:r>
          <a:endParaRPr lang="en-US" sz="2000" noProof="0" dirty="0"/>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lstStyle/>
        <a:p>
          <a:r>
            <a:rPr kumimoji="1" lang="ja-JP" altLang="en-US" sz="2000" b="1" noProof="0" dirty="0"/>
            <a:t>イエスは福音を拒否することの結果について警告しました（ヘブ</a:t>
          </a:r>
          <a:r>
            <a:rPr kumimoji="1" lang="en-US" altLang="ja-JP" sz="2000" b="1" noProof="0" dirty="0"/>
            <a:t>10:25-29</a:t>
          </a:r>
          <a:r>
            <a:rPr kumimoji="1" lang="ja-JP" altLang="en-US" sz="2000" b="1" noProof="0" dirty="0"/>
            <a:t>）</a:t>
          </a:r>
          <a:endParaRPr lang="en-US" sz="2000" noProof="0" dirty="0"/>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lstStyle/>
        <a:p>
          <a:r>
            <a:rPr kumimoji="1" lang="ja-JP" altLang="en-US" sz="2000" b="1" noProof="0" dirty="0"/>
            <a:t>イエスは偽教師の危険性について警告しました（使</a:t>
          </a:r>
          <a:r>
            <a:rPr kumimoji="1" lang="en-US" altLang="ja-JP" sz="2000" b="1" noProof="0" dirty="0"/>
            <a:t>20:29-30</a:t>
          </a:r>
          <a:r>
            <a:rPr kumimoji="1" lang="ja-JP" altLang="en-US" sz="2000" b="1" noProof="0" dirty="0"/>
            <a:t>）</a:t>
          </a:r>
          <a:endParaRPr lang="en-US" sz="2000" noProof="0" dirty="0"/>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23984"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14"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15"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14" y="878068"/>
          <a:ext cx="3815219" cy="402101"/>
        </a:xfrm>
        <a:custGeom>
          <a:avLst/>
          <a:gdLst/>
          <a:ahLst/>
          <a:cxnLst/>
          <a:rect l="0" t="0" r="0" b="0"/>
          <a:pathLst>
            <a:path>
              <a:moveTo>
                <a:pt x="3815219" y="0"/>
              </a:moveTo>
              <a:lnTo>
                <a:pt x="3815219"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noProof="0" dirty="0">
              <a:solidFill>
                <a:schemeClr val="accent2">
                  <a:lumMod val="50000"/>
                </a:schemeClr>
              </a:solidFill>
            </a:rPr>
            <a:t>福音による和解と希望</a:t>
          </a:r>
        </a:p>
      </dsp:txBody>
      <dsp:txXfrm>
        <a:off x="953208" y="171779"/>
        <a:ext cx="9885491" cy="826513"/>
      </dsp:txXfrm>
    </dsp:sp>
    <dsp:sp modelId="{1DE0F321-ED5A-41AF-A879-9B818B220EC8}">
      <dsp:nvSpPr>
        <dsp:cNvPr id="0" name=""/>
        <dsp:cNvSpPr/>
      </dsp:nvSpPr>
      <dsp:spPr>
        <a:xfrm>
          <a:off x="721603"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875224"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solidFill>
                <a:schemeClr val="accent5">
                  <a:lumMod val="50000"/>
                </a:schemeClr>
              </a:solidFill>
            </a:rPr>
            <a:t>和解の効果</a:t>
          </a:r>
        </a:p>
      </dsp:txBody>
      <dsp:txXfrm>
        <a:off x="900938" y="1451823"/>
        <a:ext cx="2359593" cy="826513"/>
      </dsp:txXfrm>
    </dsp:sp>
    <dsp:sp modelId="{702217B5-9891-4E57-986B-E40E5930A3B1}">
      <dsp:nvSpPr>
        <dsp:cNvPr id="0" name=""/>
        <dsp:cNvSpPr/>
      </dsp:nvSpPr>
      <dsp:spPr>
        <a:xfrm>
          <a:off x="7337"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160958"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ja-JP" altLang="en-US" sz="1800" b="1" kern="1200" noProof="0" dirty="0">
              <a:solidFill>
                <a:schemeClr val="accent6">
                  <a:lumMod val="50000"/>
                </a:schemeClr>
              </a:solidFill>
            </a:rPr>
            <a:t>悪い行いからの和解　　　　</a:t>
          </a:r>
          <a:r>
            <a:rPr lang="en-US" sz="1800" b="1" kern="1200" noProof="0" dirty="0">
              <a:solidFill>
                <a:schemeClr val="accent6">
                  <a:lumMod val="50000"/>
                </a:schemeClr>
              </a:solidFill>
              <a:latin typeface="+mn-ea"/>
              <a:ea typeface="+mn-ea"/>
            </a:rPr>
            <a:t>(</a:t>
          </a:r>
          <a:r>
            <a:rPr lang="ja-JP" altLang="en-US" sz="1800" b="1" kern="1200" noProof="0" dirty="0">
              <a:solidFill>
                <a:schemeClr val="accent6">
                  <a:lumMod val="50000"/>
                </a:schemeClr>
              </a:solidFill>
              <a:latin typeface="+mn-ea"/>
              <a:ea typeface="+mn-ea"/>
            </a:rPr>
            <a:t>コロ</a:t>
          </a:r>
          <a:r>
            <a:rPr lang="en-US" sz="1800" b="1" kern="1200" noProof="0" dirty="0">
              <a:solidFill>
                <a:schemeClr val="accent6">
                  <a:lumMod val="50000"/>
                </a:schemeClr>
              </a:solidFill>
              <a:latin typeface="+mn-ea"/>
              <a:ea typeface="+mn-ea"/>
            </a:rPr>
            <a:t> 1:21-22)</a:t>
          </a:r>
          <a:endParaRPr lang="en-US" sz="1800" kern="1200" noProof="0" dirty="0">
            <a:solidFill>
              <a:schemeClr val="accent6">
                <a:lumMod val="50000"/>
              </a:schemeClr>
            </a:solidFill>
            <a:latin typeface="+mn-ea"/>
            <a:ea typeface="+mn-ea"/>
          </a:endParaRPr>
        </a:p>
      </dsp:txBody>
      <dsp:txXfrm>
        <a:off x="201586" y="2746781"/>
        <a:ext cx="1684900" cy="1305892"/>
      </dsp:txXfrm>
    </dsp:sp>
    <dsp:sp modelId="{43BEDBA9-8DED-4279-B5CB-884CA4ACCA90}">
      <dsp:nvSpPr>
        <dsp:cNvPr id="0" name=""/>
        <dsp:cNvSpPr/>
      </dsp:nvSpPr>
      <dsp:spPr>
        <a:xfrm>
          <a:off x="20807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2343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b="1" kern="1200" noProof="0" dirty="0">
              <a:solidFill>
                <a:schemeClr val="accent6">
                  <a:lumMod val="50000"/>
                </a:schemeClr>
              </a:solidFill>
              <a:latin typeface="+mn-ea"/>
              <a:ea typeface="+mn-ea"/>
            </a:rPr>
            <a:t>もし信仰に踏みとどまるなら</a:t>
          </a:r>
          <a:br>
            <a:rPr lang="en-US" sz="1700" b="1" kern="1200" noProof="0" dirty="0">
              <a:solidFill>
                <a:schemeClr val="accent6">
                  <a:lumMod val="50000"/>
                </a:schemeClr>
              </a:solidFill>
              <a:latin typeface="+mn-ea"/>
              <a:ea typeface="+mn-ea"/>
            </a:rPr>
          </a:br>
          <a:r>
            <a:rPr lang="en-US" sz="1800" b="1" kern="1200" noProof="0" dirty="0">
              <a:solidFill>
                <a:schemeClr val="accent6">
                  <a:lumMod val="50000"/>
                </a:schemeClr>
              </a:solidFill>
              <a:latin typeface="+mn-ea"/>
              <a:ea typeface="+mn-ea"/>
            </a:rPr>
            <a:t>(</a:t>
          </a:r>
          <a:r>
            <a:rPr lang="ja-JP" altLang="en-US" sz="1800" b="1" kern="1200" noProof="0" dirty="0">
              <a:solidFill>
                <a:schemeClr val="accent6">
                  <a:lumMod val="50000"/>
                </a:schemeClr>
              </a:solidFill>
              <a:latin typeface="+mn-ea"/>
              <a:ea typeface="+mn-ea"/>
            </a:rPr>
            <a:t>コロ</a:t>
          </a:r>
          <a:r>
            <a:rPr lang="en-US" sz="1800" b="1" kern="1200" noProof="0" dirty="0">
              <a:solidFill>
                <a:schemeClr val="accent6">
                  <a:lumMod val="50000"/>
                </a:schemeClr>
              </a:solidFill>
              <a:latin typeface="+mn-ea"/>
              <a:ea typeface="+mn-ea"/>
            </a:rPr>
            <a:t> 1:23)</a:t>
          </a:r>
          <a:endParaRPr lang="en-US" sz="1800" kern="1200" noProof="0" dirty="0">
            <a:solidFill>
              <a:schemeClr val="accent6">
                <a:lumMod val="50000"/>
              </a:schemeClr>
            </a:solidFill>
            <a:latin typeface="+mn-ea"/>
            <a:ea typeface="+mn-ea"/>
          </a:endParaRPr>
        </a:p>
      </dsp:txBody>
      <dsp:txXfrm>
        <a:off x="2274983"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b="1" kern="1200" noProof="0" dirty="0">
              <a:solidFill>
                <a:schemeClr val="accent5">
                  <a:lumMod val="50000"/>
                </a:schemeClr>
              </a:solidFill>
            </a:rPr>
            <a:t>平和</a:t>
          </a:r>
          <a:endParaRPr lang="en-US" sz="2000" kern="1200" noProof="0" dirty="0">
            <a:solidFill>
              <a:schemeClr val="accent5">
                <a:lumMod val="50000"/>
              </a:schemeClr>
            </a:solidFill>
          </a:endParaRPr>
        </a:p>
      </dsp:txBody>
      <dsp:txXfrm>
        <a:off x="5234506" y="1451823"/>
        <a:ext cx="2359593" cy="826513"/>
      </dsp:txXfrm>
    </dsp:sp>
    <dsp:sp modelId="{1C97EA1C-DD2A-4FC5-A4AC-0C822779E2A8}">
      <dsp:nvSpPr>
        <dsp:cNvPr id="0" name=""/>
        <dsp:cNvSpPr/>
      </dsp:nvSpPr>
      <dsp:spPr>
        <a:xfrm>
          <a:off x="4340906"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494526"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b="1" kern="1200" noProof="0" dirty="0">
              <a:solidFill>
                <a:schemeClr val="accent6">
                  <a:lumMod val="50000"/>
                </a:schemeClr>
              </a:solidFill>
              <a:latin typeface="+mn-ea"/>
              <a:ea typeface="+mn-ea"/>
            </a:rPr>
            <a:t>神の永遠の計画</a:t>
          </a:r>
          <a:br>
            <a:rPr lang="en-US" sz="1800" b="1" kern="1200" noProof="0" dirty="0">
              <a:solidFill>
                <a:schemeClr val="accent6">
                  <a:lumMod val="50000"/>
                </a:schemeClr>
              </a:solidFill>
              <a:latin typeface="+mn-ea"/>
              <a:ea typeface="+mn-ea"/>
            </a:rPr>
          </a:br>
          <a:r>
            <a:rPr lang="en-US" sz="1800" b="1" kern="1200" noProof="0" dirty="0">
              <a:solidFill>
                <a:schemeClr val="accent6">
                  <a:lumMod val="50000"/>
                </a:schemeClr>
              </a:solidFill>
              <a:latin typeface="+mn-ea"/>
              <a:ea typeface="+mn-ea"/>
            </a:rPr>
            <a:t>(</a:t>
          </a:r>
          <a:r>
            <a:rPr lang="ja-JP" altLang="en-US" sz="1800" b="1" kern="1200" noProof="0" dirty="0">
              <a:solidFill>
                <a:schemeClr val="accent6">
                  <a:lumMod val="50000"/>
                </a:schemeClr>
              </a:solidFill>
              <a:latin typeface="+mn-ea"/>
              <a:ea typeface="+mn-ea"/>
            </a:rPr>
            <a:t>コロ</a:t>
          </a:r>
          <a:r>
            <a:rPr lang="en-US" sz="1800" b="1" kern="1200" noProof="0" dirty="0">
              <a:solidFill>
                <a:schemeClr val="accent6">
                  <a:lumMod val="50000"/>
                </a:schemeClr>
              </a:solidFill>
              <a:latin typeface="+mn-ea"/>
              <a:ea typeface="+mn-ea"/>
            </a:rPr>
            <a:t>1:24-25)</a:t>
          </a:r>
          <a:endParaRPr lang="en-US" sz="1800" kern="1200" noProof="0" dirty="0">
            <a:solidFill>
              <a:schemeClr val="accent6">
                <a:lumMod val="50000"/>
              </a:schemeClr>
            </a:solidFill>
            <a:latin typeface="+mn-ea"/>
            <a:ea typeface="+mn-ea"/>
          </a:endParaRPr>
        </a:p>
      </dsp:txBody>
      <dsp:txXfrm>
        <a:off x="4535154" y="2746781"/>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ja-JP" altLang="en-US" sz="1800" b="1" kern="1200" noProof="0" dirty="0">
              <a:solidFill>
                <a:schemeClr val="accent6">
                  <a:lumMod val="50000"/>
                </a:schemeClr>
              </a:solidFill>
              <a:latin typeface="+mn-ea"/>
              <a:ea typeface="+mn-ea"/>
            </a:rPr>
            <a:t>明らかにされた神の秘め　られた計画</a:t>
          </a:r>
          <a:br>
            <a:rPr lang="en-US" sz="1800" b="1" kern="1200" noProof="0" dirty="0">
              <a:solidFill>
                <a:schemeClr val="accent6">
                  <a:lumMod val="50000"/>
                </a:schemeClr>
              </a:solidFill>
              <a:latin typeface="+mn-ea"/>
              <a:ea typeface="+mn-ea"/>
            </a:rPr>
          </a:br>
          <a:r>
            <a:rPr lang="en-US" sz="1800" b="1" kern="1200" noProof="0" dirty="0">
              <a:solidFill>
                <a:schemeClr val="accent6">
                  <a:lumMod val="50000"/>
                </a:schemeClr>
              </a:solidFill>
              <a:latin typeface="+mn-ea"/>
              <a:ea typeface="+mn-ea"/>
            </a:rPr>
            <a:t>(</a:t>
          </a:r>
          <a:r>
            <a:rPr lang="ja-JP" altLang="en-US" sz="1800" b="1" kern="1200" noProof="0" dirty="0">
              <a:solidFill>
                <a:schemeClr val="accent6">
                  <a:lumMod val="50000"/>
                </a:schemeClr>
              </a:solidFill>
              <a:latin typeface="+mn-ea"/>
              <a:ea typeface="+mn-ea"/>
            </a:rPr>
            <a:t>コロ</a:t>
          </a:r>
          <a:r>
            <a:rPr lang="en-US" sz="1800" b="1" kern="1200" noProof="0" dirty="0">
              <a:solidFill>
                <a:schemeClr val="accent6">
                  <a:lumMod val="50000"/>
                </a:schemeClr>
              </a:solidFill>
              <a:latin typeface="+mn-ea"/>
              <a:ea typeface="+mn-ea"/>
            </a:rPr>
            <a:t>1:26-27)</a:t>
          </a:r>
          <a:endParaRPr lang="en-US" sz="1800" kern="1200" noProof="0" dirty="0">
            <a:solidFill>
              <a:schemeClr val="accent6">
                <a:lumMod val="50000"/>
              </a:schemeClr>
            </a:solidFill>
            <a:latin typeface="+mn-ea"/>
            <a:ea typeface="+mn-ea"/>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solidFill>
                <a:schemeClr val="accent5">
                  <a:lumMod val="50000"/>
                </a:schemeClr>
              </a:solidFill>
            </a:rPr>
            <a:t>福音の力</a:t>
          </a: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ja-JP" altLang="en-US" sz="1800" b="1" kern="1200" noProof="0" dirty="0">
              <a:solidFill>
                <a:schemeClr val="accent6">
                  <a:lumMod val="50000"/>
                </a:schemeClr>
              </a:solidFill>
              <a:latin typeface="+mn-ea"/>
              <a:ea typeface="+mn-ea"/>
            </a:rPr>
            <a:t>福音の力　　　</a:t>
          </a:r>
          <a:r>
            <a:rPr lang="en-US" sz="1800" b="1" kern="1200" noProof="0" dirty="0">
              <a:solidFill>
                <a:schemeClr val="accent6">
                  <a:lumMod val="50000"/>
                </a:schemeClr>
              </a:solidFill>
              <a:latin typeface="+mn-ea"/>
              <a:ea typeface="+mn-ea"/>
            </a:rPr>
            <a:t>(</a:t>
          </a:r>
          <a:r>
            <a:rPr lang="ja-JP" altLang="en-US" sz="1800" b="1" kern="1200" noProof="0" dirty="0">
              <a:solidFill>
                <a:schemeClr val="accent6">
                  <a:lumMod val="50000"/>
                </a:schemeClr>
              </a:solidFill>
              <a:latin typeface="+mn-ea"/>
              <a:ea typeface="+mn-ea"/>
            </a:rPr>
            <a:t>コロ</a:t>
          </a:r>
          <a:r>
            <a:rPr lang="en-US" sz="1800" b="1" kern="1200" noProof="0" dirty="0">
              <a:solidFill>
                <a:schemeClr val="accent6">
                  <a:lumMod val="50000"/>
                </a:schemeClr>
              </a:solidFill>
              <a:latin typeface="+mn-ea"/>
              <a:ea typeface="+mn-ea"/>
            </a:rPr>
            <a:t> 1:28-29)</a:t>
          </a:r>
          <a:endParaRPr lang="en-US" sz="1800" kern="1200" noProof="0" dirty="0">
            <a:solidFill>
              <a:schemeClr val="accent6">
                <a:lumMod val="50000"/>
              </a:schemeClr>
            </a:solidFill>
            <a:latin typeface="+mn-ea"/>
            <a:ea typeface="+mn-ea"/>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177887" y="2032"/>
          <a:ext cx="4567179" cy="1407922"/>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noProof="0" dirty="0">
              <a:effectLst>
                <a:outerShdw blurRad="38100" dist="38100" dir="2700000" algn="tl">
                  <a:srgbClr val="000000">
                    <a:alpha val="43137"/>
                  </a:srgbClr>
                </a:outerShdw>
              </a:effectLst>
            </a:rPr>
            <a:t>イエスは私たちの罪の代価を支払うために十字架で亡くなりました</a:t>
          </a:r>
          <a:r>
            <a:rPr lang="en-US" sz="1800" b="1" kern="1200" noProof="0" dirty="0">
              <a:effectLst>
                <a:outerShdw blurRad="38100" dist="38100" dir="2700000" algn="tl">
                  <a:srgbClr val="000000">
                    <a:alpha val="43137"/>
                  </a:srgbClr>
                </a:outerShdw>
              </a:effectLst>
            </a:rPr>
            <a:t>(</a:t>
          </a:r>
          <a:r>
            <a:rPr lang="ja-JP" altLang="en-US" sz="1800" b="1" kern="1200" noProof="0" dirty="0">
              <a:effectLst>
                <a:outerShdw blurRad="38100" dist="38100" dir="2700000" algn="tl">
                  <a:srgbClr val="000000">
                    <a:alpha val="43137"/>
                  </a:srgbClr>
                </a:outerShdw>
              </a:effectLst>
            </a:rPr>
            <a:t>ロマ</a:t>
          </a:r>
          <a:r>
            <a:rPr lang="en-US" sz="1800" b="1" kern="1200" noProof="0" dirty="0">
              <a:effectLst>
                <a:outerShdw blurRad="38100" dist="38100" dir="2700000" algn="tl">
                  <a:srgbClr val="000000">
                    <a:alpha val="43137"/>
                  </a:srgbClr>
                </a:outerShdw>
              </a:effectLst>
            </a:rPr>
            <a:t>5:8)</a:t>
          </a:r>
          <a:endParaRPr lang="en-US" sz="1800" kern="1200" noProof="0" dirty="0">
            <a:effectLst>
              <a:outerShdw blurRad="38100" dist="38100" dir="2700000" algn="tl">
                <a:srgbClr val="000000">
                  <a:alpha val="43137"/>
                </a:srgbClr>
              </a:outerShdw>
            </a:effectLst>
          </a:endParaRPr>
        </a:p>
      </dsp:txBody>
      <dsp:txXfrm>
        <a:off x="3177887" y="2032"/>
        <a:ext cx="4567179" cy="1407922"/>
      </dsp:txXfrm>
    </dsp:sp>
    <dsp:sp modelId="{C109F6EB-5007-4416-A0BB-A8537E14AA87}">
      <dsp:nvSpPr>
        <dsp:cNvPr id="0" name=""/>
        <dsp:cNvSpPr/>
      </dsp:nvSpPr>
      <dsp:spPr>
        <a:xfrm>
          <a:off x="425475" y="5"/>
          <a:ext cx="2376001" cy="1407922"/>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32962" y="1642234"/>
          <a:ext cx="3816000" cy="140792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900"/>
            </a:lnSpc>
            <a:spcBef>
              <a:spcPct val="0"/>
            </a:spcBef>
            <a:spcAft>
              <a:spcPct val="35000"/>
            </a:spcAft>
            <a:buNone/>
          </a:pPr>
          <a:r>
            <a:rPr kumimoji="1" lang="ja-JP" altLang="en-US" sz="1800" b="1" kern="1200" noProof="0" dirty="0">
              <a:effectLst>
                <a:outerShdw blurRad="38100" dist="38100" dir="2700000" algn="tl">
                  <a:srgbClr val="000000">
                    <a:alpha val="43137"/>
                  </a:srgbClr>
                </a:outerShdw>
              </a:effectLst>
              <a:latin typeface="+mn-ea"/>
              <a:ea typeface="+mn-ea"/>
            </a:rPr>
            <a:t>信仰、悔い改め、そして洗礼を通して、私たちは罪から解放され、神の前に傷のない、非難されるところのない者となります（義認）         （ロマ</a:t>
          </a:r>
          <a:r>
            <a:rPr kumimoji="1" lang="en-US" altLang="ja-JP" sz="1800" b="1" kern="1200" noProof="0" dirty="0">
              <a:effectLst>
                <a:outerShdw blurRad="38100" dist="38100" dir="2700000" algn="tl">
                  <a:srgbClr val="000000">
                    <a:alpha val="43137"/>
                  </a:srgbClr>
                </a:outerShdw>
              </a:effectLst>
              <a:latin typeface="+mn-ea"/>
              <a:ea typeface="+mn-ea"/>
            </a:rPr>
            <a:t>5:10</a:t>
          </a:r>
          <a:r>
            <a:rPr kumimoji="1" lang="ja-JP" altLang="en-US" sz="1800" b="1" kern="1200" noProof="0" dirty="0">
              <a:effectLst>
                <a:outerShdw blurRad="38100" dist="38100" dir="2700000" algn="tl">
                  <a:srgbClr val="000000">
                    <a:alpha val="43137"/>
                  </a:srgbClr>
                </a:outerShdw>
              </a:effectLst>
              <a:latin typeface="+mn-ea"/>
              <a:ea typeface="+mn-ea"/>
            </a:rPr>
            <a:t>、コロ</a:t>
          </a:r>
          <a:r>
            <a:rPr kumimoji="1" lang="en-US" altLang="ja-JP" sz="1800" b="1" kern="1200" noProof="0" dirty="0">
              <a:effectLst>
                <a:outerShdw blurRad="38100" dist="38100" dir="2700000" algn="tl">
                  <a:srgbClr val="000000">
                    <a:alpha val="43137"/>
                  </a:srgbClr>
                </a:outerShdw>
              </a:effectLst>
              <a:latin typeface="+mn-ea"/>
              <a:ea typeface="+mn-ea"/>
            </a:rPr>
            <a:t>1:22</a:t>
          </a:r>
          <a:r>
            <a:rPr kumimoji="1" lang="ja-JP" altLang="en-US" sz="1800" b="1" kern="1200" noProof="0" dirty="0">
              <a:effectLst>
                <a:outerShdw blurRad="38100" dist="38100" dir="2700000" algn="tl">
                  <a:srgbClr val="000000">
                    <a:alpha val="43137"/>
                  </a:srgbClr>
                </a:outerShdw>
              </a:effectLst>
              <a:latin typeface="+mn-ea"/>
              <a:ea typeface="+mn-ea"/>
            </a:rPr>
            <a:t>）</a:t>
          </a:r>
          <a:endParaRPr lang="en-US" sz="1800" kern="1200" noProof="0" dirty="0">
            <a:effectLst>
              <a:outerShdw blurRad="38100" dist="38100" dir="2700000" algn="tl">
                <a:srgbClr val="000000">
                  <a:alpha val="43137"/>
                </a:srgbClr>
              </a:outerShdw>
            </a:effectLst>
            <a:latin typeface="+mn-ea"/>
            <a:ea typeface="+mn-ea"/>
          </a:endParaRPr>
        </a:p>
      </dsp:txBody>
      <dsp:txXfrm>
        <a:off x="32962" y="1642234"/>
        <a:ext cx="3816000" cy="1407922"/>
      </dsp:txXfrm>
    </dsp:sp>
    <dsp:sp modelId="{6C7FBD44-A5F9-4455-A01E-1F65E2D55A80}">
      <dsp:nvSpPr>
        <dsp:cNvPr id="0" name=""/>
        <dsp:cNvSpPr/>
      </dsp:nvSpPr>
      <dsp:spPr>
        <a:xfrm>
          <a:off x="3925396" y="1642263"/>
          <a:ext cx="1393843" cy="140792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569710" y="3282493"/>
          <a:ext cx="4032006" cy="1407922"/>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聖霊の働きを通して、私たちの生活は徐々に変えられ、私たちは神の前に 聖なる者となります（聖化）    　 （ロマ</a:t>
          </a:r>
          <a:r>
            <a:rPr kumimoji="1" lang="en-US" altLang="ja-JP"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8:1</a:t>
          </a:r>
          <a:r>
            <a:rPr kumimoji="1" lang="ja-JP" altLang="en-US"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en-US" altLang="ja-JP"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 2</a:t>
          </a:r>
          <a:r>
            <a:rPr kumimoji="1" lang="ja-JP" altLang="en-US"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コリ</a:t>
          </a:r>
          <a:r>
            <a:rPr kumimoji="1" lang="en-US" altLang="ja-JP"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5:17</a:t>
          </a:r>
          <a:r>
            <a:rPr kumimoji="1" lang="ja-JP" altLang="en-US"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endParaRPr kumimoji="1" lang="en-US" sz="1800" b="1" kern="1200" noProof="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endParaRPr>
        </a:p>
      </dsp:txBody>
      <dsp:txXfrm>
        <a:off x="3569710" y="3282493"/>
        <a:ext cx="4032006" cy="1407922"/>
      </dsp:txXfrm>
    </dsp:sp>
    <dsp:sp modelId="{23C4F2D5-6CC6-4ABD-B543-1004840CE357}">
      <dsp:nvSpPr>
        <dsp:cNvPr id="0" name=""/>
        <dsp:cNvSpPr/>
      </dsp:nvSpPr>
      <dsp:spPr>
        <a:xfrm>
          <a:off x="748957" y="3284526"/>
          <a:ext cx="2376001" cy="140792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8446" y="123991"/>
          <a:ext cx="3720988"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effectLst>
                <a:outerShdw blurRad="38100" dist="38100" dir="2700000" algn="tl">
                  <a:srgbClr val="000000">
                    <a:alpha val="43137"/>
                  </a:srgbClr>
                </a:outerShdw>
              </a:effectLst>
            </a:rPr>
            <a:t>信仰を持ち続ける</a:t>
          </a:r>
          <a:endParaRPr lang="en-US" sz="2000" kern="1200" noProof="0" dirty="0">
            <a:effectLst>
              <a:outerShdw blurRad="38100" dist="38100" dir="2700000" algn="tl">
                <a:srgbClr val="000000">
                  <a:alpha val="43137"/>
                </a:srgbClr>
              </a:outerShdw>
            </a:effectLst>
          </a:endParaRPr>
        </a:p>
      </dsp:txBody>
      <dsp:txXfrm>
        <a:off x="22675" y="138220"/>
        <a:ext cx="3692530" cy="457347"/>
      </dsp:txXfrm>
    </dsp:sp>
    <dsp:sp modelId="{99D36536-A3B4-4D49-83BE-457AE2F5B7A2}">
      <dsp:nvSpPr>
        <dsp:cNvPr id="0" name=""/>
        <dsp:cNvSpPr/>
      </dsp:nvSpPr>
      <dsp:spPr>
        <a:xfrm>
          <a:off x="45619" y="853149"/>
          <a:ext cx="1348782"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470864" y="722031"/>
          <a:ext cx="2367364" cy="3047859"/>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ts val="2300"/>
            </a:lnSpc>
            <a:spcBef>
              <a:spcPct val="0"/>
            </a:spcBef>
            <a:spcAft>
              <a:spcPct val="35000"/>
            </a:spcAft>
            <a:buNone/>
          </a:pPr>
          <a:r>
            <a:rPr kumimoji="1" lang="ja-JP" altLang="en-US" sz="1900" b="1" kern="1200" noProof="0" dirty="0">
              <a:solidFill>
                <a:schemeClr val="tx1"/>
              </a:solidFill>
              <a:latin typeface="+mn-ea"/>
              <a:ea typeface="+mn-ea"/>
            </a:rPr>
            <a:t>牢獄から解放　された後、扉が開かれるまで　たたき続けた　ペテロのように、粘り強く　　　ありなさい。
（使 </a:t>
          </a:r>
          <a:r>
            <a:rPr kumimoji="1" lang="en-US" altLang="ja-JP" sz="1900" b="1" kern="1200" noProof="0" dirty="0">
              <a:solidFill>
                <a:schemeClr val="tx1"/>
              </a:solidFill>
              <a:latin typeface="+mn-ea"/>
              <a:ea typeface="+mn-ea"/>
            </a:rPr>
            <a:t>12:11-16</a:t>
          </a:r>
          <a:r>
            <a:rPr kumimoji="1" lang="ja-JP" altLang="en-US" sz="1900" b="1" kern="1200" noProof="0" dirty="0">
              <a:solidFill>
                <a:schemeClr val="tx1"/>
              </a:solidFill>
              <a:latin typeface="+mn-ea"/>
              <a:ea typeface="+mn-ea"/>
            </a:rPr>
            <a:t>）</a:t>
          </a:r>
          <a:endParaRPr lang="en-US" sz="1900" kern="1200" noProof="0" dirty="0">
            <a:solidFill>
              <a:schemeClr val="tx1"/>
            </a:solidFill>
            <a:latin typeface="+mn-ea"/>
            <a:ea typeface="+mn-ea"/>
          </a:endParaRPr>
        </a:p>
      </dsp:txBody>
      <dsp:txXfrm>
        <a:off x="1586450" y="837617"/>
        <a:ext cx="2136192" cy="2816687"/>
      </dsp:txXfrm>
    </dsp:sp>
    <dsp:sp modelId="{38F04ACA-9C01-45E8-8BFC-5DCFD3FAEB20}">
      <dsp:nvSpPr>
        <dsp:cNvPr id="0" name=""/>
        <dsp:cNvSpPr/>
      </dsp:nvSpPr>
      <dsp:spPr>
        <a:xfrm>
          <a:off x="4115380" y="123991"/>
          <a:ext cx="3720988"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ja-JP" altLang="en-US" sz="2000" b="1" kern="1200" noProof="0" dirty="0">
              <a:effectLst>
                <a:outerShdw blurRad="38100" dist="38100" dir="2700000" algn="tl">
                  <a:srgbClr val="000000">
                    <a:alpha val="43137"/>
                  </a:srgbClr>
                </a:outerShdw>
              </a:effectLst>
            </a:rPr>
            <a:t>・・・に基づいて</a:t>
          </a:r>
          <a:endParaRPr lang="en-US" sz="2000" kern="1200" noProof="0" dirty="0">
            <a:effectLst>
              <a:outerShdw blurRad="38100" dist="38100" dir="2700000" algn="tl">
                <a:srgbClr val="000000">
                  <a:alpha val="43137"/>
                </a:srgbClr>
              </a:outerShdw>
            </a:effectLst>
          </a:endParaRPr>
        </a:p>
      </dsp:txBody>
      <dsp:txXfrm>
        <a:off x="4129609" y="138220"/>
        <a:ext cx="3692530" cy="457347"/>
      </dsp:txXfrm>
    </dsp:sp>
    <dsp:sp modelId="{F20D61F0-7A4B-4A87-8119-BA789B8B2306}">
      <dsp:nvSpPr>
        <dsp:cNvPr id="0" name=""/>
        <dsp:cNvSpPr/>
      </dsp:nvSpPr>
      <dsp:spPr>
        <a:xfrm>
          <a:off x="4073387" y="853149"/>
          <a:ext cx="1348782" cy="2785623"/>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497741" y="722031"/>
          <a:ext cx="2367364"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noProof="0" dirty="0">
              <a:solidFill>
                <a:schemeClr val="tx1"/>
              </a:solidFill>
            </a:rPr>
            <a:t>私たちの信仰は　聖書で学んだ真理に基づいた堅固なものでなければ　なりません</a:t>
          </a:r>
          <a:endParaRPr lang="en-US" sz="1800" kern="1200" noProof="0" dirty="0">
            <a:solidFill>
              <a:schemeClr val="tx1"/>
            </a:solidFill>
          </a:endParaRPr>
        </a:p>
      </dsp:txBody>
      <dsp:txXfrm>
        <a:off x="5613327" y="837617"/>
        <a:ext cx="2136192" cy="2816687"/>
      </dsp:txXfrm>
    </dsp:sp>
    <dsp:sp modelId="{C473FD13-5BAF-4B9B-BF2E-9AAD8331BEC3}">
      <dsp:nvSpPr>
        <dsp:cNvPr id="0" name=""/>
        <dsp:cNvSpPr/>
      </dsp:nvSpPr>
      <dsp:spPr>
        <a:xfrm>
          <a:off x="8162302" y="123991"/>
          <a:ext cx="3720988"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ja-JP" altLang="en-US" sz="2000" b="1" kern="1200" noProof="0" dirty="0">
              <a:effectLst>
                <a:outerShdw blurRad="38100" dist="38100" dir="2700000" algn="tl">
                  <a:srgbClr val="000000">
                    <a:alpha val="43137"/>
                  </a:srgbClr>
                </a:outerShdw>
              </a:effectLst>
            </a:rPr>
            <a:t>揺るぎなく</a:t>
          </a:r>
          <a:endParaRPr lang="en-US" sz="2000" kern="1200" noProof="0" dirty="0">
            <a:effectLst>
              <a:outerShdw blurRad="38100" dist="38100" dir="2700000" algn="tl">
                <a:srgbClr val="000000">
                  <a:alpha val="43137"/>
                </a:srgbClr>
              </a:outerShdw>
            </a:effectLst>
          </a:endParaRPr>
        </a:p>
      </dsp:txBody>
      <dsp:txXfrm>
        <a:off x="8176531" y="138220"/>
        <a:ext cx="3692530" cy="457347"/>
      </dsp:txXfrm>
    </dsp:sp>
    <dsp:sp modelId="{B9BC0BC2-73FB-4F25-88C4-5E109F8D6048}">
      <dsp:nvSpPr>
        <dsp:cNvPr id="0" name=""/>
        <dsp:cNvSpPr/>
      </dsp:nvSpPr>
      <dsp:spPr>
        <a:xfrm>
          <a:off x="8134425" y="908012"/>
          <a:ext cx="1348782" cy="2785623"/>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584398" y="771032"/>
          <a:ext cx="2280602" cy="3047859"/>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noProof="0" dirty="0">
              <a:solidFill>
                <a:prstClr val="black"/>
              </a:solidFill>
              <a:latin typeface="Aptos" panose="02110004020202020204"/>
              <a:ea typeface="游ゴシック" panose="020B0400000000000000" pitchFamily="50" charset="-128"/>
              <a:cs typeface="+mn-cs"/>
            </a:rPr>
            <a:t>私たちは　　　揺るぎなく、　　　「福音の希望」を信じることを決してやめてはならない。</a:t>
          </a:r>
          <a:endParaRPr kumimoji="1" lang="en-US" sz="1800" b="1" kern="1200" noProof="0" dirty="0">
            <a:solidFill>
              <a:prstClr val="black"/>
            </a:solidFill>
            <a:latin typeface="Aptos" panose="02110004020202020204"/>
            <a:ea typeface="游ゴシック" panose="020B0400000000000000" pitchFamily="50" charset="-128"/>
            <a:cs typeface="+mn-cs"/>
          </a:endParaRPr>
        </a:p>
      </dsp:txBody>
      <dsp:txXfrm>
        <a:off x="9695748" y="882382"/>
        <a:ext cx="2057902" cy="2825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latin typeface="+mn-ea"/>
              <a:ea typeface="+mn-ea"/>
            </a:rPr>
            <a:t>それは世界の創造以前に定められていた　　（</a:t>
          </a:r>
          <a:r>
            <a:rPr kumimoji="1" lang="en-US" altLang="ja-JP" sz="1900" b="1" kern="1200" noProof="0" dirty="0">
              <a:latin typeface="+mn-ea"/>
              <a:ea typeface="+mn-ea"/>
            </a:rPr>
            <a:t>1</a:t>
          </a:r>
          <a:r>
            <a:rPr kumimoji="1" lang="ja-JP" altLang="en-US" sz="1900" b="1" kern="1200" noProof="0" dirty="0">
              <a:latin typeface="+mn-ea"/>
              <a:ea typeface="+mn-ea"/>
            </a:rPr>
            <a:t>ペテ </a:t>
          </a:r>
          <a:r>
            <a:rPr kumimoji="1" lang="en-US" altLang="ja-JP" sz="1900" b="1" kern="1200" noProof="0" dirty="0">
              <a:latin typeface="+mn-ea"/>
              <a:ea typeface="+mn-ea"/>
            </a:rPr>
            <a:t>1:20</a:t>
          </a:r>
          <a:r>
            <a:rPr kumimoji="1" lang="ja-JP" altLang="en-US" sz="1900" b="1" kern="1200" noProof="0" dirty="0">
              <a:latin typeface="+mn-ea"/>
              <a:ea typeface="+mn-ea"/>
            </a:rPr>
            <a:t>）</a:t>
          </a:r>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それは天使たちにも　部分的に伝えられた　（</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1</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ペテ </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1:12</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a:t>
          </a:r>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アダムとエバに初めて示された（創</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3:15</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a:t>
          </a:r>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それは預言者たちに　啓示されました　　　（</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1</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ペテ</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1:10-11</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a:t>
          </a:r>
          <a:endParaRPr kumimoji="1" 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endParaRPr>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イエスはまずユダヤ人にそれを明らかに　　された（マタ</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15:24</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a:t>
          </a:r>
          <a:endParaRPr kumimoji="1" 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endParaRPr>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72390" rIns="72390" bIns="72390" numCol="1" spcCol="1270" anchor="t" anchorCtr="0">
          <a:noAutofit/>
        </a:bodyPr>
        <a:lstStyle/>
        <a:p>
          <a:pPr marL="0" lvl="0" indent="0" algn="l" defTabSz="844550">
            <a:lnSpc>
              <a:spcPts val="2000"/>
            </a:lnSpc>
            <a:spcBef>
              <a:spcPct val="0"/>
            </a:spcBef>
            <a:spcAft>
              <a:spcPct val="35000"/>
            </a:spcAft>
            <a:buNone/>
          </a:pP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そして、それはすべての人の前に明らかに　されたのである。              （コロ</a:t>
          </a:r>
          <a:r>
            <a:rPr kumimoji="1" lang="en-US" altLang="ja-JP"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1:27</a:t>
          </a:r>
          <a:r>
            <a:rPr kumimoji="1" lang="ja-JP" altLang="en-US" sz="1900" b="1" kern="1200" noProof="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a:t>
          </a:r>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t>彼は彼らにキリスト教の教義と実践を説明した（</a:t>
          </a:r>
          <a:r>
            <a:rPr kumimoji="1" lang="en-US" altLang="ja-JP" sz="2000" b="1" kern="1200" noProof="0" dirty="0"/>
            <a:t>2</a:t>
          </a:r>
          <a:r>
            <a:rPr kumimoji="1" lang="ja-JP" altLang="en-US" sz="2000" b="1" kern="1200" noProof="0" dirty="0"/>
            <a:t>テサ</a:t>
          </a:r>
          <a:r>
            <a:rPr kumimoji="1" lang="en-US" altLang="ja-JP" sz="2000" b="1" kern="1200" noProof="0" dirty="0"/>
            <a:t>2:15</a:t>
          </a:r>
          <a:r>
            <a:rPr kumimoji="1" lang="ja-JP" altLang="en-US" sz="2000" b="1" kern="1200" noProof="0" dirty="0"/>
            <a:t>）</a:t>
          </a:r>
          <a:endParaRPr lang="en-US" sz="2000" kern="1200" noProof="0" dirty="0"/>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t>イエスは福音を拒否することの結果について警告しました（ヘブ</a:t>
          </a:r>
          <a:r>
            <a:rPr kumimoji="1" lang="en-US" altLang="ja-JP" sz="2000" b="1" kern="1200" noProof="0" dirty="0"/>
            <a:t>10:25-29</a:t>
          </a:r>
          <a:r>
            <a:rPr kumimoji="1" lang="ja-JP" altLang="en-US" sz="2000" b="1" kern="1200" noProof="0" dirty="0"/>
            <a:t>）</a:t>
          </a:r>
          <a:endParaRPr lang="en-US" sz="2000" kern="1200" noProof="0" dirty="0"/>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noProof="0" dirty="0"/>
            <a:t>イエスは偽教師の危険性について警告しました（使</a:t>
          </a:r>
          <a:r>
            <a:rPr kumimoji="1" lang="en-US" altLang="ja-JP" sz="2000" b="1" kern="1200" noProof="0" dirty="0"/>
            <a:t>20:29-30</a:t>
          </a:r>
          <a:r>
            <a:rPr kumimoji="1" lang="ja-JP" altLang="en-US" sz="2000" b="1" kern="1200" noProof="0" dirty="0"/>
            <a:t>）</a:t>
          </a:r>
          <a:endParaRPr lang="en-US" sz="2000" kern="1200" noProof="0" dirty="0"/>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22/02/2026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6</a:t>
            </a:fld>
            <a:endParaRPr lang="es-ES"/>
          </a:p>
        </p:txBody>
      </p:sp>
    </p:spTree>
    <p:extLst>
      <p:ext uri="{BB962C8B-B14F-4D97-AF65-F5344CB8AC3E}">
        <p14:creationId xmlns:p14="http://schemas.microsoft.com/office/powerpoint/2010/main" val="143356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FB5F9D8-F5C2-4C46-8486-A19D57CFE21E}" type="slidenum">
              <a:rPr lang="es-ES" smtClean="0"/>
              <a:t>8</a:t>
            </a:fld>
            <a:endParaRPr lang="es-ES"/>
          </a:p>
        </p:txBody>
      </p:sp>
    </p:spTree>
    <p:extLst>
      <p:ext uri="{BB962C8B-B14F-4D97-AF65-F5344CB8AC3E}">
        <p14:creationId xmlns:p14="http://schemas.microsoft.com/office/powerpoint/2010/main" val="294579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FB5F9D8-F5C2-4C46-8486-A19D57CFE21E}" type="slidenum">
              <a:rPr lang="es-ES" smtClean="0"/>
              <a:t>13</a:t>
            </a:fld>
            <a:endParaRPr lang="es-ES"/>
          </a:p>
        </p:txBody>
      </p:sp>
    </p:spTree>
    <p:extLst>
      <p:ext uri="{BB962C8B-B14F-4D97-AF65-F5344CB8AC3E}">
        <p14:creationId xmlns:p14="http://schemas.microsoft.com/office/powerpoint/2010/main" val="332442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FB5F9D8-F5C2-4C46-8486-A19D57CFE21E}" type="slidenum">
              <a:rPr lang="es-ES" smtClean="0"/>
              <a:t>16</a:t>
            </a:fld>
            <a:endParaRPr lang="es-ES"/>
          </a:p>
        </p:txBody>
      </p:sp>
    </p:spTree>
    <p:extLst>
      <p:ext uri="{BB962C8B-B14F-4D97-AF65-F5344CB8AC3E}">
        <p14:creationId xmlns:p14="http://schemas.microsoft.com/office/powerpoint/2010/main" val="193483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6.jpe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35.jpeg"/><Relationship Id="rId5" Type="http://schemas.openxmlformats.org/officeDocument/2006/relationships/diagramLayout" Target="../diagrams/layout4.xml"/><Relationship Id="rId10" Type="http://schemas.openxmlformats.org/officeDocument/2006/relationships/image" Target="../media/image34.jpeg"/><Relationship Id="rId4" Type="http://schemas.openxmlformats.org/officeDocument/2006/relationships/diagramData" Target="../diagrams/data4.xml"/><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7.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40.jpeg"/><Relationship Id="rId5" Type="http://schemas.openxmlformats.org/officeDocument/2006/relationships/diagramLayout" Target="../diagrams/layout5.xml"/><Relationship Id="rId10" Type="http://schemas.openxmlformats.org/officeDocument/2006/relationships/image" Target="../media/image39.jpeg"/><Relationship Id="rId4" Type="http://schemas.openxmlformats.org/officeDocument/2006/relationships/diagramData" Target="../diagrams/data5.xml"/><Relationship Id="rId9" Type="http://schemas.openxmlformats.org/officeDocument/2006/relationships/image" Target="../media/image3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04BEFFA-9BD5-A375-9BF3-8A098799E4E9}"/>
              </a:ext>
            </a:extLst>
          </p:cNvPr>
          <p:cNvSpPr txBox="1"/>
          <p:nvPr/>
        </p:nvSpPr>
        <p:spPr>
          <a:xfrm>
            <a:off x="0" y="0"/>
            <a:ext cx="12192000" cy="923330"/>
          </a:xfrm>
          <a:prstGeom prst="rect">
            <a:avLst/>
          </a:prstGeom>
          <a:noFill/>
        </p:spPr>
        <p:txBody>
          <a:bodyPr wrap="square" rtlCol="0">
            <a:spAutoFit/>
            <a:scene3d>
              <a:camera prst="orthographicFront"/>
              <a:lightRig rig="sunset" dir="t"/>
            </a:scene3d>
            <a:sp3d extrusionH="57150">
              <a:bevelT h="25400" prst="softRound"/>
            </a:sp3d>
          </a:bodyPr>
          <a:lstStyle/>
          <a:p>
            <a:pPr algn="ctr"/>
            <a:r>
              <a:rPr lang="ja-JP" altLang="en-US" sz="5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和 解 と 希 望</a:t>
            </a:r>
            <a:endParaRPr lang="en-US" sz="5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D1996CD4-A69F-B7FA-EBD2-92956A4A54EE}"/>
              </a:ext>
            </a:extLst>
          </p:cNvPr>
          <p:cNvSpPr txBox="1"/>
          <p:nvPr/>
        </p:nvSpPr>
        <p:spPr>
          <a:xfrm>
            <a:off x="4653938" y="6402266"/>
            <a:ext cx="2884124" cy="400110"/>
          </a:xfrm>
          <a:prstGeom prst="rect">
            <a:avLst/>
          </a:prstGeom>
          <a:noFill/>
        </p:spPr>
        <p:txBody>
          <a:bodyPr wrap="none" rtlCol="0">
            <a:spAutoFit/>
          </a:bodyPr>
          <a:lstStyle/>
          <a:p>
            <a:pPr algn="ctr"/>
            <a:r>
              <a:rPr lang="en-US" sz="2000" b="1" noProof="0" dirty="0">
                <a:solidFill>
                  <a:srgbClr val="C3AF97"/>
                </a:solidFill>
                <a:latin typeface="+mn-ea"/>
              </a:rPr>
              <a:t>2026</a:t>
            </a:r>
            <a:r>
              <a:rPr lang="ja-JP" altLang="en-US" sz="2000" b="1" noProof="0" dirty="0">
                <a:solidFill>
                  <a:srgbClr val="C3AF97"/>
                </a:solidFill>
                <a:latin typeface="+mn-ea"/>
              </a:rPr>
              <a:t>年</a:t>
            </a:r>
            <a:r>
              <a:rPr lang="en-US" altLang="ja-JP" sz="2000" b="1" noProof="0" dirty="0">
                <a:solidFill>
                  <a:srgbClr val="C3AF97"/>
                </a:solidFill>
                <a:latin typeface="+mn-ea"/>
              </a:rPr>
              <a:t>2</a:t>
            </a:r>
            <a:r>
              <a:rPr lang="ja-JP" altLang="en-US" sz="2000" b="1" noProof="0" dirty="0">
                <a:solidFill>
                  <a:srgbClr val="C3AF97"/>
                </a:solidFill>
                <a:latin typeface="+mn-ea"/>
              </a:rPr>
              <a:t>月</a:t>
            </a:r>
            <a:r>
              <a:rPr lang="en-US" altLang="ja-JP" sz="2000" b="1" noProof="0" dirty="0">
                <a:solidFill>
                  <a:srgbClr val="C3AF97"/>
                </a:solidFill>
                <a:latin typeface="+mn-ea"/>
              </a:rPr>
              <a:t>28</a:t>
            </a:r>
            <a:r>
              <a:rPr lang="ja-JP" altLang="en-US" sz="2000" b="1" noProof="0" dirty="0">
                <a:solidFill>
                  <a:srgbClr val="C3AF97"/>
                </a:solidFill>
                <a:latin typeface="+mn-ea"/>
              </a:rPr>
              <a:t>日　第</a:t>
            </a:r>
            <a:r>
              <a:rPr lang="en-US" altLang="ja-JP" sz="2000" b="1" noProof="0" dirty="0">
                <a:solidFill>
                  <a:srgbClr val="C3AF97"/>
                </a:solidFill>
                <a:latin typeface="+mn-ea"/>
              </a:rPr>
              <a:t>9</a:t>
            </a:r>
            <a:r>
              <a:rPr lang="ja-JP" altLang="en-US" sz="2000" b="1" noProof="0" dirty="0">
                <a:solidFill>
                  <a:srgbClr val="C3AF97"/>
                </a:solidFill>
                <a:latin typeface="+mn-ea"/>
              </a:rPr>
              <a:t>課</a:t>
            </a:r>
            <a:endParaRPr lang="en-US" sz="2000" b="1" noProof="0" dirty="0">
              <a:solidFill>
                <a:srgbClr val="C3AF97"/>
              </a:solidFill>
              <a:latin typeface="+mn-ea"/>
            </a:endParaRP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5" y="674706"/>
            <a:ext cx="7964130" cy="1439229"/>
          </a:xfrm>
          <a:prstGeom prst="rect">
            <a:avLst/>
          </a:prstGeom>
          <a:noFill/>
        </p:spPr>
        <p:txBody>
          <a:bodyPr wrap="square">
            <a:prstTxWarp prst="textTriangle">
              <a:avLst/>
            </a:prstTxWarp>
            <a:spAutoFit/>
          </a:bodyPr>
          <a:lstStyle/>
          <a:p>
            <a:pPr algn="ctr"/>
            <a:r>
              <a:rPr lang="ja-JP" altLang="en-US" sz="6000" b="1" spc="50" noProof="0" dirty="0">
                <a:ln w="0"/>
                <a:solidFill>
                  <a:schemeClr val="bg1"/>
                </a:solidFill>
                <a:effectLst>
                  <a:innerShdw blurRad="63500" dist="50800" dir="13500000">
                    <a:srgbClr val="000000">
                      <a:alpha val="50000"/>
                    </a:srgbClr>
                  </a:innerShdw>
                </a:effectLst>
              </a:rPr>
              <a:t>平和</a:t>
            </a:r>
            <a:endParaRPr lang="en-US" sz="6000" b="1" spc="50" noProof="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48125"/>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spc="300" noProof="0" dirty="0">
                <a:ln/>
                <a:solidFill>
                  <a:srgbClr val="FFD03B"/>
                </a:solidFill>
                <a:effectLst>
                  <a:outerShdw blurRad="38100" dist="25400" dir="2700000" algn="tl">
                    <a:schemeClr val="accent2">
                      <a:lumMod val="20000"/>
                      <a:lumOff val="80000"/>
                      <a:alpha val="85000"/>
                    </a:schemeClr>
                  </a:outerShdw>
                </a:effectLst>
              </a:rPr>
              <a:t>神の永遠の計画</a:t>
            </a:r>
            <a:endParaRPr lang="en-US" sz="4400" b="1" spc="300" noProof="0" dirty="0">
              <a:ln/>
              <a:solidFill>
                <a:srgbClr val="FFD03B"/>
              </a:solidFill>
              <a:effectLst>
                <a:outerShdw blurRad="38100" dist="25400" dir="2700000" algn="tl">
                  <a:schemeClr val="accent2">
                    <a:lumMod val="20000"/>
                    <a:lumOff val="80000"/>
                    <a:alpha val="85000"/>
                  </a:schemeClr>
                </a:outerShdw>
              </a:effectLst>
            </a:endParaRPr>
          </a:p>
        </p:txBody>
      </p:sp>
      <p:sp>
        <p:nvSpPr>
          <p:cNvPr id="4" name="CuadroTexto 3">
            <a:extLst>
              <a:ext uri="{FF2B5EF4-FFF2-40B4-BE49-F238E27FC236}">
                <a16:creationId xmlns:a16="http://schemas.microsoft.com/office/drawing/2014/main" id="{CAE3400D-ACA9-0594-599C-BA54B5FB28C2}"/>
              </a:ext>
            </a:extLst>
          </p:cNvPr>
          <p:cNvSpPr txBox="1"/>
          <p:nvPr/>
        </p:nvSpPr>
        <p:spPr>
          <a:xfrm>
            <a:off x="982233" y="589660"/>
            <a:ext cx="10227532" cy="707886"/>
          </a:xfrm>
          <a:prstGeom prst="rect">
            <a:avLst/>
          </a:prstGeom>
          <a:noFill/>
        </p:spPr>
        <p:txBody>
          <a:bodyPr wrap="square">
            <a:spAutoFit/>
          </a:bodyPr>
          <a:lstStyle/>
          <a:p>
            <a:pPr algn="ctr"/>
            <a:r>
              <a:rPr lang="ja-JP" altLang="en-US" sz="2000" b="1" dirty="0">
                <a:solidFill>
                  <a:schemeClr val="accent2">
                    <a:lumMod val="20000"/>
                    <a:lumOff val="80000"/>
                  </a:schemeClr>
                </a:solidFill>
                <a:effectLst>
                  <a:outerShdw blurRad="38100" dist="38100" dir="2700000" algn="tl">
                    <a:srgbClr val="000000">
                      <a:alpha val="43137"/>
                    </a:srgbClr>
                  </a:outerShdw>
                </a:effectLst>
                <a:latin typeface="+mn-ea"/>
              </a:rPr>
              <a:t>わたしは、神の言を告げひろめる務を、あなたがたのために神から与えられているが、そのために教会に奉仕する者になっているのである。</a:t>
            </a:r>
            <a:r>
              <a:rPr lang="en-US" sz="2000" b="1" noProof="0" dirty="0">
                <a:solidFill>
                  <a:schemeClr val="accent2">
                    <a:lumMod val="20000"/>
                    <a:lumOff val="80000"/>
                  </a:schemeClr>
                </a:solidFill>
                <a:effectLst>
                  <a:outerShdw blurRad="38100" dist="38100" dir="2700000" algn="tl">
                    <a:srgbClr val="000000">
                      <a:alpha val="43137"/>
                    </a:srgbClr>
                  </a:outerShdw>
                </a:effectLst>
                <a:latin typeface="+mn-ea"/>
              </a:rPr>
              <a:t>(</a:t>
            </a:r>
            <a:r>
              <a:rPr lang="ja-JP" altLang="en-US" sz="2000" b="1" noProof="0" dirty="0">
                <a:solidFill>
                  <a:schemeClr val="accent2">
                    <a:lumMod val="20000"/>
                    <a:lumOff val="80000"/>
                  </a:schemeClr>
                </a:solidFill>
                <a:effectLst>
                  <a:outerShdw blurRad="38100" dist="38100" dir="2700000" algn="tl">
                    <a:srgbClr val="000000">
                      <a:alpha val="43137"/>
                    </a:srgbClr>
                  </a:outerShdw>
                </a:effectLst>
                <a:latin typeface="+mn-ea"/>
              </a:rPr>
              <a:t>コロサイ</a:t>
            </a:r>
            <a:r>
              <a:rPr lang="en-US" sz="2000" b="1" noProof="0" dirty="0">
                <a:solidFill>
                  <a:schemeClr val="accent2">
                    <a:lumMod val="20000"/>
                    <a:lumOff val="80000"/>
                  </a:schemeClr>
                </a:solidFill>
                <a:effectLst>
                  <a:outerShdw blurRad="38100" dist="38100" dir="2700000" algn="tl">
                    <a:srgbClr val="000000">
                      <a:alpha val="43137"/>
                    </a:srgbClr>
                  </a:outerShdw>
                </a:effectLst>
                <a:latin typeface="+mn-ea"/>
              </a:rPr>
              <a:t> 1:25)</a:t>
            </a:r>
          </a:p>
        </p:txBody>
      </p:sp>
      <p:sp>
        <p:nvSpPr>
          <p:cNvPr id="5" name="CuadroTexto 4">
            <a:extLst>
              <a:ext uri="{FF2B5EF4-FFF2-40B4-BE49-F238E27FC236}">
                <a16:creationId xmlns:a16="http://schemas.microsoft.com/office/drawing/2014/main" id="{3FC67F34-8EC5-931E-EFCB-BF2D3D36919D}"/>
              </a:ext>
            </a:extLst>
          </p:cNvPr>
          <p:cNvSpPr txBox="1"/>
          <p:nvPr/>
        </p:nvSpPr>
        <p:spPr>
          <a:xfrm>
            <a:off x="3629269" y="1359101"/>
            <a:ext cx="8171962" cy="1554272"/>
          </a:xfrm>
          <a:prstGeom prst="rect">
            <a:avLst/>
          </a:prstGeom>
          <a:noFill/>
        </p:spPr>
        <p:txBody>
          <a:bodyPr wrap="square" rtlCol="0">
            <a:spAutoFit/>
          </a:bodyPr>
          <a:lstStyle/>
          <a:p>
            <a:pPr>
              <a:spcBef>
                <a:spcPts val="600"/>
              </a:spcBef>
            </a:pPr>
            <a:r>
              <a:rPr lang="ja-JP" altLang="en-US" sz="1900" b="1" dirty="0"/>
              <a:t>すでに見てきたように、神の救いの計画はイエスの死に基づいており、　私たちの義認と聖化を含んでいます。しかし、重要な点が欠けていました。それは、私たちがこの計画を受け入れるためには、何らかの形でそれを　知る必要があるということです。私たちにそれを明らかにしてくれる　　誰かが必要なのです。</a:t>
            </a:r>
            <a:endParaRPr lang="en-US" sz="1900" b="1" noProof="0" dirty="0"/>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629269" y="3167231"/>
            <a:ext cx="4678348" cy="969496"/>
          </a:xfrm>
          <a:prstGeom prst="rect">
            <a:avLst/>
          </a:prstGeom>
          <a:noFill/>
        </p:spPr>
        <p:txBody>
          <a:bodyPr wrap="square">
            <a:spAutoFit/>
          </a:bodyPr>
          <a:lstStyle/>
          <a:p>
            <a:pPr>
              <a:spcBef>
                <a:spcPts val="600"/>
              </a:spcBef>
            </a:pPr>
            <a:r>
              <a:rPr lang="ja-JP" altLang="en-US" sz="1900" b="1" dirty="0"/>
              <a:t>ここで「神の御手」（状況や思考、人々などを整える神の御業）が働くのであり、パウロはその奉仕者であった</a:t>
            </a:r>
            <a:r>
              <a:rPr lang="ja-JP" altLang="en-US" sz="1600" b="1" dirty="0">
                <a:latin typeface="+mn-ea"/>
              </a:rPr>
              <a:t>（コロ</a:t>
            </a:r>
            <a:r>
              <a:rPr lang="en-US" altLang="ja-JP" sz="1600" b="1" dirty="0">
                <a:latin typeface="+mn-ea"/>
              </a:rPr>
              <a:t>1:25</a:t>
            </a:r>
            <a:r>
              <a:rPr lang="ja-JP" altLang="en-US" sz="1600" b="1" dirty="0">
                <a:latin typeface="+mn-ea"/>
              </a:rPr>
              <a:t>）。</a:t>
            </a:r>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299" y="4553841"/>
            <a:ext cx="8751686" cy="969496"/>
          </a:xfrm>
          <a:prstGeom prst="rect">
            <a:avLst/>
          </a:prstGeom>
          <a:noFill/>
        </p:spPr>
        <p:txBody>
          <a:bodyPr wrap="square">
            <a:spAutoFit/>
          </a:bodyPr>
          <a:lstStyle/>
          <a:p>
            <a:pPr>
              <a:spcBef>
                <a:spcPts val="600"/>
              </a:spcBef>
            </a:pPr>
            <a:r>
              <a:rPr lang="ja-JP" altLang="en-US" sz="1900" b="1" dirty="0">
                <a:latin typeface="+mn-ea"/>
              </a:rPr>
              <a:t>パウロは、苦難を伴うにもかかわらず、この計画に参加できたことを喜びました（コロ</a:t>
            </a:r>
            <a:r>
              <a:rPr lang="en-US" altLang="ja-JP" sz="1900" b="1" dirty="0">
                <a:latin typeface="+mn-ea"/>
              </a:rPr>
              <a:t>1:24</a:t>
            </a:r>
            <a:r>
              <a:rPr lang="ja-JP" altLang="en-US" sz="1900" b="1" dirty="0">
                <a:latin typeface="+mn-ea"/>
              </a:rPr>
              <a:t>）。ローマで逮捕されてから死ぬまで、彼は新約聖書に収められている</a:t>
            </a:r>
            <a:r>
              <a:rPr lang="en-US" altLang="ja-JP" sz="1900" b="1" dirty="0">
                <a:latin typeface="+mn-ea"/>
              </a:rPr>
              <a:t>14</a:t>
            </a:r>
            <a:r>
              <a:rPr lang="ja-JP" altLang="en-US" sz="1900" b="1" dirty="0">
                <a:latin typeface="+mn-ea"/>
              </a:rPr>
              <a:t>通の手紙のうち少なくとも</a:t>
            </a:r>
            <a:r>
              <a:rPr lang="en-US" altLang="ja-JP" sz="1900" b="1" dirty="0">
                <a:latin typeface="+mn-ea"/>
              </a:rPr>
              <a:t>7</a:t>
            </a:r>
            <a:r>
              <a:rPr lang="ja-JP" altLang="en-US" sz="1900" b="1" dirty="0">
                <a:latin typeface="+mn-ea"/>
              </a:rPr>
              <a:t>通を執筆しました。</a:t>
            </a:r>
            <a:endParaRPr lang="en-US" sz="1900" b="1" noProof="0" dirty="0">
              <a:latin typeface="+mn-ea"/>
            </a:endParaRPr>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299" y="5684920"/>
            <a:ext cx="8547101" cy="969496"/>
          </a:xfrm>
          <a:prstGeom prst="rect">
            <a:avLst/>
          </a:prstGeom>
          <a:noFill/>
        </p:spPr>
        <p:txBody>
          <a:bodyPr wrap="square">
            <a:spAutoFit/>
          </a:bodyPr>
          <a:lstStyle/>
          <a:p>
            <a:pPr>
              <a:spcBef>
                <a:spcPts val="600"/>
              </a:spcBef>
            </a:pPr>
            <a:r>
              <a:rPr lang="ja-JP" altLang="en-US" sz="1900" b="1" dirty="0">
                <a:latin typeface="+mn-ea"/>
              </a:rPr>
              <a:t>パウロは神の計画において重要な役割を担い、それを喜びとしていました。私たちも、他の人々をキリストの知識へと導くことによって、この計画に　加わることができます。それが私たちの喜びです。</a:t>
            </a:r>
            <a:endParaRPr lang="en-US" sz="1900" b="1" dirty="0">
              <a:latin typeface="+mn-ea"/>
            </a:endParaRPr>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47A0D85D-C5B2-25DF-9B27-D8D08488DB1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305B346-D40B-0E0E-A0E0-9D05E6F1BBBE}"/>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あなた自身の人生について</a:t>
            </a:r>
            <a:br>
              <a:rPr lang="en-US" altLang="ja-JP" b="1" dirty="0"/>
            </a:br>
            <a:r>
              <a:rPr lang="ja-JP" altLang="en-US" b="1" dirty="0"/>
              <a:t>考えてみてください。</a:t>
            </a:r>
            <a:br>
              <a:rPr lang="en-US" altLang="ja-JP" b="1" dirty="0"/>
            </a:br>
            <a:r>
              <a:rPr lang="ja-JP" altLang="en-US" b="1" dirty="0"/>
              <a:t>あなたが下す決断（大小問わず）は、</a:t>
            </a:r>
            <a:br>
              <a:rPr lang="en-US" altLang="ja-JP" b="1" dirty="0"/>
            </a:br>
            <a:r>
              <a:rPr lang="ja-JP" altLang="en-US" b="1" dirty="0"/>
              <a:t> 神の壮大な計画の中で</a:t>
            </a:r>
            <a:br>
              <a:rPr lang="en-US" altLang="ja-JP" b="1" dirty="0"/>
            </a:br>
            <a:r>
              <a:rPr lang="ja-JP" altLang="en-US" b="1" dirty="0"/>
              <a:t>どのように位置づけられるでしょうか。</a:t>
            </a:r>
            <a:br>
              <a:rPr lang="en-US" altLang="ja-JP" b="1" dirty="0"/>
            </a:br>
            <a:r>
              <a:rPr lang="ja-JP" altLang="en-US" b="1" dirty="0"/>
              <a:t>決断が実際に「小さ い」ものなのかどうか、私たちは本当にわかるのでしょうか。</a:t>
            </a:r>
            <a:br>
              <a:rPr lang="en-US" altLang="ja-JP" b="1" dirty="0"/>
            </a:br>
            <a:r>
              <a:rPr lang="ja-JP" altLang="en-US" b="1" dirty="0"/>
              <a:t>その決断が、後になって </a:t>
            </a:r>
            <a:br>
              <a:rPr lang="en-US" altLang="ja-JP" b="1" dirty="0"/>
            </a:br>
            <a:r>
              <a:rPr lang="ja-JP" altLang="en-US" b="1" dirty="0"/>
              <a:t>初めて明らかになるような、</a:t>
            </a:r>
            <a:br>
              <a:rPr lang="en-US" altLang="ja-JP" b="1" dirty="0"/>
            </a:br>
            <a:r>
              <a:rPr lang="ja-JP" altLang="en-US" b="1" dirty="0"/>
              <a:t>もっと大きな影響を及ぼす可能性は</a:t>
            </a:r>
            <a:br>
              <a:rPr lang="en-US" altLang="ja-JP" b="1" dirty="0"/>
            </a:br>
            <a:r>
              <a:rPr lang="ja-JP" altLang="en-US" b="1" dirty="0"/>
              <a:t>どの程度あるでし ょうか。</a:t>
            </a:r>
            <a:endParaRPr kumimoji="1" lang="ja-JP" altLang="en-US" b="1" dirty="0"/>
          </a:p>
        </p:txBody>
      </p:sp>
    </p:spTree>
    <p:extLst>
      <p:ext uri="{BB962C8B-B14F-4D97-AF65-F5344CB8AC3E}">
        <p14:creationId xmlns:p14="http://schemas.microsoft.com/office/powerpoint/2010/main" val="243947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38571"/>
            <a:ext cx="9782175" cy="64633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ja-JP" altLang="en-US" sz="3600" b="1" spc="300" noProof="0" dirty="0">
                <a:ln w="13462">
                  <a:noFill/>
                  <a:prstDash val="solid"/>
                </a:ln>
                <a:solidFill>
                  <a:schemeClr val="accent4">
                    <a:lumMod val="60000"/>
                    <a:lumOff val="40000"/>
                  </a:schemeClr>
                </a:solidFill>
                <a:effectLst>
                  <a:outerShdw dist="25400" dir="2700000" algn="bl" rotWithShape="0">
                    <a:schemeClr val="accent3"/>
                  </a:outerShdw>
                </a:effectLst>
              </a:rPr>
              <a:t>明らかにされた神の秘められた計画</a:t>
            </a:r>
            <a:endParaRPr lang="en-US" sz="3600" b="1" spc="300" noProof="0" dirty="0">
              <a:ln w="13462">
                <a:noFill/>
                <a:prstDash val="solid"/>
              </a:ln>
              <a:solidFill>
                <a:schemeClr val="accent4">
                  <a:lumMod val="60000"/>
                  <a:lumOff val="40000"/>
                </a:schemeClr>
              </a:solidFill>
              <a:effectLst>
                <a:outerShdw dist="25400" dir="2700000" algn="bl" rotWithShape="0">
                  <a:schemeClr val="accent3"/>
                </a:outerShdw>
              </a:effectLst>
            </a:endParaRP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24317"/>
            <a:ext cx="9479178" cy="677108"/>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ja-JP" altLang="en-US" sz="1900" b="1" dirty="0">
                <a:solidFill>
                  <a:schemeClr val="accent6">
                    <a:lumMod val="75000"/>
                  </a:schemeClr>
                </a:solidFill>
                <a:latin typeface="+mn-ea"/>
              </a:rPr>
              <a:t>その言の奥義は、代々にわたってこの世から隠されていたが、今や神の聖徒たちに　明らかにされたのである。</a:t>
            </a:r>
            <a:r>
              <a:rPr lang="en-US" sz="1900" b="1" noProof="0" dirty="0">
                <a:solidFill>
                  <a:schemeClr val="accent6">
                    <a:lumMod val="75000"/>
                  </a:schemeClr>
                </a:solidFill>
                <a:latin typeface="+mn-ea"/>
              </a:rPr>
              <a:t> (</a:t>
            </a:r>
            <a:r>
              <a:rPr lang="ja-JP" altLang="en-US" sz="1900" b="1" noProof="0" dirty="0">
                <a:solidFill>
                  <a:schemeClr val="accent6">
                    <a:lumMod val="75000"/>
                  </a:schemeClr>
                </a:solidFill>
                <a:latin typeface="+mn-ea"/>
              </a:rPr>
              <a:t>コロサイ</a:t>
            </a:r>
            <a:r>
              <a:rPr lang="en-US" sz="1900" b="1" noProof="0" dirty="0">
                <a:solidFill>
                  <a:schemeClr val="accent6">
                    <a:lumMod val="75000"/>
                  </a:schemeClr>
                </a:solidFill>
                <a:latin typeface="+mn-ea"/>
              </a:rPr>
              <a:t> 1:26)</a:t>
            </a:r>
          </a:p>
        </p:txBody>
      </p:sp>
      <p:sp>
        <p:nvSpPr>
          <p:cNvPr id="5" name="CuadroTexto 4">
            <a:extLst>
              <a:ext uri="{FF2B5EF4-FFF2-40B4-BE49-F238E27FC236}">
                <a16:creationId xmlns:a16="http://schemas.microsoft.com/office/drawing/2014/main" id="{18E5E34C-BA17-5284-7272-27FFD6FECF3E}"/>
              </a:ext>
            </a:extLst>
          </p:cNvPr>
          <p:cNvSpPr txBox="1"/>
          <p:nvPr/>
        </p:nvSpPr>
        <p:spPr>
          <a:xfrm>
            <a:off x="201780" y="1467944"/>
            <a:ext cx="11646343" cy="969496"/>
          </a:xfrm>
          <a:prstGeom prst="rect">
            <a:avLst/>
          </a:prstGeom>
          <a:noFill/>
        </p:spPr>
        <p:txBody>
          <a:bodyPr wrap="square" rtlCol="0">
            <a:spAutoFit/>
          </a:bodyPr>
          <a:lstStyle/>
          <a:p>
            <a:pPr>
              <a:spcBef>
                <a:spcPts val="600"/>
              </a:spcBef>
            </a:pPr>
            <a:r>
              <a:rPr lang="ja-JP" altLang="en-US" sz="1900" b="1" dirty="0">
                <a:latin typeface="+mn-ea"/>
              </a:rPr>
              <a:t>パウロは、キリストの復活後に教会に啓示された神秘について語っています（コロ</a:t>
            </a:r>
            <a:r>
              <a:rPr lang="en-US" altLang="ja-JP" sz="1900" b="1" dirty="0">
                <a:latin typeface="+mn-ea"/>
              </a:rPr>
              <a:t>1:26</a:t>
            </a:r>
            <a:r>
              <a:rPr lang="ja-JP" altLang="en-US" sz="1900" b="1" dirty="0">
                <a:latin typeface="+mn-ea"/>
              </a:rPr>
              <a:t>）。それまでは、その神秘はわずかに見えただけでした。では、この神秘とは何でしょうか。「あなたがたのうちにある　キリスト、栄光の希望」（コロ</a:t>
            </a:r>
            <a:r>
              <a:rPr lang="en-US" altLang="ja-JP" sz="1900" b="1" dirty="0">
                <a:latin typeface="+mn-ea"/>
              </a:rPr>
              <a:t>1:27</a:t>
            </a:r>
            <a:r>
              <a:rPr lang="ja-JP" altLang="en-US" sz="1900" b="1" dirty="0">
                <a:latin typeface="+mn-ea"/>
              </a:rPr>
              <a:t>）です。</a:t>
            </a:r>
            <a:endParaRPr lang="en-US" sz="1900" b="1" noProof="0" dirty="0">
              <a:latin typeface="+mn-ea"/>
            </a:endParaRPr>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1157475834"/>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5139891"/>
            <a:ext cx="7952773" cy="1554272"/>
          </a:xfrm>
          <a:prstGeom prst="rect">
            <a:avLst/>
          </a:prstGeom>
          <a:noFill/>
        </p:spPr>
        <p:txBody>
          <a:bodyPr wrap="square" rtlCol="0">
            <a:spAutoFit/>
          </a:bodyPr>
          <a:lstStyle/>
          <a:p>
            <a:pPr>
              <a:spcBef>
                <a:spcPts val="600"/>
              </a:spcBef>
            </a:pPr>
            <a:r>
              <a:rPr lang="ja-JP" altLang="en-US" sz="1900" b="1" dirty="0">
                <a:latin typeface="+mn-ea"/>
              </a:rPr>
              <a:t>この神秘には、まだ解明されるべき段階が残っています。今、私たちは栄光を受けるという希望を持って生きています。なんと大きな変化　　でしょう。なんと大きな神秘でしょう。罪深い人々は、イエスの贖いの　血によって義とされ、聖化され、栄光を受けるのです。この神秘は、　永遠に学び続けられるでしょう。</a:t>
            </a:r>
            <a:endParaRPr lang="en-US" sz="1900" b="1" dirty="0">
              <a:latin typeface="+mn-ea"/>
            </a:endParaRPr>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1DBA776A-6FF9-29DE-05DE-263CA1A20D7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158B86F-936E-E34B-B6F1-6A3C775E4164}"/>
              </a:ext>
            </a:extLst>
          </p:cNvPr>
          <p:cNvSpPr>
            <a:spLocks noGrp="1"/>
          </p:cNvSpPr>
          <p:nvPr>
            <p:ph type="title"/>
          </p:nvPr>
        </p:nvSpPr>
        <p:spPr>
          <a:xfrm>
            <a:off x="838200" y="2766218"/>
            <a:ext cx="10515600" cy="1325563"/>
          </a:xfrm>
        </p:spPr>
        <p:txBody>
          <a:bodyPr>
            <a:normAutofit fontScale="90000"/>
          </a:bodyPr>
          <a:lstStyle/>
          <a:p>
            <a:pPr algn="ctr"/>
            <a:r>
              <a:rPr lang="ja-JP" altLang="en-US" sz="2700" b="1" dirty="0"/>
              <a:t>神の秘められた計画（口語訳：神の奥義）に言及している次の聖句は</a:t>
            </a:r>
            <a:br>
              <a:rPr lang="en-US" altLang="ja-JP" sz="2700" b="1" dirty="0"/>
            </a:br>
            <a:r>
              <a:rPr lang="ja-JP" altLang="en-US" sz="2700" b="1" dirty="0"/>
              <a:t>救済計画の さまざまな側面を、いかに明らかにしていますか。</a:t>
            </a:r>
            <a:br>
              <a:rPr lang="en-US" altLang="ja-JP" sz="2700" b="1" dirty="0"/>
            </a:br>
            <a:r>
              <a:rPr lang="ja-JP" altLang="en-US" sz="2000" b="1" dirty="0"/>
              <a:t> </a:t>
            </a:r>
            <a:r>
              <a:rPr lang="en-US" altLang="ja-JP" sz="1800" b="1" dirty="0"/>
              <a:t>(1) </a:t>
            </a:r>
            <a:r>
              <a:rPr lang="ja-JP" altLang="en-US" sz="1800" b="1" dirty="0"/>
              <a:t>エフェソ （エペソ） </a:t>
            </a:r>
            <a:r>
              <a:rPr lang="en-US" altLang="ja-JP" sz="1800" b="1" dirty="0"/>
              <a:t>1:7</a:t>
            </a:r>
            <a:r>
              <a:rPr lang="ja-JP" altLang="en-US" sz="1800" b="1" dirty="0"/>
              <a:t>～</a:t>
            </a:r>
            <a:r>
              <a:rPr lang="en-US" altLang="ja-JP" sz="1800" b="1" dirty="0"/>
              <a:t>10 </a:t>
            </a:r>
            <a:r>
              <a:rPr lang="ja-JP" altLang="en-US" sz="1800" b="1" dirty="0"/>
              <a:t>　</a:t>
            </a:r>
            <a:r>
              <a:rPr lang="en-US" altLang="ja-JP" sz="1800" b="1" dirty="0"/>
              <a:t>1:7 </a:t>
            </a:r>
            <a:r>
              <a:rPr lang="ja-JP" altLang="en-US" sz="1800" b="1" dirty="0"/>
              <a:t>わたしたちはこの御子において、そ の血によって贖われ、罪を赦されました。 これは、神の豊かな恵みによるものです。 </a:t>
            </a:r>
            <a:r>
              <a:rPr lang="en-US" altLang="ja-JP" sz="1800" b="1" dirty="0"/>
              <a:t>1:8 </a:t>
            </a:r>
            <a:r>
              <a:rPr lang="ja-JP" altLang="en-US" sz="1800" b="1" dirty="0"/>
              <a:t>神はこの恵みをわたしたちの上にあ ふれさせ、すべての知恵と理解とを与え て、 </a:t>
            </a:r>
            <a:r>
              <a:rPr lang="en-US" altLang="ja-JP" sz="1800" b="1" dirty="0"/>
              <a:t>1:9 </a:t>
            </a:r>
            <a:r>
              <a:rPr lang="ja-JP" altLang="en-US" sz="1800" b="1" dirty="0"/>
              <a:t>秘められた計画をわたしたちに知ら せてください　　ました。これは、前もって キリストに　　おいてお決めになった神の御 心によるものです。 </a:t>
            </a:r>
            <a:r>
              <a:rPr lang="en-US" altLang="ja-JP" sz="1800" b="1" dirty="0"/>
              <a:t>1:10 </a:t>
            </a:r>
            <a:r>
              <a:rPr lang="ja-JP" altLang="en-US" sz="1800" b="1" dirty="0"/>
              <a:t>こうして、時が満ちるに及んで、救 いの業が完成され、　あらゆるものが、頭 であるキリストのもとに一つにまとめら れます。天にあるものも地にあるものも キリストの　もとに一つにまとめられるの です。 </a:t>
            </a:r>
            <a:br>
              <a:rPr lang="en-US" altLang="ja-JP" sz="1800" dirty="0"/>
            </a:br>
            <a:r>
              <a:rPr lang="en-US" altLang="ja-JP" sz="1800" b="1" dirty="0"/>
              <a:t>(2) </a:t>
            </a:r>
            <a:r>
              <a:rPr lang="ja-JP" altLang="en-US" sz="1800" b="1" dirty="0"/>
              <a:t>エフェソ （エペソ） </a:t>
            </a:r>
            <a:r>
              <a:rPr lang="en-US" altLang="ja-JP" sz="1800" b="1" dirty="0"/>
              <a:t>3:3</a:t>
            </a:r>
            <a:r>
              <a:rPr lang="ja-JP" altLang="en-US" sz="1800" b="1" dirty="0"/>
              <a:t>～</a:t>
            </a:r>
            <a:r>
              <a:rPr lang="en-US" altLang="ja-JP" sz="1800" b="1" dirty="0"/>
              <a:t>6</a:t>
            </a:r>
            <a:r>
              <a:rPr lang="ja-JP" altLang="en-US" sz="1800" b="1" dirty="0"/>
              <a:t>　</a:t>
            </a:r>
            <a:r>
              <a:rPr lang="en-US" altLang="ja-JP" sz="1800" b="1" dirty="0"/>
              <a:t>3:3 </a:t>
            </a:r>
            <a:r>
              <a:rPr lang="ja-JP" altLang="en-US" sz="1800" b="1" dirty="0"/>
              <a:t>初めに手短に書いたように、秘めら れた計画が啓示によってわたしに知ら　　さ れました。 </a:t>
            </a:r>
            <a:r>
              <a:rPr lang="en-US" altLang="ja-JP" sz="1800" b="1" dirty="0"/>
              <a:t>3:4 </a:t>
            </a:r>
            <a:r>
              <a:rPr lang="ja-JP" altLang="en-US" sz="1800" b="1" dirty="0"/>
              <a:t>あなたがたは、それを読めば、キリス トによって実現されるこの計画を、わた しがどのように　理解しているかが分かる と思います。 </a:t>
            </a:r>
            <a:r>
              <a:rPr lang="en-US" altLang="ja-JP" sz="1800" b="1" dirty="0"/>
              <a:t>3:5 </a:t>
            </a:r>
            <a:r>
              <a:rPr lang="ja-JP" altLang="en-US" sz="1800" b="1" dirty="0"/>
              <a:t>この計画は、キリスト以前の時代に は人の子らに知らされていませんでした が、今や“霊”によって、キリストの聖 あらかじめ知られていたのであるが、こ の終りの時に至って、あなたがたのため に現れたのである。 ロマ</a:t>
            </a:r>
            <a:r>
              <a:rPr lang="en-US" altLang="ja-JP" sz="1800" b="1" dirty="0"/>
              <a:t>16:25-26 </a:t>
            </a:r>
            <a:r>
              <a:rPr lang="ja-JP" altLang="en-US" sz="1800" b="1" dirty="0"/>
              <a:t>（口語訳） </a:t>
            </a:r>
            <a:r>
              <a:rPr lang="en-US" altLang="ja-JP" sz="1800" b="1" dirty="0"/>
              <a:t>16:25-26 </a:t>
            </a:r>
            <a:r>
              <a:rPr lang="ja-JP" altLang="en-US" sz="1800" b="1" dirty="0"/>
              <a:t>願わくは、わたしの福音とイエ ス・キリストの　宣教とにより、かつ、長 き世々にわたって、隠されていたが、今 やあらわされ、預言の書をとおして、永 遠の神の命令に従い、信仰の従順に至ら せるために、もろもろの国人に告げ知ら された奥義の啓示によって、あなたがたを力づけることのできるかた、 </a:t>
            </a:r>
            <a:r>
              <a:rPr lang="en-US" altLang="ja-JP" sz="1800" b="1" dirty="0"/>
              <a:t>Ⅱ</a:t>
            </a:r>
            <a:r>
              <a:rPr lang="ja-JP" altLang="en-US" sz="1800" b="1" dirty="0"/>
              <a:t>コリ</a:t>
            </a:r>
            <a:r>
              <a:rPr lang="en-US" altLang="ja-JP" sz="1800" b="1" dirty="0"/>
              <a:t>3:14 </a:t>
            </a:r>
            <a:r>
              <a:rPr lang="ja-JP" altLang="en-US" sz="1800" b="1" dirty="0"/>
              <a:t>（口語訳） </a:t>
            </a:r>
            <a:r>
              <a:rPr lang="en-US" altLang="ja-JP" sz="1800" b="1" dirty="0"/>
              <a:t>3:14</a:t>
            </a:r>
            <a:r>
              <a:rPr lang="ja-JP" altLang="en-US" sz="1800" b="1" dirty="0"/>
              <a:t>実際、彼らの思いは鈍くなっていた。 今日に至るまで、　彼らが古い契約を朗読 する場合、その同じおおいが取り去られ ないままで残っている。それは、キリス トにあってはじめて取り除かれるのであ る。 エペ</a:t>
            </a:r>
            <a:r>
              <a:rPr lang="en-US" altLang="ja-JP" sz="1800" b="1" dirty="0"/>
              <a:t>1:7</a:t>
            </a:r>
            <a:r>
              <a:rPr lang="ja-JP" altLang="en-US" sz="1800" b="1" dirty="0"/>
              <a:t>～</a:t>
            </a:r>
            <a:r>
              <a:rPr lang="en-US" altLang="ja-JP" sz="1800" b="1" dirty="0"/>
              <a:t>10 </a:t>
            </a:r>
            <a:r>
              <a:rPr lang="ja-JP" altLang="en-US" sz="1800" b="1" dirty="0"/>
              <a:t>（口語訳） </a:t>
            </a:r>
            <a:r>
              <a:rPr lang="en-US" altLang="ja-JP" sz="1800" b="1" dirty="0"/>
              <a:t>1:7 </a:t>
            </a:r>
            <a:r>
              <a:rPr lang="ja-JP" altLang="en-US" sz="1800" b="1" dirty="0"/>
              <a:t>わたしたちは、御子にあって、神の豊 かな恵みの　ゆえに、その血によるあがな い、すなわち、罪過のゆるしを受けたの である。 </a:t>
            </a:r>
            <a:r>
              <a:rPr lang="en-US" altLang="ja-JP" sz="1800" b="1" dirty="0"/>
              <a:t>1:8 </a:t>
            </a:r>
            <a:r>
              <a:rPr lang="ja-JP" altLang="en-US" sz="1800" b="1" dirty="0"/>
              <a:t>神はその恵みをさらに増し　　加えて、 あらゆる知恵と悟りとをわたしたちに賜 わり、 </a:t>
            </a:r>
            <a:r>
              <a:rPr lang="en-US" altLang="ja-JP" sz="1800" b="1" dirty="0"/>
              <a:t>1:9 </a:t>
            </a:r>
            <a:r>
              <a:rPr lang="ja-JP" altLang="en-US" sz="1800" b="1" dirty="0"/>
              <a:t>御旨の奥義を、自らあらかじめ定め られた計画に　従って、わたしたちに示し て下さったのである。 </a:t>
            </a:r>
            <a:r>
              <a:rPr lang="en-US" altLang="ja-JP" sz="1800" b="1" dirty="0"/>
              <a:t>1:10 </a:t>
            </a:r>
            <a:r>
              <a:rPr lang="ja-JP" altLang="en-US" sz="1800" b="1" dirty="0"/>
              <a:t>それは、時の満ちるに及んで実現さ れるご計画にほか　　ならない。それによっ て、神は天にあるもの地にあるものを、 ことごとく、キリストにあって一つに帰 せしめようとされたのである。 エぺ</a:t>
            </a:r>
            <a:r>
              <a:rPr lang="en-US" altLang="ja-JP" sz="1800" b="1" dirty="0"/>
              <a:t>3:3</a:t>
            </a:r>
            <a:r>
              <a:rPr lang="ja-JP" altLang="en-US" sz="1800" b="1" dirty="0"/>
              <a:t>～</a:t>
            </a:r>
            <a:r>
              <a:rPr lang="en-US" altLang="ja-JP" sz="1800" b="1" dirty="0"/>
              <a:t>6 </a:t>
            </a:r>
            <a:r>
              <a:rPr lang="ja-JP" altLang="en-US" sz="1800" b="1" dirty="0"/>
              <a:t>（口語訳） </a:t>
            </a:r>
            <a:r>
              <a:rPr lang="en-US" altLang="ja-JP" sz="1800" b="1" dirty="0"/>
              <a:t>3:3 </a:t>
            </a:r>
            <a:r>
              <a:rPr lang="ja-JP" altLang="en-US" sz="1800" b="1" dirty="0"/>
              <a:t>すなわち、すでに簡単に書きおくっ たように、わたしは啓示に　よって奥義を 知らされたのである。 </a:t>
            </a:r>
            <a:r>
              <a:rPr lang="en-US" altLang="ja-JP" sz="1800" b="1" dirty="0"/>
              <a:t>3:4 </a:t>
            </a:r>
            <a:r>
              <a:rPr lang="ja-JP" altLang="en-US" sz="1800" b="1" dirty="0"/>
              <a:t>あなたがたはそれを読めば、キリス トの奥義をわたしがどう理解しているか がわかる。 </a:t>
            </a:r>
            <a:r>
              <a:rPr lang="en-US" altLang="ja-JP" sz="1800" b="1" dirty="0"/>
              <a:t>3:5 </a:t>
            </a:r>
            <a:r>
              <a:rPr lang="ja-JP" altLang="en-US" sz="1800" b="1" dirty="0"/>
              <a:t>この奥義は、いまは、御霊によって彼 の聖なる使徒たちと預言者たちとに啓示 されているが、　前の時代には、人の子ら </a:t>
            </a:r>
            <a:r>
              <a:rPr lang="en-US" altLang="ja-JP" sz="1800" b="1" dirty="0"/>
              <a:t>14 </a:t>
            </a:r>
            <a:r>
              <a:rPr lang="ja-JP" altLang="en-US" sz="1800" b="1" dirty="0"/>
              <a:t>なる使徒たちや預言者たちに啓示されま した。 </a:t>
            </a:r>
            <a:r>
              <a:rPr lang="en-US" altLang="ja-JP" sz="1800" b="1" dirty="0"/>
              <a:t>3:6 </a:t>
            </a:r>
            <a:r>
              <a:rPr lang="ja-JP" altLang="en-US" sz="1800" b="1" dirty="0"/>
              <a:t>すなわち、異邦人が福音によって　キ リスト・イエスにおいて、約束されたも のをわたしたちと一緒に受け継ぐ者、同 じ体に属する者、同じ約束に　あずかる者 となるということです。</a:t>
            </a:r>
            <a:endParaRPr kumimoji="1" lang="ja-JP" altLang="en-US" sz="1800" b="1" dirty="0"/>
          </a:p>
        </p:txBody>
      </p:sp>
    </p:spTree>
    <p:extLst>
      <p:ext uri="{BB962C8B-B14F-4D97-AF65-F5344CB8AC3E}">
        <p14:creationId xmlns:p14="http://schemas.microsoft.com/office/powerpoint/2010/main" val="405257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ja-JP" altLang="en-US" sz="6000" b="1" spc="50" dirty="0">
                <a:ln w="0"/>
                <a:solidFill>
                  <a:schemeClr val="bg1"/>
                </a:solidFill>
                <a:effectLst>
                  <a:innerShdw blurRad="63500" dist="50800" dir="13500000">
                    <a:srgbClr val="000000">
                      <a:alpha val="50000"/>
                    </a:srgbClr>
                  </a:innerShdw>
                </a:effectLst>
              </a:rPr>
              <a:t>福音の力</a:t>
            </a:r>
            <a:endParaRPr lang="en-US" sz="6000" b="1" spc="50" noProof="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77000"/>
            <a:ext cx="12191999" cy="769441"/>
          </a:xfrm>
          <a:prstGeom prst="rect">
            <a:avLst/>
          </a:prstGeom>
          <a:noFill/>
        </p:spPr>
        <p:txBody>
          <a:bodyPr wrap="square">
            <a:spAutoFit/>
          </a:bodyPr>
          <a:lstStyle/>
          <a:p>
            <a:pPr algn="ctr"/>
            <a:r>
              <a:rPr lang="ja-JP" altLang="en-US" sz="4400" b="1" spc="50" noProof="0" dirty="0">
                <a:ln w="9525" cmpd="sng">
                  <a:solidFill>
                    <a:schemeClr val="accent1"/>
                  </a:solidFill>
                  <a:prstDash val="solid"/>
                </a:ln>
                <a:solidFill>
                  <a:srgbClr val="70AD47">
                    <a:tint val="1000"/>
                  </a:srgbClr>
                </a:solidFill>
                <a:effectLst>
                  <a:glow rad="38100">
                    <a:schemeClr val="accent1">
                      <a:alpha val="40000"/>
                    </a:schemeClr>
                  </a:glow>
                </a:effectLst>
              </a:rPr>
              <a:t>福音の力</a:t>
            </a:r>
            <a:endParaRPr lang="en-US" sz="4400" b="1" spc="50" noProof="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CuadroTexto 3">
            <a:extLst>
              <a:ext uri="{FF2B5EF4-FFF2-40B4-BE49-F238E27FC236}">
                <a16:creationId xmlns:a16="http://schemas.microsoft.com/office/drawing/2014/main" id="{53678017-D366-38C6-1F76-5FA1CDF6332E}"/>
              </a:ext>
            </a:extLst>
          </p:cNvPr>
          <p:cNvSpPr txBox="1"/>
          <p:nvPr/>
        </p:nvSpPr>
        <p:spPr>
          <a:xfrm>
            <a:off x="67653" y="633292"/>
            <a:ext cx="12056692" cy="707886"/>
          </a:xfrm>
          <a:prstGeom prst="rect">
            <a:avLst/>
          </a:prstGeom>
          <a:noFill/>
        </p:spPr>
        <p:txBody>
          <a:bodyPr wrap="square">
            <a:spAutoFit/>
          </a:bodyPr>
          <a:lstStyle/>
          <a:p>
            <a:pPr algn="ctr"/>
            <a:r>
              <a:rPr lang="ja-JP" altLang="en-US" sz="2000" b="1" dirty="0">
                <a:solidFill>
                  <a:schemeClr val="accent4">
                    <a:lumMod val="40000"/>
                    <a:lumOff val="60000"/>
                  </a:schemeClr>
                </a:solidFill>
                <a:effectLst>
                  <a:outerShdw blurRad="38100" dist="38100" dir="2700000" algn="tl">
                    <a:srgbClr val="000000">
                      <a:alpha val="43137"/>
                    </a:srgbClr>
                  </a:outerShdw>
                </a:effectLst>
                <a:latin typeface="+mn-ea"/>
              </a:rPr>
              <a:t>わたしたちはこのキリストを宣べ伝え、知恵をつくしてすべての人を訓戒し、また、すべての人を教えている。それは、彼らがキリストにあって全き者として立つようになるためである。</a:t>
            </a:r>
            <a:r>
              <a:rPr lang="en-US" sz="2000" b="1" noProof="0" dirty="0">
                <a:solidFill>
                  <a:schemeClr val="accent4">
                    <a:lumMod val="40000"/>
                    <a:lumOff val="60000"/>
                  </a:schemeClr>
                </a:solidFill>
                <a:effectLst>
                  <a:outerShdw blurRad="38100" dist="38100" dir="2700000" algn="tl">
                    <a:srgbClr val="000000">
                      <a:alpha val="43137"/>
                    </a:srgbClr>
                  </a:outerShdw>
                </a:effectLst>
                <a:latin typeface="+mn-ea"/>
              </a:rPr>
              <a:t>(</a:t>
            </a:r>
            <a:r>
              <a:rPr lang="ja-JP" altLang="en-US" sz="2000" b="1" noProof="0" dirty="0">
                <a:solidFill>
                  <a:schemeClr val="accent4">
                    <a:lumMod val="40000"/>
                    <a:lumOff val="60000"/>
                  </a:schemeClr>
                </a:solidFill>
                <a:effectLst>
                  <a:outerShdw blurRad="38100" dist="38100" dir="2700000" algn="tl">
                    <a:srgbClr val="000000">
                      <a:alpha val="43137"/>
                    </a:srgbClr>
                  </a:outerShdw>
                </a:effectLst>
                <a:latin typeface="+mn-ea"/>
              </a:rPr>
              <a:t>コロサイ</a:t>
            </a:r>
            <a:r>
              <a:rPr lang="en-US" sz="2000" b="1" noProof="0" dirty="0">
                <a:solidFill>
                  <a:schemeClr val="accent4">
                    <a:lumMod val="40000"/>
                    <a:lumOff val="60000"/>
                  </a:schemeClr>
                </a:solidFill>
                <a:effectLst>
                  <a:outerShdw blurRad="38100" dist="38100" dir="2700000" algn="tl">
                    <a:srgbClr val="000000">
                      <a:alpha val="43137"/>
                    </a:srgbClr>
                  </a:outerShdw>
                </a:effectLst>
                <a:latin typeface="+mn-ea"/>
              </a:rPr>
              <a:t> 1:28)</a:t>
            </a: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554272"/>
          </a:xfrm>
          <a:prstGeom prst="rect">
            <a:avLst/>
          </a:prstGeom>
          <a:noFill/>
        </p:spPr>
        <p:txBody>
          <a:bodyPr wrap="square" rtlCol="0">
            <a:spAutoFit/>
          </a:bodyPr>
          <a:lstStyle/>
          <a:p>
            <a:pPr>
              <a:spcBef>
                <a:spcPts val="600"/>
              </a:spcBef>
            </a:pPr>
            <a:r>
              <a:rPr lang="ja-JP" altLang="en-US" sz="1900" b="1" dirty="0">
                <a:latin typeface="+mn-ea"/>
              </a:rPr>
              <a:t>パウロはどのように福音を宣べ伝えたのでしょうか。彼の説教の中心は、十字架につけられたキリストでした（</a:t>
            </a:r>
            <a:r>
              <a:rPr lang="en-US" altLang="ja-JP" sz="1900" b="1" dirty="0">
                <a:latin typeface="+mn-ea"/>
              </a:rPr>
              <a:t>1</a:t>
            </a:r>
            <a:r>
              <a:rPr lang="ja-JP" altLang="en-US" sz="1900" b="1" dirty="0">
                <a:latin typeface="+mn-ea"/>
              </a:rPr>
              <a:t>コリ </a:t>
            </a:r>
            <a:r>
              <a:rPr lang="en-US" altLang="ja-JP" sz="1900" b="1" dirty="0">
                <a:latin typeface="+mn-ea"/>
              </a:rPr>
              <a:t>1:23</a:t>
            </a:r>
            <a:r>
              <a:rPr lang="ja-JP" altLang="en-US" sz="1900" b="1" dirty="0">
                <a:latin typeface="+mn-ea"/>
              </a:rPr>
              <a:t>）。人々がイエスを受け入れると、パウロは彼らを戒め、教え、　彼らが完全になるまで続けました（コロ </a:t>
            </a:r>
            <a:r>
              <a:rPr lang="en-US" altLang="ja-JP" sz="1900" b="1" dirty="0">
                <a:latin typeface="+mn-ea"/>
              </a:rPr>
              <a:t>1:28-29</a:t>
            </a:r>
            <a:r>
              <a:rPr lang="ja-JP" altLang="en-US" sz="1900" b="1" dirty="0">
                <a:latin typeface="+mn-ea"/>
              </a:rPr>
              <a:t>）。彼はどのようにこれを行なったのでしょうか。</a:t>
            </a:r>
            <a:endParaRPr lang="en-US" sz="1900" b="1" noProof="0" dirty="0">
              <a:latin typeface="+mn-ea"/>
            </a:endParaRPr>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3831998995"/>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1" y="4594283"/>
            <a:ext cx="8640278" cy="677108"/>
          </a:xfrm>
          <a:prstGeom prst="rect">
            <a:avLst/>
          </a:prstGeom>
          <a:noFill/>
        </p:spPr>
        <p:txBody>
          <a:bodyPr wrap="square" rtlCol="0">
            <a:spAutoFit/>
          </a:bodyPr>
          <a:lstStyle/>
          <a:p>
            <a:pPr>
              <a:spcBef>
                <a:spcPts val="600"/>
              </a:spcBef>
            </a:pPr>
            <a:r>
              <a:rPr lang="ja-JP" altLang="en-US" sz="1900" b="1" dirty="0">
                <a:latin typeface="+mn-ea"/>
              </a:rPr>
              <a:t>ちょっと待って</a:t>
            </a:r>
            <a:r>
              <a:rPr lang="en-US" altLang="ja-JP" sz="1900" b="1" dirty="0">
                <a:latin typeface="+mn-ea"/>
              </a:rPr>
              <a:t>…</a:t>
            </a:r>
            <a:r>
              <a:rPr lang="ja-JP" altLang="en-US" sz="1900" b="1" dirty="0">
                <a:latin typeface="+mn-ea"/>
              </a:rPr>
              <a:t>彼らを完全にする？しかもほんの数人じゃなく</a:t>
            </a:r>
            <a:r>
              <a:rPr lang="en-US" altLang="ja-JP" sz="1900" b="1" dirty="0">
                <a:latin typeface="+mn-ea"/>
              </a:rPr>
              <a:t>…</a:t>
            </a:r>
            <a:r>
              <a:rPr lang="ja-JP" altLang="en-US" sz="1900" b="1" dirty="0">
                <a:latin typeface="+mn-ea"/>
              </a:rPr>
              <a:t>　　　　「すべての人」を！                （コロ</a:t>
            </a:r>
            <a:r>
              <a:rPr lang="en-US" altLang="ja-JP" sz="1900" b="1" dirty="0">
                <a:latin typeface="+mn-ea"/>
              </a:rPr>
              <a:t>1:28b</a:t>
            </a:r>
            <a:r>
              <a:rPr lang="ja-JP" altLang="en-US" sz="1900" b="1" dirty="0">
                <a:latin typeface="+mn-ea"/>
              </a:rPr>
              <a:t>）</a:t>
            </a:r>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1721" y="5440131"/>
            <a:ext cx="8639902" cy="1323439"/>
          </a:xfrm>
          <a:prstGeom prst="rect">
            <a:avLst/>
          </a:prstGeom>
          <a:noFill/>
        </p:spPr>
        <p:txBody>
          <a:bodyPr wrap="square">
            <a:spAutoFit/>
          </a:bodyPr>
          <a:lstStyle/>
          <a:p>
            <a:pPr>
              <a:spcBef>
                <a:spcPts val="600"/>
              </a:spcBef>
            </a:pPr>
            <a:r>
              <a:rPr lang="ja-JP" altLang="en-US" sz="1900" b="1" dirty="0">
                <a:latin typeface="+mn-ea"/>
              </a:rPr>
              <a:t>「成熟した」と訳されているギリシャ語（テレイオス）は、完全で欠陥のないことを意味します。クリスチャンとして成長する過程を通して、私たちは神の律法の深さとその要求を深く理解するようになります。ですから、</a:t>
            </a:r>
            <a:r>
              <a:rPr lang="ja-JP" altLang="en-US" sz="2000" b="1" dirty="0"/>
              <a:t>私たちの目標は、キリスト・イエスにあって完全になることです。</a:t>
            </a:r>
            <a:endParaRPr lang="en-US" sz="2000" b="1" noProof="0" dirty="0"/>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par>
                          <p:cTn id="45" fill="hold">
                            <p:stCondLst>
                              <p:cond delay="750"/>
                            </p:stCondLst>
                            <p:childTnLst>
                              <p:par>
                                <p:cTn id="46" presetID="22" presetClass="entr" presetSubtype="2" fill="hold" grpId="0" nodeType="afterEffect">
                                  <p:stCondLst>
                                    <p:cond delay="0"/>
                                  </p:stCondLst>
                                  <p:childTnLst>
                                    <p:set>
                                      <p:cBhvr>
                                        <p:cTn id="47"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8" dur="500"/>
                                        <p:tgtEl>
                                          <p:spTgt spid="2">
                                            <p:graphicEl>
                                              <a:dgm id="{12DA069D-C27C-447C-ABA1-9A69B5259F86}"/>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1" dur="500"/>
                                        <p:tgtEl>
                                          <p:spTgt spid="2">
                                            <p:graphicEl>
                                              <a:dgm id="{2F00E1F8-099B-4F47-B8BF-36EFD7BDE8B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6" dur="500"/>
                                        <p:tgtEl>
                                          <p:spTgt spid="2">
                                            <p:graphicEl>
                                              <a:dgm id="{10BD5450-BABB-48E3-B9FF-9E8AA18A9B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59" dur="500"/>
                                        <p:tgtEl>
                                          <p:spTgt spid="2">
                                            <p:graphicEl>
                                              <a:dgm id="{F73877C7-3B19-4518-965C-914A8841BDD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4" dur="500"/>
                                        <p:tgtEl>
                                          <p:spTgt spid="2">
                                            <p:graphicEl>
                                              <a:dgm id="{F4807447-6BA8-4E90-861B-DD95033FF1E2}"/>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7" dur="500"/>
                                        <p:tgtEl>
                                          <p:spTgt spid="2">
                                            <p:graphicEl>
                                              <a:dgm id="{B1DE1E30-336F-4837-9693-E0EB552D8A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6C9BBBE2-B0BA-836E-77FD-4AF99AC8504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8F1525-59A0-759C-86AB-22DD4B9E557B}"/>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「キリストに結ばれて完全な者となる」</a:t>
            </a:r>
            <a:br>
              <a:rPr lang="en-US" altLang="ja-JP" b="1" dirty="0"/>
            </a:br>
            <a:r>
              <a:rPr lang="en-US" altLang="ja-JP" b="1" dirty="0"/>
              <a:t>〔</a:t>
            </a:r>
            <a:r>
              <a:rPr lang="ja-JP" altLang="en-US" b="1" dirty="0"/>
              <a:t>口語訳「キリスト・イエスにあって</a:t>
            </a:r>
            <a:br>
              <a:rPr lang="en-US" altLang="ja-JP" b="1" dirty="0"/>
            </a:br>
            <a:r>
              <a:rPr lang="ja-JP" altLang="en-US" b="1" dirty="0"/>
              <a:t>全き者・・・にな る」</a:t>
            </a:r>
            <a:r>
              <a:rPr lang="en-US" altLang="ja-JP" b="1" dirty="0"/>
              <a:t>〕</a:t>
            </a:r>
            <a:r>
              <a:rPr lang="ja-JP" altLang="en-US" b="1" dirty="0"/>
              <a:t>（コロ</a:t>
            </a:r>
            <a:r>
              <a:rPr lang="en-US" altLang="ja-JP" b="1" dirty="0"/>
              <a:t>1:28</a:t>
            </a:r>
            <a:r>
              <a:rPr lang="ja-JP" altLang="en-US" b="1" dirty="0"/>
              <a:t>）とは　どういう意味だと理解していますか。</a:t>
            </a:r>
            <a:br>
              <a:rPr lang="en-US" altLang="ja-JP" b="1" dirty="0"/>
            </a:br>
            <a:r>
              <a:rPr lang="ja-JP" altLang="en-US" b="1" dirty="0"/>
              <a:t>十字架でイエスが私たちのた めに成し遂げ</a:t>
            </a:r>
            <a:br>
              <a:rPr lang="en-US" altLang="ja-JP" b="1" dirty="0"/>
            </a:br>
            <a:r>
              <a:rPr lang="ja-JP" altLang="en-US" b="1" dirty="0"/>
              <a:t>られたことを理解することは、</a:t>
            </a:r>
            <a:br>
              <a:rPr lang="en-US" altLang="ja-JP" b="1" dirty="0"/>
            </a:br>
            <a:r>
              <a:rPr lang="ja-JP" altLang="en-US" b="1" dirty="0"/>
              <a:t>「キリストに結ばれて完全な者となる」</a:t>
            </a:r>
            <a:br>
              <a:rPr lang="en-US" altLang="ja-JP" b="1" dirty="0"/>
            </a:br>
            <a:r>
              <a:rPr lang="en-US" altLang="ja-JP" b="1" dirty="0"/>
              <a:t>〔</a:t>
            </a:r>
            <a:r>
              <a:rPr lang="ja-JP" altLang="en-US" b="1" dirty="0"/>
              <a:t>口 語訳「キリスト・イエスにあって全き者・・・になる」</a:t>
            </a:r>
            <a:r>
              <a:rPr lang="en-US" altLang="ja-JP" b="1" dirty="0"/>
              <a:t>〕</a:t>
            </a:r>
            <a:r>
              <a:rPr lang="ja-JP" altLang="en-US" b="1" dirty="0"/>
              <a:t>の意味を知る上で、</a:t>
            </a:r>
            <a:br>
              <a:rPr lang="en-US" altLang="ja-JP" b="1" dirty="0"/>
            </a:br>
            <a:r>
              <a:rPr lang="ja-JP" altLang="en-US" b="1" dirty="0"/>
              <a:t>どのように役立ち ますか。</a:t>
            </a:r>
            <a:endParaRPr kumimoji="1" lang="ja-JP" altLang="en-US" b="1" dirty="0"/>
          </a:p>
        </p:txBody>
      </p:sp>
    </p:spTree>
    <p:extLst>
      <p:ext uri="{BB962C8B-B14F-4D97-AF65-F5344CB8AC3E}">
        <p14:creationId xmlns:p14="http://schemas.microsoft.com/office/powerpoint/2010/main" val="12913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079654" y="2115056"/>
            <a:ext cx="9977414" cy="3693319"/>
          </a:xfrm>
          <a:prstGeom prst="rect">
            <a:avLst/>
          </a:prstGeom>
          <a:noFill/>
        </p:spPr>
        <p:txBody>
          <a:bodyPr wrap="square">
            <a:spAutoFit/>
          </a:bodyPr>
          <a:lstStyle/>
          <a:p>
            <a:pPr>
              <a:spcBef>
                <a:spcPts val="600"/>
              </a:spcBef>
            </a:pPr>
            <a:r>
              <a:rPr lang="en-US" altLang="ja-JP" sz="2800" b="1" dirty="0"/>
              <a:t>｢</a:t>
            </a:r>
            <a:r>
              <a:rPr lang="ja-JP" altLang="en-US" sz="2800" b="1" dirty="0"/>
              <a:t>十字架につけられたあがない主をみつめる時に、われわれは、天の大君によって払われた犠牲の大きさと意味とをもっと　十分に理解するようになる。救いの計画はわれわれの前に　輝き、カルバリーの思いはわれわれの心に生き生きとした　聖なる感情をよびさます。神と小羊への賛美がわれわれの　心とくちびるに宿る。なぜならカルバリーの光景をいつも</a:t>
            </a:r>
            <a:endParaRPr lang="en-US" altLang="ja-JP" sz="2800" b="1" dirty="0"/>
          </a:p>
          <a:p>
            <a:pPr>
              <a:spcBef>
                <a:spcPts val="600"/>
              </a:spcBef>
            </a:pPr>
            <a:r>
              <a:rPr lang="ja-JP" altLang="en-US" sz="2800" b="1" dirty="0"/>
              <a:t>生き生きと記憶している魂のうちには、高慢と自己崇拝の</a:t>
            </a:r>
            <a:endParaRPr lang="en-US" altLang="ja-JP" sz="2800" b="1" dirty="0"/>
          </a:p>
          <a:p>
            <a:pPr>
              <a:spcBef>
                <a:spcPts val="600"/>
              </a:spcBef>
            </a:pPr>
            <a:r>
              <a:rPr lang="ja-JP" altLang="en-US" sz="2800" b="1" dirty="0"/>
              <a:t>思いは栄えることができないからである</a:t>
            </a:r>
            <a:r>
              <a:rPr lang="en-US" altLang="ja-JP" sz="2800" b="1" dirty="0"/>
              <a:t>｣</a:t>
            </a:r>
            <a:r>
              <a:rPr lang="ja-JP" altLang="en-US" sz="2800" b="1" dirty="0"/>
              <a:t>。</a:t>
            </a:r>
            <a:endParaRPr lang="en-US"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370FBA7-1FC7-35CC-116F-E319079AA086}"/>
              </a:ext>
            </a:extLst>
          </p:cNvPr>
          <p:cNvSpPr txBox="1"/>
          <p:nvPr/>
        </p:nvSpPr>
        <p:spPr>
          <a:xfrm>
            <a:off x="7560981" y="5808445"/>
            <a:ext cx="3496086" cy="338554"/>
          </a:xfrm>
          <a:prstGeom prst="rect">
            <a:avLst/>
          </a:prstGeom>
          <a:noFill/>
        </p:spPr>
        <p:txBody>
          <a:bodyPr wrap="none" rtlCol="0">
            <a:spAutoFit/>
          </a:bodyPr>
          <a:lstStyle/>
          <a:p>
            <a:pPr algn="r"/>
            <a:r>
              <a:rPr lang="en-US" sz="1600" b="1" noProof="0" dirty="0"/>
              <a:t>EG</a:t>
            </a:r>
            <a:r>
              <a:rPr lang="ja-JP" altLang="en-US" sz="1600" b="1" noProof="0" dirty="0"/>
              <a:t>ホワイト</a:t>
            </a:r>
            <a:r>
              <a:rPr lang="en-US" sz="1600" b="1" noProof="0" dirty="0"/>
              <a:t> (</a:t>
            </a:r>
            <a:r>
              <a:rPr lang="ja-JP" altLang="en-US" sz="1600" b="1" noProof="0" dirty="0"/>
              <a:t>各時代の希望、第</a:t>
            </a:r>
            <a:r>
              <a:rPr lang="en-US" altLang="ja-JP" sz="1600" b="1" noProof="0" dirty="0"/>
              <a:t>72</a:t>
            </a:r>
            <a:r>
              <a:rPr lang="ja-JP" altLang="en-US" sz="1600" b="1" noProof="0" dirty="0"/>
              <a:t>章</a:t>
            </a:r>
            <a:r>
              <a:rPr lang="en-US" sz="1600" b="1" noProof="0" dirty="0"/>
              <a:t>)</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180261" y="2364678"/>
            <a:ext cx="6303350" cy="4154984"/>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4400" b="1" dirty="0">
                <a:ln w="12700" cmpd="sng">
                  <a:noFill/>
                  <a:prstDash val="solid"/>
                </a:ln>
                <a:solidFill>
                  <a:srgbClr val="156082">
                    <a:lumMod val="20000"/>
                    <a:lumOff val="80000"/>
                  </a:srgbClr>
                </a:solidFill>
                <a:latin typeface="Comic Sans MS" panose="030F0702030302020204" pitchFamily="66" charset="0"/>
              </a:rPr>
              <a:t>神はわたしたちの罪のために、罪を知らないかたを罪とされた。　それは、わたしたちが、彼にあって神の義と　なるためなのである。</a:t>
            </a:r>
            <a:endParaRPr kumimoji="0" lang="en-US" sz="36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2 </a:t>
            </a:r>
            <a:r>
              <a:rPr kumimoji="0" lang="ja-JP" alt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コリント</a:t>
            </a: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5:21</a:t>
            </a:r>
            <a:r>
              <a:rPr kumimoji="0" lang="ja-JP" alt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口語訳</a:t>
            </a:r>
            <a:endPar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5566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227152" y="2239632"/>
            <a:ext cx="6455001" cy="3970318"/>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4200" b="1" dirty="0">
                <a:ln w="12700" cmpd="sng">
                  <a:noFill/>
                  <a:prstDash val="solid"/>
                </a:ln>
                <a:solidFill>
                  <a:srgbClr val="156082">
                    <a:lumMod val="20000"/>
                    <a:lumOff val="80000"/>
                  </a:srgbClr>
                </a:solidFill>
                <a:latin typeface="Comic Sans MS" panose="030F0702030302020204" pitchFamily="66" charset="0"/>
              </a:rPr>
              <a:t>罪と何のかかわりもない方を、神はわたしたちのために罪となさいました。わたしたちはその方によって神の義を得ることができたのです。</a:t>
            </a:r>
            <a:endParaRPr kumimoji="0" lang="en-US" sz="4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2 </a:t>
            </a:r>
            <a:r>
              <a:rPr kumimoji="0" lang="ja-JP" alt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コリント</a:t>
            </a: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5:21</a:t>
            </a:r>
            <a:r>
              <a:rPr kumimoji="0" lang="ja-JP" alt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新共同訳</a:t>
            </a:r>
            <a:endPar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68880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3500317698"/>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109967" y="137170"/>
            <a:ext cx="7591425" cy="969496"/>
          </a:xfrm>
          <a:prstGeom prst="rect">
            <a:avLst/>
          </a:prstGeom>
          <a:noFill/>
        </p:spPr>
        <p:txBody>
          <a:bodyPr wrap="square" rtlCol="0">
            <a:spAutoFit/>
          </a:bodyPr>
          <a:lstStyle/>
          <a:p>
            <a:pPr>
              <a:spcBef>
                <a:spcPts val="600"/>
              </a:spcBef>
            </a:pPr>
            <a:r>
              <a:rPr lang="ja-JP" altLang="en-US" sz="1900" b="1" dirty="0">
                <a:latin typeface="+mn-ea"/>
              </a:rPr>
              <a:t>キリストの十字架が天と地を和解させた（コロ</a:t>
            </a:r>
            <a:r>
              <a:rPr lang="en-US" altLang="ja-JP" sz="1900" b="1" dirty="0">
                <a:latin typeface="+mn-ea"/>
              </a:rPr>
              <a:t>1:20</a:t>
            </a:r>
            <a:r>
              <a:rPr lang="ja-JP" altLang="en-US" sz="1900" b="1" dirty="0">
                <a:latin typeface="+mn-ea"/>
              </a:rPr>
              <a:t>）と述べた後、パウロはこの和解が私たちにもたらす実践的な効果について説明を続ける。</a:t>
            </a:r>
          </a:p>
        </p:txBody>
      </p:sp>
      <p:sp>
        <p:nvSpPr>
          <p:cNvPr id="6" name="CuadroTexto 5">
            <a:extLst>
              <a:ext uri="{FF2B5EF4-FFF2-40B4-BE49-F238E27FC236}">
                <a16:creationId xmlns:a16="http://schemas.microsoft.com/office/drawing/2014/main" id="{3E253074-F8C2-A400-C4FB-283B6DFD5DD4}"/>
              </a:ext>
            </a:extLst>
          </p:cNvPr>
          <p:cNvSpPr txBox="1"/>
          <p:nvPr/>
        </p:nvSpPr>
        <p:spPr>
          <a:xfrm>
            <a:off x="2100846" y="1204566"/>
            <a:ext cx="7990307" cy="969496"/>
          </a:xfrm>
          <a:prstGeom prst="rect">
            <a:avLst/>
          </a:prstGeom>
          <a:noFill/>
        </p:spPr>
        <p:txBody>
          <a:bodyPr wrap="square">
            <a:spAutoFit/>
          </a:bodyPr>
          <a:lstStyle/>
          <a:p>
            <a:pPr>
              <a:spcBef>
                <a:spcPts val="600"/>
              </a:spcBef>
            </a:pPr>
            <a:r>
              <a:rPr lang="ja-JP" altLang="en-US" sz="1900" b="1" dirty="0">
                <a:latin typeface="+mn-ea"/>
              </a:rPr>
              <a:t>この出来事は私たちをどのように変えたのでしょうか？ 神はどのようにこれらのことを見通されたのでしょうか？ 他の人々が和解し、希望を　持てるように、私たちは何ができるでしょうか？</a:t>
            </a:r>
            <a:endParaRPr lang="en-US" sz="1900" b="1" dirty="0">
              <a:latin typeface="+mn-ea"/>
            </a:endParaRP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ja-JP" altLang="en-US" sz="6000" b="1" spc="50" noProof="0" dirty="0">
                <a:ln w="0"/>
                <a:solidFill>
                  <a:schemeClr val="bg1"/>
                </a:solidFill>
                <a:effectLst>
                  <a:innerShdw blurRad="63500" dist="50800" dir="13500000">
                    <a:srgbClr val="000000">
                      <a:alpha val="50000"/>
                    </a:srgbClr>
                  </a:innerShdw>
                </a:effectLst>
              </a:rPr>
              <a:t>和解の効果</a:t>
            </a:r>
            <a:endParaRPr lang="en-US" sz="6000" b="1" spc="50" noProof="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68824"/>
            <a:ext cx="12192000" cy="76944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r>
              <a:rPr lang="ja-JP" altLang="en-US" sz="4400" b="1" spc="600" noProof="0" dirty="0">
                <a:ln w="25400">
                  <a:solidFill>
                    <a:schemeClr val="accent2"/>
                  </a:solidFill>
                  <a:prstDash val="solid"/>
                </a:ln>
                <a:solidFill>
                  <a:schemeClr val="accent2">
                    <a:lumMod val="40000"/>
                    <a:lumOff val="60000"/>
                  </a:schemeClr>
                </a:solidFill>
              </a:rPr>
              <a:t>悪い行いからの和解</a:t>
            </a:r>
            <a:endParaRPr lang="en-US" sz="4400" b="1" spc="600" noProof="0" dirty="0">
              <a:ln w="25400">
                <a:solidFill>
                  <a:schemeClr val="accent2"/>
                </a:solid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id="{1A079917-4ADB-9CE0-F68D-ED48A1FE6343}"/>
              </a:ext>
            </a:extLst>
          </p:cNvPr>
          <p:cNvSpPr txBox="1"/>
          <p:nvPr/>
        </p:nvSpPr>
        <p:spPr>
          <a:xfrm>
            <a:off x="313927" y="586670"/>
            <a:ext cx="11564145" cy="92333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chemeClr val="accent3"/>
                </a:solidFill>
                <a:latin typeface="Comic Sans MS" panose="030F0702030302020204" pitchFamily="66" charset="0"/>
              </a:rPr>
              <a:t>あなたがたも、かつては悪い行いをして神から離れ、心の中で神に敵対していた。</a:t>
            </a:r>
          </a:p>
          <a:p>
            <a:pPr algn="ctr"/>
            <a:r>
              <a:rPr lang="ja-JP" altLang="en-US" b="1" dirty="0">
                <a:solidFill>
                  <a:schemeClr val="accent3"/>
                </a:solidFill>
                <a:latin typeface="Comic Sans MS" panose="030F0702030302020204" pitchFamily="66" charset="0"/>
              </a:rPr>
              <a:t> しかし今では、御子はその肉のからだにより、その死をとおして、あなたがたを神と和解させ、あなたがたを聖なる、傷のない、責められるところのない者として、みまえに立たせて下さったのである。</a:t>
            </a:r>
            <a:r>
              <a:rPr lang="en-US" sz="1400" b="1" noProof="0" dirty="0">
                <a:solidFill>
                  <a:schemeClr val="accent3"/>
                </a:solidFill>
                <a:latin typeface="Comic Sans MS" panose="030F0702030302020204" pitchFamily="66" charset="0"/>
              </a:rPr>
              <a:t>(</a:t>
            </a:r>
            <a:r>
              <a:rPr lang="ja-JP" altLang="en-US" sz="1400" b="1" noProof="0" dirty="0">
                <a:solidFill>
                  <a:schemeClr val="accent3"/>
                </a:solidFill>
                <a:latin typeface="Comic Sans MS" panose="030F0702030302020204" pitchFamily="66" charset="0"/>
              </a:rPr>
              <a:t>コロサイ</a:t>
            </a:r>
            <a:r>
              <a:rPr lang="en-US" sz="1400" b="1" noProof="0" dirty="0">
                <a:solidFill>
                  <a:schemeClr val="accent3"/>
                </a:solidFill>
                <a:latin typeface="Comic Sans MS" panose="030F0702030302020204" pitchFamily="66" charset="0"/>
              </a:rPr>
              <a:t> 1:21-22)</a:t>
            </a: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62835"/>
            <a:ext cx="4086713" cy="1261884"/>
          </a:xfrm>
          <a:prstGeom prst="rect">
            <a:avLst/>
          </a:prstGeom>
          <a:noFill/>
        </p:spPr>
        <p:txBody>
          <a:bodyPr wrap="square" rtlCol="0">
            <a:spAutoFit/>
          </a:bodyPr>
          <a:lstStyle/>
          <a:p>
            <a:pPr>
              <a:spcBef>
                <a:spcPts val="600"/>
              </a:spcBef>
            </a:pPr>
            <a:r>
              <a:rPr lang="ja-JP" altLang="en-US" sz="1900" b="1" dirty="0">
                <a:latin typeface="+mn-ea"/>
              </a:rPr>
              <a:t>問題は単純である。私たちは悪を行って生きてきた。それゆえ、永遠の死に定められていたのである              （ロマ</a:t>
            </a:r>
            <a:r>
              <a:rPr lang="en-US" altLang="ja-JP" sz="1900" b="1" dirty="0">
                <a:latin typeface="+mn-ea"/>
              </a:rPr>
              <a:t>6:23</a:t>
            </a:r>
            <a:r>
              <a:rPr lang="ja-JP" altLang="en-US" sz="1900" b="1" dirty="0">
                <a:latin typeface="+mn-ea"/>
              </a:rPr>
              <a:t>、黙</a:t>
            </a:r>
            <a:r>
              <a:rPr lang="en-US" altLang="ja-JP" sz="1900" b="1" dirty="0">
                <a:latin typeface="+mn-ea"/>
              </a:rPr>
              <a:t>21:8</a:t>
            </a:r>
            <a:r>
              <a:rPr lang="ja-JP" altLang="en-US" sz="1900" b="1" dirty="0">
                <a:latin typeface="+mn-ea"/>
              </a:rPr>
              <a:t>）。</a:t>
            </a: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1173371310"/>
              </p:ext>
            </p:extLst>
          </p:nvPr>
        </p:nvGraphicFramePr>
        <p:xfrm>
          <a:off x="3765752" y="1887793"/>
          <a:ext cx="8288594"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04179" y="4949026"/>
            <a:ext cx="2383452" cy="1261884"/>
          </a:xfrm>
          <a:prstGeom prst="rect">
            <a:avLst/>
          </a:prstGeom>
          <a:noFill/>
        </p:spPr>
        <p:txBody>
          <a:bodyPr wrap="square">
            <a:spAutoFit/>
          </a:bodyPr>
          <a:lstStyle/>
          <a:p>
            <a:r>
              <a:rPr lang="ja-JP" altLang="en-US" sz="1900" b="1" dirty="0">
                <a:latin typeface="+mn-ea"/>
              </a:rPr>
              <a:t>しかし神は　　　　私たちのために　　偉大な計画を　　　用意しておられた：</a:t>
            </a:r>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5" y="3077554"/>
            <a:ext cx="3477420" cy="1261884"/>
          </a:xfrm>
          <a:prstGeom prst="rect">
            <a:avLst/>
          </a:prstGeom>
          <a:noFill/>
        </p:spPr>
        <p:txBody>
          <a:bodyPr wrap="square">
            <a:spAutoFit/>
          </a:bodyPr>
          <a:lstStyle/>
          <a:p>
            <a:r>
              <a:rPr lang="ja-JP" altLang="en-US" sz="1900" b="1" dirty="0">
                <a:latin typeface="+mn-ea"/>
              </a:rPr>
              <a:t>私たち自身では、この状況を変えることも、救いの代価を支払うこともできなかった（詩</a:t>
            </a:r>
            <a:r>
              <a:rPr lang="en-US" altLang="ja-JP" sz="1900" b="1" dirty="0">
                <a:latin typeface="+mn-ea"/>
              </a:rPr>
              <a:t>49:7-8</a:t>
            </a:r>
            <a:r>
              <a:rPr lang="ja-JP" altLang="en-US" sz="1900" b="1" dirty="0">
                <a:latin typeface="+mn-ea"/>
              </a:rPr>
              <a:t>）。</a:t>
            </a:r>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0741B9-CB02-3BD4-1914-80E0D766C4D1}"/>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あなた自身を見つめ、あなたの性格と</a:t>
            </a:r>
            <a:br>
              <a:rPr lang="en-US" altLang="ja-JP" b="1" dirty="0"/>
            </a:br>
            <a:r>
              <a:rPr lang="ja-JP" altLang="en-US" b="1" dirty="0"/>
              <a:t>心の奥底（本心）を見つめるとき、</a:t>
            </a:r>
            <a:br>
              <a:rPr lang="en-US" altLang="ja-JP" b="1" dirty="0"/>
            </a:br>
            <a:r>
              <a:rPr lang="ja-JP" altLang="en-US" b="1" dirty="0"/>
              <a:t>その光景は 十字架の必要性について</a:t>
            </a:r>
            <a:br>
              <a:rPr lang="en-US" altLang="ja-JP" b="1" dirty="0"/>
            </a:br>
            <a:r>
              <a:rPr lang="ja-JP" altLang="en-US" b="1" dirty="0"/>
              <a:t>あなたに何を教えてくれるでしょうか。 </a:t>
            </a:r>
            <a:endParaRPr kumimoji="1" lang="ja-JP" altLang="en-US" b="1" dirty="0"/>
          </a:p>
        </p:txBody>
      </p:sp>
    </p:spTree>
    <p:extLst>
      <p:ext uri="{BB962C8B-B14F-4D97-AF65-F5344CB8AC3E}">
        <p14:creationId xmlns:p14="http://schemas.microsoft.com/office/powerpoint/2010/main" val="170165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0" y="49160"/>
            <a:ext cx="9015292" cy="707886"/>
          </a:xfrm>
          <a:prstGeom prst="rect">
            <a:avLst/>
          </a:prstGeom>
          <a:noFill/>
        </p:spPr>
        <p:txBody>
          <a:bodyPr wrap="square">
            <a:spAutoFit/>
          </a:bodyPr>
          <a:lstStyle/>
          <a:p>
            <a:pPr algn="ctr"/>
            <a:r>
              <a:rPr lang="ja-JP" altLang="en-US" sz="40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「もし」信仰に踏みとどまるなら</a:t>
            </a:r>
            <a:endParaRPr lang="en-US" sz="40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BF8BB1D8-49EA-84CB-22A6-83D347242071}"/>
              </a:ext>
            </a:extLst>
          </p:cNvPr>
          <p:cNvSpPr txBox="1"/>
          <p:nvPr/>
        </p:nvSpPr>
        <p:spPr>
          <a:xfrm>
            <a:off x="297597" y="889990"/>
            <a:ext cx="8420098" cy="923330"/>
          </a:xfrm>
          <a:prstGeom prst="rect">
            <a:avLst/>
          </a:prstGeom>
          <a:noFill/>
        </p:spPr>
        <p:txBody>
          <a:bodyPr wrap="square">
            <a:spAutoFit/>
          </a:bodyPr>
          <a:lstStyle/>
          <a:p>
            <a:pPr algn="ctr"/>
            <a:r>
              <a:rPr lang="ja-JP" alt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ただし、あなたがたは、ゆるぐことがなく、しっかりと信仰にふみとどまり、　すでに聞いている福音の望みから移り行くことのないようにすべきである。</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a:solidFill>
                  <a:schemeClr val="accent4">
                    <a:lumMod val="40000"/>
                    <a:lumOff val="60000"/>
                  </a:schemeClr>
                </a:solidFill>
                <a:effectLst>
                  <a:outerShdw blurRad="38100" dist="38100" dir="2700000" algn="tl">
                    <a:srgbClr val="000000">
                      <a:alpha val="43137"/>
                    </a:srgbClr>
                  </a:outerShdw>
                </a:effectLst>
                <a:latin typeface="+mn-ea"/>
              </a:rPr>
              <a:t>(</a:t>
            </a:r>
            <a:r>
              <a:rPr lang="ja-JP" altLang="en-US" b="1" noProof="0" dirty="0">
                <a:solidFill>
                  <a:schemeClr val="accent4">
                    <a:lumMod val="40000"/>
                    <a:lumOff val="60000"/>
                  </a:schemeClr>
                </a:solidFill>
                <a:effectLst>
                  <a:outerShdw blurRad="38100" dist="38100" dir="2700000" algn="tl">
                    <a:srgbClr val="000000">
                      <a:alpha val="43137"/>
                    </a:srgbClr>
                  </a:outerShdw>
                </a:effectLst>
                <a:latin typeface="+mn-ea"/>
              </a:rPr>
              <a:t>コロサイ</a:t>
            </a:r>
            <a:r>
              <a:rPr lang="en-US" b="1" noProof="0" dirty="0">
                <a:solidFill>
                  <a:schemeClr val="accent4">
                    <a:lumMod val="40000"/>
                    <a:lumOff val="60000"/>
                  </a:schemeClr>
                </a:solidFill>
                <a:effectLst>
                  <a:outerShdw blurRad="38100" dist="38100" dir="2700000" algn="tl">
                    <a:srgbClr val="000000">
                      <a:alpha val="43137"/>
                    </a:srgbClr>
                  </a:outerShdw>
                </a:effectLst>
                <a:latin typeface="+mn-ea"/>
              </a:rPr>
              <a:t> 1:23a)</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62330" y="1874474"/>
            <a:ext cx="8890631" cy="969496"/>
          </a:xfrm>
          <a:prstGeom prst="rect">
            <a:avLst/>
          </a:prstGeom>
          <a:noFill/>
        </p:spPr>
        <p:txBody>
          <a:bodyPr wrap="square" rtlCol="0">
            <a:spAutoFit/>
          </a:bodyPr>
          <a:lstStyle/>
          <a:p>
            <a:pPr>
              <a:spcBef>
                <a:spcPts val="600"/>
              </a:spcBef>
            </a:pPr>
            <a:r>
              <a:rPr lang="ja-JP" altLang="en-US" sz="1900" b="1" dirty="0">
                <a:latin typeface="+mn-ea"/>
              </a:rPr>
              <a:t>私たちはすでに義とされ、聖化されつつありますが、旅はまだ終わっていません。道に迷い、目的地に到達できない危険があります。だからこそ、パウロは私たちに</a:t>
            </a:r>
            <a:r>
              <a:rPr lang="en-US" altLang="ja-JP" sz="1900" b="1" dirty="0">
                <a:latin typeface="+mn-ea"/>
              </a:rPr>
              <a:t>3</a:t>
            </a:r>
            <a:r>
              <a:rPr lang="ja-JP" altLang="en-US" sz="1900" b="1" dirty="0">
                <a:latin typeface="+mn-ea"/>
              </a:rPr>
              <a:t>つのことを勧めているのです（コロ</a:t>
            </a:r>
            <a:r>
              <a:rPr lang="en-US" altLang="ja-JP" sz="1900" b="1" dirty="0">
                <a:latin typeface="+mn-ea"/>
              </a:rPr>
              <a:t>1:23a</a:t>
            </a:r>
            <a:r>
              <a:rPr lang="ja-JP" altLang="en-US" sz="1900" b="1" dirty="0">
                <a:latin typeface="+mn-ea"/>
              </a:rPr>
              <a:t>）。</a:t>
            </a:r>
            <a:endParaRPr lang="en-US" sz="1900" b="1" noProof="0" dirty="0">
              <a:latin typeface="+mn-ea"/>
            </a:endParaRPr>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519640757"/>
              </p:ext>
            </p:extLst>
          </p:nvPr>
        </p:nvGraphicFramePr>
        <p:xfrm>
          <a:off x="206477" y="2905124"/>
          <a:ext cx="11891738" cy="3952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28FAF412-BF55-ED1F-3613-E7E2F6E08F9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B55E816-A883-D6F8-03FE-3C35448C3407}"/>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信仰を保ち続けることの重要性についての</a:t>
            </a:r>
            <a:br>
              <a:rPr lang="en-US" altLang="ja-JP" b="1" dirty="0"/>
            </a:br>
            <a:r>
              <a:rPr lang="ja-JP" altLang="en-US" b="1" dirty="0"/>
              <a:t>あなたの経験はどのようなものでした か。</a:t>
            </a:r>
            <a:br>
              <a:rPr lang="en-US" altLang="ja-JP" b="1" dirty="0"/>
            </a:br>
            <a:r>
              <a:rPr lang="ja-JP" altLang="en-US" b="1" dirty="0"/>
              <a:t>つまり、なぜ常に意識的に信仰を保ち続ける選択をしなければならないのでしょ うか。</a:t>
            </a:r>
            <a:br>
              <a:rPr lang="en-US" altLang="ja-JP" b="1" dirty="0"/>
            </a:br>
            <a:r>
              <a:rPr lang="ja-JP" altLang="en-US" b="1" dirty="0"/>
              <a:t>そうしなければ、どうなるのでしょうか。 </a:t>
            </a:r>
            <a:endParaRPr kumimoji="1" lang="ja-JP" altLang="en-US" b="1" dirty="0"/>
          </a:p>
        </p:txBody>
      </p:sp>
    </p:spTree>
    <p:extLst>
      <p:ext uri="{BB962C8B-B14F-4D97-AF65-F5344CB8AC3E}">
        <p14:creationId xmlns:p14="http://schemas.microsoft.com/office/powerpoint/2010/main" val="230160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2216</TotalTime>
  <Words>4579</Words>
  <Application>Microsoft Office PowerPoint</Application>
  <PresentationFormat>Panorámica</PresentationFormat>
  <Paragraphs>75</Paragraphs>
  <Slides>18</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Aptos Display</vt:lpstr>
      <vt:lpstr>Aptos</vt:lpstr>
      <vt:lpstr>Comic Sans MS</vt:lpstr>
      <vt:lpstr>Arial</vt:lpstr>
      <vt:lpstr>游ゴシック</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あなた自身を見つめ、あなたの性格と 心の奥底（本心）を見つめるとき、 その光景は 十字架の必要性について あなたに何を教えてくれるでしょうか。 </vt:lpstr>
      <vt:lpstr>Presentación de PowerPoint</vt:lpstr>
      <vt:lpstr>信仰を保ち続けることの重要性についての あなたの経験はどのようなものでした か。 つまり、なぜ常に意識的に信仰を保ち続ける選択をしなければならないのでしょ うか。 そうしなければ、どうなるのでしょうか。 </vt:lpstr>
      <vt:lpstr>Presentación de PowerPoint</vt:lpstr>
      <vt:lpstr>Presentación de PowerPoint</vt:lpstr>
      <vt:lpstr>あなた自身の人生について 考えてみてください。 あなたが下す決断（大小問わず）は、  神の壮大な計画の中で どのように位置づけられるでしょうか。 決断が実際に「小さ い」ものなのかどうか、私たちは本当にわかるのでしょうか。 その決断が、後になって  初めて明らかになるような、 もっと大きな影響を及ぼす可能性は どの程度あるでし ょうか。</vt:lpstr>
      <vt:lpstr>Presentación de PowerPoint</vt:lpstr>
      <vt:lpstr>神の秘められた計画（口語訳：神の奥義）に言及している次の聖句は 救済計画の さまざまな側面を、いかに明らかにしていますか。  (1) エフェソ （エペソ） 1:7～10 　1:7 わたしたちはこの御子において、そ の血によって贖われ、罪を赦されました。 これは、神の豊かな恵みによるものです。 1:8 神はこの恵みをわたしたちの上にあ ふれさせ、すべての知恵と理解とを与え て、 1:9 秘められた計画をわたしたちに知ら せてください　　ました。これは、前もって キリストに　　おいてお決めになった神の御 心によるものです。 1:10 こうして、時が満ちるに及んで、救 いの業が完成され、　あらゆるものが、頭 であるキリストのもとに一つにまとめら れます。天にあるものも地にあるものも キリストの　もとに一つにまとめられるの です。  (2) エフェソ （エペソ） 3:3～6　3:3 初めに手短に書いたように、秘めら れた計画が啓示によってわたしに知ら　　さ れました。 3:4 あなたがたは、それを読めば、キリス トによって実現されるこの計画を、わた しがどのように　理解しているかが分かる と思います。 3:5 この計画は、キリスト以前の時代に は人の子らに知らされていませんでした が、今や“霊”によって、キリストの聖 あらかじめ知られていたのであるが、こ の終りの時に至って、あなたがたのため に現れたのである。 ロマ16:25-26 （口語訳） 16:25-26 願わくは、わたしの福音とイエ ス・キリストの　宣教とにより、かつ、長 き世々にわたって、隠されていたが、今 やあらわされ、預言の書をとおして、永 遠の神の命令に従い、信仰の従順に至ら せるために、もろもろの国人に告げ知ら された奥義の啓示によって、あなたがたを力づけることのできるかた、 Ⅱコリ3:14 （口語訳） 3:14実際、彼らの思いは鈍くなっていた。 今日に至るまで、　彼らが古い契約を朗読 する場合、その同じおおいが取り去られ ないままで残っている。それは、キリス トにあってはじめて取り除かれるのであ る。 エペ1:7～10 （口語訳） 1:7 わたしたちは、御子にあって、神の豊 かな恵みの　ゆえに、その血によるあがな い、すなわち、罪過のゆるしを受けたの である。 1:8 神はその恵みをさらに増し　　加えて、 あらゆる知恵と悟りとをわたしたちに賜 わり、 1:9 御旨の奥義を、自らあらかじめ定め られた計画に　従って、わたしたちに示し て下さったのである。 1:10 それは、時の満ちるに及んで実現さ れるご計画にほか　　ならない。それによっ て、神は天にあるもの地にあるものを、 ことごとく、キリストにあって一つに帰 せしめようとされたのである。 エぺ3:3～6 （口語訳） 3:3 すなわち、すでに簡単に書きおくっ たように、わたしは啓示に　よって奥義を 知らされたのである。 3:4 あなたがたはそれを読めば、キリス トの奥義をわたしがどう理解しているか がわかる。 3:5 この奥義は、いまは、御霊によって彼 の聖なる使徒たちと預言者たちとに啓示 されているが、　前の時代には、人の子ら 14 なる使徒たちや預言者たちに啓示されま した。 3:6 すなわち、異邦人が福音によって　キ リスト・イエスにおいて、約束されたも のをわたしたちと一緒に受け継ぐ者、同 じ体に属する者、同じ約束に　あずかる者 となるということです。</vt:lpstr>
      <vt:lpstr>Presentación de PowerPoint</vt:lpstr>
      <vt:lpstr>Presentación de PowerPoint</vt:lpstr>
      <vt:lpstr>「キリストに結ばれて完全な者となる」 〔口語訳「キリスト・イエスにあって 全き者・・・にな る」〕（コロ1:28）とは　どういう意味だと理解していますか。 十字架でイエスが私たちのた めに成し遂げ られたことを理解することは、 「キリストに結ばれて完全な者となる」 〔口 語訳「キリスト・イエスにあって全き者・・・になる」〕の意味を知る上で、 どのように役立ち ますか。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92</cp:revision>
  <dcterms:created xsi:type="dcterms:W3CDTF">2026-01-24T16:42:04Z</dcterms:created>
  <dcterms:modified xsi:type="dcterms:W3CDTF">2026-02-22T15:59:12Z</dcterms:modified>
</cp:coreProperties>
</file>