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68" r:id="rId2"/>
    <p:sldId id="273" r:id="rId3"/>
    <p:sldId id="278" r:id="rId4"/>
    <p:sldId id="258" r:id="rId5"/>
    <p:sldId id="259" r:id="rId6"/>
    <p:sldId id="260" r:id="rId7"/>
    <p:sldId id="276" r:id="rId8"/>
    <p:sldId id="279" r:id="rId9"/>
    <p:sldId id="262" r:id="rId10"/>
    <p:sldId id="281" r:id="rId11"/>
    <p:sldId id="277" r:id="rId12"/>
    <p:sldId id="282" r:id="rId13"/>
    <p:sldId id="274" r:id="rId14"/>
    <p:sldId id="265" r:id="rId15"/>
    <p:sldId id="283" r:id="rId16"/>
    <p:sldId id="266" r:id="rId17"/>
    <p:sldId id="284" r:id="rId18"/>
    <p:sldId id="269" r:id="rId19"/>
  </p:sldIdLst>
  <p:sldSz cx="12192000" cy="6858000"/>
  <p:notesSz cx="6858000" cy="9144000"/>
  <p:embeddedFontLst>
    <p:embeddedFont>
      <p:font typeface="游ゴシック" panose="020B0400000000000000" pitchFamily="34" charset="-128"/>
      <p:regular r:id="rId21"/>
      <p:bold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FF"/>
    <a:srgbClr val="CCFFCC"/>
    <a:srgbClr val="FFFFCC"/>
    <a:srgbClr val="FFCCCC"/>
    <a:srgbClr val="BDA492"/>
    <a:srgbClr val="A5A7AC"/>
    <a:srgbClr val="A5A9E3"/>
    <a:srgbClr val="FFCB7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42" autoAdjust="0"/>
    <p:restoredTop sz="94660"/>
  </p:normalViewPr>
  <p:slideViewPr>
    <p:cSldViewPr snapToGrid="0">
      <p:cViewPr varScale="1">
        <p:scale>
          <a:sx n="29" d="100"/>
          <a:sy n="29" d="100"/>
        </p:scale>
        <p:origin x="90" y="1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ja-JP" altLang="en-US" sz="2000" b="1" i="0" u="none" strike="noStrike" cap="none" dirty="0">
              <a:solidFill>
                <a:schemeClr val="lt1"/>
              </a:solidFill>
              <a:latin typeface="Arial"/>
              <a:ea typeface="Arial"/>
              <a:cs typeface="Arial"/>
              <a:sym typeface="Arial"/>
            </a:rPr>
            <a:t>精錬された金を購入する</a:t>
          </a:r>
          <a:endParaRPr lang="en" sz="2000" noProof="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ja-JP" altLang="en-US" sz="1800" b="0" i="0" u="none" strike="noStrike" cap="none" dirty="0">
              <a:solidFill>
                <a:schemeClr val="dk1"/>
              </a:solidFill>
              <a:latin typeface="Arial"/>
              <a:ea typeface="Arial"/>
              <a:cs typeface="Arial"/>
              <a:sym typeface="Arial"/>
            </a:rPr>
            <a:t>私たちは、半端な真実や表面的な聖書　研究で満足してはなりません。人間の　教義（見せかけ）を捨て去り、聖書研究をより深く掘り下げ、聖書理解から　　あらゆる不完全さ（不純物）を取り除く必要があります。</a:t>
          </a:r>
          <a:endParaRPr lang="en" sz="1800" noProof="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ja-JP" altLang="en-US" sz="2000" b="1" i="0" u="none" strike="noStrike" cap="none" dirty="0">
              <a:solidFill>
                <a:schemeClr val="lt1"/>
              </a:solidFill>
              <a:latin typeface="Arial"/>
              <a:ea typeface="Arial"/>
              <a:cs typeface="Arial"/>
              <a:sym typeface="Arial"/>
            </a:rPr>
            <a:t>白い服を買う</a:t>
          </a:r>
          <a:endParaRPr lang="en" sz="2000" noProof="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ja-JP" altLang="en-US" sz="1800" b="0" i="0" u="none" strike="noStrike" cap="none" dirty="0">
              <a:solidFill>
                <a:schemeClr val="dk1"/>
              </a:solidFill>
              <a:latin typeface="Arial"/>
              <a:ea typeface="Arial"/>
              <a:cs typeface="Arial"/>
              <a:sym typeface="Arial"/>
            </a:rPr>
            <a:t>救いを得る唯一の道はイエスの義を受け入れることである。自分の行いによって神に自分を差し出そうとすることは、神の前で裸同然の姿をさらすようなものだ。</a:t>
          </a:r>
          <a:endParaRPr lang="en" sz="1800" noProof="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ja-JP" altLang="en-US" sz="2000" b="1" i="0" u="none" strike="noStrike" cap="none" dirty="0">
              <a:solidFill>
                <a:schemeClr val="lt1"/>
              </a:solidFill>
              <a:latin typeface="Arial"/>
              <a:ea typeface="Arial"/>
              <a:cs typeface="Arial"/>
              <a:sym typeface="Arial"/>
            </a:rPr>
            <a:t>目薬を買う</a:t>
          </a:r>
          <a:endParaRPr lang="en" sz="2000" noProof="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pPr algn="l">
            <a:buFontTx/>
            <a:buNone/>
          </a:pPr>
          <a:r>
            <a:rPr lang="ja-JP" altLang="en-US" sz="1800" b="0" i="0" u="none" strike="noStrike" kern="1200" cap="none" dirty="0">
              <a:solidFill>
                <a:prstClr val="black"/>
              </a:solidFill>
              <a:latin typeface="Arial"/>
              <a:ea typeface="Arial"/>
              <a:cs typeface="Arial"/>
              <a:sym typeface="Arial"/>
            </a:rPr>
            <a:t>聖霊を受けなさい。聖霊</a:t>
          </a:r>
          <a:endParaRPr lang="en" sz="1800" b="0" i="0" u="none" strike="noStrike" kern="1200" cap="none" noProof="0" dirty="0">
            <a:solidFill>
              <a:prstClr val="black"/>
            </a:solidFill>
            <a:latin typeface="Arial"/>
            <a:ea typeface="Arial"/>
            <a:cs typeface="Arial"/>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061F1DBC-DBF6-46E5-BF46-C4761E97F2A0}">
      <dgm:prSet custT="1"/>
      <dgm:spPr/>
      <dgm:t>
        <a:bodyPr/>
        <a:lstStyle/>
        <a:p>
          <a:pPr algn="l">
            <a:buFontTx/>
            <a:buNone/>
          </a:pPr>
          <a:r>
            <a:rPr lang="ja-JP" altLang="en-US" sz="1800" b="0" i="0" u="none" strike="noStrike" kern="1200" cap="none" dirty="0">
              <a:solidFill>
                <a:prstClr val="black"/>
              </a:solidFill>
              <a:latin typeface="Arial"/>
              <a:ea typeface="Arial"/>
              <a:cs typeface="Arial"/>
              <a:sym typeface="Arial"/>
            </a:rPr>
            <a:t>だけが私たちに霊的な識</a:t>
          </a:r>
          <a:endParaRPr lang="en" sz="1800" b="0" i="0" u="none" strike="noStrike" kern="1200" cap="none" noProof="0" dirty="0">
            <a:solidFill>
              <a:prstClr val="black"/>
            </a:solidFill>
            <a:latin typeface="Arial"/>
            <a:ea typeface="Arial"/>
            <a:cs typeface="Arial"/>
          </a:endParaRPr>
        </a:p>
      </dgm:t>
    </dgm:pt>
    <dgm:pt modelId="{7D7FE469-6C30-480B-AB2C-22EDB2F23CED}" type="parTrans" cxnId="{1CFB0CAF-E477-4CD0-9B0B-6206AA889D14}">
      <dgm:prSet/>
      <dgm:spPr/>
      <dgm:t>
        <a:bodyPr/>
        <a:lstStyle/>
        <a:p>
          <a:endParaRPr kumimoji="1" lang="ja-JP" altLang="en-US"/>
        </a:p>
      </dgm:t>
    </dgm:pt>
    <dgm:pt modelId="{DF5DAB16-D300-4797-9DC3-D3F2685635FF}" type="sibTrans" cxnId="{1CFB0CAF-E477-4CD0-9B0B-6206AA889D14}">
      <dgm:prSet/>
      <dgm:spPr/>
      <dgm:t>
        <a:bodyPr/>
        <a:lstStyle/>
        <a:p>
          <a:endParaRPr kumimoji="1" lang="ja-JP" altLang="en-US"/>
        </a:p>
      </dgm:t>
    </dgm:pt>
    <dgm:pt modelId="{11AE7706-0BE5-46E9-8BE6-63B98ABFD270}">
      <dgm:prSet custT="1"/>
      <dgm:spPr/>
      <dgm:t>
        <a:bodyPr/>
        <a:lstStyle/>
        <a:p>
          <a:pPr algn="ctr">
            <a:buFontTx/>
            <a:buNone/>
          </a:pPr>
          <a:r>
            <a:rPr lang="ja-JP" altLang="en-US" sz="1800" b="0" i="0" u="none" strike="noStrike" kern="1200" cap="none" dirty="0">
              <a:solidFill>
                <a:prstClr val="black"/>
              </a:solidFill>
              <a:latin typeface="Arial"/>
              <a:ea typeface="Arial"/>
              <a:cs typeface="Arial"/>
              <a:sym typeface="Arial"/>
            </a:rPr>
            <a:t>別力を与え、私たちの　真の状態を確信させてくれるのです　　　（ヨハ</a:t>
          </a:r>
          <a:r>
            <a:rPr lang="en-US" altLang="ja-JP" sz="1800" b="0" i="0" u="none" strike="noStrike" kern="1200" cap="none" dirty="0">
              <a:solidFill>
                <a:prstClr val="black"/>
              </a:solidFill>
              <a:latin typeface="Arial"/>
              <a:ea typeface="Arial"/>
              <a:cs typeface="Arial"/>
              <a:sym typeface="Arial"/>
            </a:rPr>
            <a:t>16:8</a:t>
          </a:r>
          <a:r>
            <a:rPr lang="ja-JP" altLang="en-US" sz="1800" b="0" i="0" u="none" strike="noStrike" kern="1200" cap="none" dirty="0">
              <a:solidFill>
                <a:prstClr val="black"/>
              </a:solidFill>
              <a:latin typeface="Arial"/>
              <a:ea typeface="Arial"/>
              <a:cs typeface="Arial"/>
              <a:sym typeface="Arial"/>
            </a:rPr>
            <a:t>）。</a:t>
          </a:r>
          <a:endParaRPr lang="en" sz="1800" b="0" i="0" u="none" strike="noStrike" kern="1200" cap="none" noProof="0" dirty="0">
            <a:solidFill>
              <a:prstClr val="black"/>
            </a:solidFill>
            <a:latin typeface="Arial"/>
            <a:ea typeface="Arial"/>
            <a:cs typeface="Arial"/>
          </a:endParaRPr>
        </a:p>
      </dgm:t>
    </dgm:pt>
    <dgm:pt modelId="{41D72CE9-D306-40C3-84DB-83D04EA1EC5B}" type="parTrans" cxnId="{D5B5239B-33D4-4EEC-A430-F8CF81635E70}">
      <dgm:prSet/>
      <dgm:spPr/>
      <dgm:t>
        <a:bodyPr/>
        <a:lstStyle/>
        <a:p>
          <a:endParaRPr kumimoji="1" lang="ja-JP" altLang="en-US"/>
        </a:p>
      </dgm:t>
    </dgm:pt>
    <dgm:pt modelId="{266FB7D5-64D2-4E52-8322-68902731A263}" type="sibTrans" cxnId="{D5B5239B-33D4-4EEC-A430-F8CF81635E70}">
      <dgm:prSet/>
      <dgm:spPr/>
      <dgm:t>
        <a:bodyPr/>
        <a:lstStyle/>
        <a:p>
          <a:endParaRPr kumimoji="1" lang="ja-JP" altLang="en-US"/>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38375" custLinFactNeighborX="3993" custLinFactNeighborY="105">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0A773282-DA06-4CC7-B8DE-FEA66360C76C}" type="presOf" srcId="{11AE7706-0BE5-46E9-8BE6-63B98ABFD270}" destId="{2D67BC64-3A53-47F2-99AC-A9590D308343}" srcOrd="0" destOrd="2"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D5B5239B-33D4-4EEC-A430-F8CF81635E70}" srcId="{088C4071-10B0-4611-B932-54173FABE3C7}" destId="{11AE7706-0BE5-46E9-8BE6-63B98ABFD270}" srcOrd="2" destOrd="0" parTransId="{41D72CE9-D306-40C3-84DB-83D04EA1EC5B}" sibTransId="{266FB7D5-64D2-4E52-8322-68902731A263}"/>
    <dgm:cxn modelId="{20F294A9-F612-4108-9E3A-8706A6D2A4BA}" type="presOf" srcId="{061F1DBC-DBF6-46E5-BF46-C4761E97F2A0}" destId="{2D67BC64-3A53-47F2-99AC-A9590D308343}" srcOrd="0" destOrd="1" presId="urn:microsoft.com/office/officeart/2008/layout/TitlePictureLineup"/>
    <dgm:cxn modelId="{1CFB0CAF-E477-4CD0-9B0B-6206AA889D14}" srcId="{088C4071-10B0-4611-B932-54173FABE3C7}" destId="{061F1DBC-DBF6-46E5-BF46-C4761E97F2A0}" srcOrd="1" destOrd="0" parTransId="{7D7FE469-6C30-480B-AB2C-22EDB2F23CED}" sibTransId="{DF5DAB16-D300-4797-9DC3-D3F2685635FF}"/>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kumimoji="1" lang="ja-JP" altLang="en-US" sz="1800" b="1" noProof="0" dirty="0"/>
            <a:t>彼は私たちを創造することに決めた</a:t>
          </a:r>
          <a:r>
            <a:rPr lang="en" sz="1800" b="1" noProof="0" dirty="0"/>
            <a:t>(</a:t>
          </a:r>
          <a:r>
            <a:rPr lang="ja-JP" altLang="en-US" sz="1800" b="1" noProof="0" dirty="0"/>
            <a:t>創</a:t>
          </a:r>
          <a:r>
            <a:rPr lang="en" sz="1800" b="1" noProof="0" dirty="0"/>
            <a:t> 2:7)</a:t>
          </a:r>
          <a:endParaRPr lang="en" sz="1800" noProof="0"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nchor="t"/>
        <a:lstStyle/>
        <a:p>
          <a:pPr>
            <a:lnSpc>
              <a:spcPts val="1800"/>
            </a:lnSpc>
          </a:pPr>
          <a:r>
            <a:rPr kumimoji="1" lang="ja-JP" altLang="en-US" sz="1800" b="1" noProof="0" dirty="0">
              <a:latin typeface="+mn-ea"/>
              <a:ea typeface="+mn-ea"/>
            </a:rPr>
            <a:t>私たちが罪を犯したとき、主は私たちを探し求めてくださる      </a:t>
          </a:r>
          <a:r>
            <a:rPr kumimoji="1" lang="ja-JP" altLang="en-US" sz="1600" b="1" noProof="0" dirty="0">
              <a:latin typeface="+mn-ea"/>
              <a:ea typeface="+mn-ea"/>
            </a:rPr>
            <a:t>（創</a:t>
          </a:r>
          <a:r>
            <a:rPr kumimoji="1" lang="en-US" altLang="ja-JP" sz="1600" b="1" noProof="0" dirty="0">
              <a:latin typeface="+mn-ea"/>
              <a:ea typeface="+mn-ea"/>
            </a:rPr>
            <a:t>3</a:t>
          </a:r>
          <a:r>
            <a:rPr kumimoji="1" lang="ja-JP" altLang="en-US" sz="1600" b="1" noProof="0" dirty="0">
              <a:latin typeface="+mn-ea"/>
              <a:ea typeface="+mn-ea"/>
            </a:rPr>
            <a:t>：</a:t>
          </a:r>
          <a:r>
            <a:rPr kumimoji="1" lang="en-US" altLang="ja-JP" sz="1600" b="1" noProof="0" dirty="0">
              <a:latin typeface="+mn-ea"/>
              <a:ea typeface="+mn-ea"/>
            </a:rPr>
            <a:t>8.9</a:t>
          </a:r>
          <a:r>
            <a:rPr kumimoji="1" lang="ja-JP" altLang="en-US" sz="1600" b="1" noProof="0" dirty="0">
              <a:latin typeface="+mn-ea"/>
              <a:ea typeface="+mn-ea"/>
            </a:rPr>
            <a:t>）</a:t>
          </a:r>
          <a:endParaRPr lang="en" sz="1600" noProof="0"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nchor="t"/>
        <a:lstStyle/>
        <a:p>
          <a:pPr algn="l">
            <a:lnSpc>
              <a:spcPts val="1800"/>
            </a:lnSpc>
          </a:pPr>
          <a:r>
            <a:rPr kumimoji="1" lang="ja-JP" altLang="en-US" sz="1800" b="1" noProof="0" dirty="0"/>
            <a:t>彼は私たちを救うためにご自身を捧げられた</a:t>
          </a:r>
          <a:r>
            <a:rPr kumimoji="1" lang="ja-JP" altLang="en-US" sz="1500" b="1" noProof="0" dirty="0">
              <a:latin typeface="+mn-ea"/>
              <a:ea typeface="+mn-ea"/>
            </a:rPr>
            <a:t>（ヨハ</a:t>
          </a:r>
          <a:r>
            <a:rPr kumimoji="1" lang="en-US" altLang="ja-JP" sz="1500" b="1" noProof="0" dirty="0">
              <a:latin typeface="+mn-ea"/>
              <a:ea typeface="+mn-ea"/>
            </a:rPr>
            <a:t>3:16</a:t>
          </a:r>
          <a:r>
            <a:rPr kumimoji="1" lang="ja-JP" altLang="en-US" sz="1500" b="1" noProof="0" dirty="0">
              <a:latin typeface="+mn-ea"/>
              <a:ea typeface="+mn-ea"/>
            </a:rPr>
            <a:t>）</a:t>
          </a:r>
          <a:endParaRPr lang="en" sz="1500" noProof="0" dirty="0">
            <a:latin typeface="+mn-ea"/>
            <a:ea typeface="+mn-ea"/>
          </a:endParaRPr>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nchor="t"/>
        <a:lstStyle/>
        <a:p>
          <a:pPr>
            <a:lnSpc>
              <a:spcPts val="1800"/>
            </a:lnSpc>
          </a:pPr>
          <a:r>
            <a:rPr kumimoji="1" lang="ja-JP" altLang="en-US" sz="1800" b="1" noProof="0" dirty="0"/>
            <a:t>神は私たちに報いを与えたいと願っておられます。それは、神と共に座り、神と共に永遠を過ごすことです（黙</a:t>
          </a:r>
          <a:r>
            <a:rPr kumimoji="1" lang="en-US" altLang="ja-JP" sz="1800" b="1" noProof="0" dirty="0"/>
            <a:t>3:21</a:t>
          </a:r>
          <a:r>
            <a:rPr kumimoji="1" lang="ja-JP" altLang="en-US" sz="1800" b="1" noProof="0" dirty="0"/>
            <a:t>）。</a:t>
          </a:r>
          <a:endParaRPr lang="en" sz="1800" noProof="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X="120835"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kumimoji="1" lang="ja-JP" altLang="en-US" sz="1900" b="1" noProof="0" dirty="0">
              <a:effectLst>
                <a:outerShdw blurRad="38100" dist="38100" dir="2700000" algn="tl">
                  <a:srgbClr val="000000">
                    <a:alpha val="43137"/>
                  </a:srgbClr>
                </a:outerShdw>
              </a:effectLst>
              <a:latin typeface="+mn-ea"/>
              <a:ea typeface="+mn-ea"/>
            </a:rPr>
            <a:t>彼は私たちの慰め主</a:t>
          </a:r>
          <a:r>
            <a:rPr kumimoji="1" lang="ja-JP" altLang="en-US" sz="1800" b="1" noProof="0" dirty="0">
              <a:effectLst>
                <a:outerShdw blurRad="38100" dist="38100" dir="2700000" algn="tl">
                  <a:srgbClr val="000000">
                    <a:alpha val="43137"/>
                  </a:srgbClr>
                </a:outerShdw>
              </a:effectLst>
              <a:latin typeface="+mn-ea"/>
              <a:ea typeface="+mn-ea"/>
            </a:rPr>
            <a:t>です </a:t>
          </a:r>
          <a:r>
            <a:rPr lang="en" sz="1800" b="1" noProof="0" dirty="0">
              <a:effectLst>
                <a:outerShdw blurRad="38100" dist="38100" dir="2700000" algn="tl">
                  <a:srgbClr val="000000">
                    <a:alpha val="43137"/>
                  </a:srgbClr>
                </a:outerShdw>
              </a:effectLst>
              <a:latin typeface="+mn-ea"/>
              <a:ea typeface="+mn-ea"/>
            </a:rPr>
            <a:t>(</a:t>
          </a:r>
          <a:r>
            <a:rPr lang="ja-JP" altLang="en-US" sz="1800" b="1" noProof="0" dirty="0">
              <a:effectLst>
                <a:outerShdw blurRad="38100" dist="38100" dir="2700000" algn="tl">
                  <a:srgbClr val="000000">
                    <a:alpha val="43137"/>
                  </a:srgbClr>
                </a:outerShdw>
              </a:effectLst>
              <a:latin typeface="+mn-ea"/>
              <a:ea typeface="+mn-ea"/>
            </a:rPr>
            <a:t>ヨハ</a:t>
          </a:r>
          <a:r>
            <a:rPr lang="en" sz="1800" b="1" noProof="0" dirty="0">
              <a:effectLst>
                <a:outerShdw blurRad="38100" dist="38100" dir="2700000" algn="tl">
                  <a:srgbClr val="000000">
                    <a:alpha val="43137"/>
                  </a:srgbClr>
                </a:outerShdw>
              </a:effectLst>
              <a:latin typeface="+mn-ea"/>
              <a:ea typeface="+mn-ea"/>
            </a:rPr>
            <a:t> 14:16-17)</a:t>
          </a:r>
          <a:endParaRPr lang="en" sz="1800" noProof="0" dirty="0">
            <a:effectLst>
              <a:outerShdw blurRad="38100" dist="38100" dir="2700000" algn="tl">
                <a:srgbClr val="000000">
                  <a:alpha val="43137"/>
                </a:srgbClr>
              </a:outerShdw>
            </a:effectLst>
            <a:latin typeface="+mn-ea"/>
            <a:ea typeface="+mn-ea"/>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kumimoji="1" lang="ja-JP" altLang="en-US" sz="1900" b="1" noProof="0" dirty="0">
              <a:effectLst>
                <a:outerShdw blurRad="38100" dist="38100" dir="2700000" algn="tl">
                  <a:srgbClr val="000000">
                    <a:alpha val="43137"/>
                  </a:srgbClr>
                </a:outerShdw>
              </a:effectLst>
              <a:latin typeface="+mn-ea"/>
              <a:ea typeface="+mn-ea"/>
            </a:rPr>
            <a:t>彼は私たちにイエスを示す</a:t>
          </a:r>
          <a:r>
            <a:rPr lang="en" sz="1900" b="1" noProof="0" dirty="0">
              <a:effectLst>
                <a:outerShdw blurRad="38100" dist="38100" dir="2700000" algn="tl">
                  <a:srgbClr val="000000">
                    <a:alpha val="43137"/>
                  </a:srgbClr>
                </a:outerShdw>
              </a:effectLst>
              <a:latin typeface="+mn-ea"/>
              <a:ea typeface="+mn-ea"/>
            </a:rPr>
            <a:t>(</a:t>
          </a:r>
          <a:r>
            <a:rPr lang="ja-JP" altLang="en-US" sz="1900" b="1" noProof="0" dirty="0">
              <a:effectLst>
                <a:outerShdw blurRad="38100" dist="38100" dir="2700000" algn="tl">
                  <a:srgbClr val="000000">
                    <a:alpha val="43137"/>
                  </a:srgbClr>
                </a:outerShdw>
              </a:effectLst>
              <a:latin typeface="+mn-ea"/>
              <a:ea typeface="+mn-ea"/>
            </a:rPr>
            <a:t>ヨハ</a:t>
          </a:r>
          <a:r>
            <a:rPr lang="en" sz="1900" b="1" noProof="0" dirty="0">
              <a:effectLst>
                <a:outerShdw blurRad="38100" dist="38100" dir="2700000" algn="tl">
                  <a:srgbClr val="000000">
                    <a:alpha val="43137"/>
                  </a:srgbClr>
                </a:outerShdw>
              </a:effectLst>
              <a:latin typeface="+mn-ea"/>
              <a:ea typeface="+mn-ea"/>
            </a:rPr>
            <a:t> 15:26)</a:t>
          </a:r>
          <a:endParaRPr lang="en" sz="1900" noProof="0" dirty="0">
            <a:effectLst>
              <a:outerShdw blurRad="38100" dist="38100" dir="2700000" algn="tl">
                <a:srgbClr val="000000">
                  <a:alpha val="43137"/>
                </a:srgbClr>
              </a:outerShdw>
            </a:effectLst>
            <a:latin typeface="+mn-ea"/>
            <a:ea typeface="+mn-ea"/>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kumimoji="1" lang="ja-JP" altLang="en-US" sz="2000" b="1" noProof="0" dirty="0">
              <a:effectLst>
                <a:outerShdw blurRad="38100" dist="38100" dir="2700000" algn="tl">
                  <a:srgbClr val="000000">
                    <a:alpha val="43137"/>
                  </a:srgbClr>
                </a:outerShdw>
              </a:effectLst>
            </a:rPr>
            <a:t>私たちの罪を指摘する </a:t>
          </a:r>
          <a:r>
            <a:rPr lang="en" sz="2000" b="1" noProof="0" dirty="0">
              <a:effectLst>
                <a:outerShdw blurRad="38100" dist="38100" dir="2700000" algn="tl">
                  <a:srgbClr val="000000">
                    <a:alpha val="43137"/>
                  </a:srgbClr>
                </a:outerShdw>
              </a:effectLst>
            </a:rPr>
            <a:t>(</a:t>
          </a:r>
          <a:r>
            <a:rPr lang="ja-JP" altLang="en-US" sz="2000" b="1" noProof="0" dirty="0">
              <a:effectLst>
                <a:outerShdw blurRad="38100" dist="38100" dir="2700000" algn="tl">
                  <a:srgbClr val="000000">
                    <a:alpha val="43137"/>
                  </a:srgbClr>
                </a:outerShdw>
              </a:effectLst>
            </a:rPr>
            <a:t>ヨハ</a:t>
          </a:r>
          <a:r>
            <a:rPr lang="en" sz="2000" b="1" noProof="0" dirty="0">
              <a:effectLst>
                <a:outerShdw blurRad="38100" dist="38100" dir="2700000" algn="tl">
                  <a:srgbClr val="000000">
                    <a:alpha val="43137"/>
                  </a:srgbClr>
                </a:outerShdw>
              </a:effectLst>
            </a:rPr>
            <a:t> 16:8)</a:t>
          </a:r>
          <a:endParaRPr lang="en" sz="2000" noProof="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nchor="t"/>
        <a:lstStyle/>
        <a:p>
          <a:pPr algn="l">
            <a:lnSpc>
              <a:spcPts val="1700"/>
            </a:lnSpc>
          </a:pPr>
          <a:r>
            <a:rPr kumimoji="1" lang="ja-JP" altLang="en-US" sz="2000" b="1" noProof="0" dirty="0">
              <a:effectLst>
                <a:outerShdw blurRad="38100" dist="38100" dir="2700000" algn="tl">
                  <a:srgbClr val="000000">
                    <a:alpha val="43137"/>
                  </a:srgbClr>
                </a:outerShdw>
              </a:effectLst>
            </a:rPr>
            <a:t>彼は私たちをすべての真理へと導いてくださる </a:t>
          </a:r>
          <a:r>
            <a:rPr lang="en" sz="2000" b="1" noProof="0" dirty="0">
              <a:effectLst>
                <a:outerShdw blurRad="38100" dist="38100" dir="2700000" algn="tl">
                  <a:srgbClr val="000000">
                    <a:alpha val="43137"/>
                  </a:srgbClr>
                </a:outerShdw>
              </a:effectLst>
            </a:rPr>
            <a:t>(</a:t>
          </a:r>
          <a:r>
            <a:rPr lang="ja-JP" altLang="en-US" sz="2000" b="1" noProof="0" dirty="0">
              <a:effectLst>
                <a:outerShdw blurRad="38100" dist="38100" dir="2700000" algn="tl">
                  <a:srgbClr val="000000">
                    <a:alpha val="43137"/>
                  </a:srgbClr>
                </a:outerShdw>
              </a:effectLst>
            </a:rPr>
            <a:t>ヨハ</a:t>
          </a:r>
          <a:r>
            <a:rPr lang="en" sz="2000" b="1" noProof="0" dirty="0">
              <a:effectLst>
                <a:outerShdw blurRad="38100" dist="38100" dir="2700000" algn="tl">
                  <a:srgbClr val="000000">
                    <a:alpha val="43137"/>
                  </a:srgbClr>
                </a:outerShdw>
              </a:effectLst>
            </a:rPr>
            <a:t> 16:13)</a:t>
          </a:r>
          <a:endParaRPr lang="en" sz="2000" noProof="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ja-JP" altLang="en-US" sz="1800" b="0" i="0" u="none" strike="noStrike" kern="1200" cap="none" dirty="0">
              <a:solidFill>
                <a:schemeClr val="dk1"/>
              </a:solidFill>
              <a:latin typeface="Arial"/>
              <a:ea typeface="Arial"/>
              <a:cs typeface="Arial"/>
              <a:sym typeface="Arial"/>
            </a:rPr>
            <a:t>私たちは、半端な真実や表面的な聖書　研究で満足してはなりません。人間の　教義（見せかけ）を捨て去り、聖書研究をより深く掘り下げ、聖書理解から　　あらゆる不完全さ（不純物）を取り除く必要があります。</a:t>
          </a:r>
          <a:endParaRPr lang="en" sz="1800" kern="1200" noProof="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i="0" u="none" strike="noStrike" kern="1200" cap="none" dirty="0">
              <a:solidFill>
                <a:schemeClr val="lt1"/>
              </a:solidFill>
              <a:latin typeface="Arial"/>
              <a:ea typeface="Arial"/>
              <a:cs typeface="Arial"/>
              <a:sym typeface="Arial"/>
            </a:rPr>
            <a:t>精錬された金を購入する</a:t>
          </a:r>
          <a:endParaRPr lang="en" sz="2000" kern="1200" noProof="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ja-JP" altLang="en-US" sz="1800" b="0" i="0" u="none" strike="noStrike" kern="1200" cap="none" dirty="0">
              <a:solidFill>
                <a:schemeClr val="dk1"/>
              </a:solidFill>
              <a:latin typeface="Arial"/>
              <a:ea typeface="Arial"/>
              <a:cs typeface="Arial"/>
              <a:sym typeface="Arial"/>
            </a:rPr>
            <a:t>救いを得る唯一の道はイエスの義を受け入れることである。自分の行いによって神に自分を差し出そうとすることは、神の前で裸同然の姿をさらすようなものだ。</a:t>
          </a:r>
          <a:endParaRPr lang="en" sz="1800" kern="1200" noProof="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i="0" u="none" strike="noStrike" kern="1200" cap="none" dirty="0">
              <a:solidFill>
                <a:schemeClr val="lt1"/>
              </a:solidFill>
              <a:latin typeface="Arial"/>
              <a:ea typeface="Arial"/>
              <a:cs typeface="Arial"/>
              <a:sym typeface="Arial"/>
            </a:rPr>
            <a:t>白い服を買う</a:t>
          </a:r>
          <a:endParaRPr lang="en" sz="2000" kern="1200" noProof="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73804"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74530"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354653" y="2240267"/>
          <a:ext cx="2737749"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a:lnSpc>
              <a:spcPct val="90000"/>
            </a:lnSpc>
            <a:spcBef>
              <a:spcPct val="0"/>
            </a:spcBef>
            <a:spcAft>
              <a:spcPct val="15000"/>
            </a:spcAft>
            <a:buFontTx/>
            <a:buNone/>
          </a:pPr>
          <a:r>
            <a:rPr lang="ja-JP" altLang="en-US" sz="1800" b="0" i="0" u="none" strike="noStrike" kern="1200" cap="none" dirty="0">
              <a:solidFill>
                <a:prstClr val="black"/>
              </a:solidFill>
              <a:latin typeface="Arial"/>
              <a:ea typeface="Arial"/>
              <a:cs typeface="Arial"/>
              <a:sym typeface="Arial"/>
            </a:rPr>
            <a:t>聖霊を受けなさい。聖霊</a:t>
          </a:r>
          <a:endParaRPr lang="en" sz="1800" b="0" i="0" u="none" strike="noStrike" kern="1200" cap="none" noProof="0" dirty="0">
            <a:solidFill>
              <a:prstClr val="black"/>
            </a:solidFill>
            <a:latin typeface="Arial"/>
            <a:ea typeface="Arial"/>
            <a:cs typeface="Arial"/>
          </a:endParaRPr>
        </a:p>
        <a:p>
          <a:pPr marL="171450" lvl="1" indent="-171450" algn="l" defTabSz="800100">
            <a:lnSpc>
              <a:spcPct val="90000"/>
            </a:lnSpc>
            <a:spcBef>
              <a:spcPct val="0"/>
            </a:spcBef>
            <a:spcAft>
              <a:spcPct val="15000"/>
            </a:spcAft>
            <a:buFontTx/>
            <a:buNone/>
          </a:pPr>
          <a:r>
            <a:rPr lang="ja-JP" altLang="en-US" sz="1800" b="0" i="0" u="none" strike="noStrike" kern="1200" cap="none" dirty="0">
              <a:solidFill>
                <a:prstClr val="black"/>
              </a:solidFill>
              <a:latin typeface="Arial"/>
              <a:ea typeface="Arial"/>
              <a:cs typeface="Arial"/>
              <a:sym typeface="Arial"/>
            </a:rPr>
            <a:t>だけが私たちに霊的な識</a:t>
          </a:r>
          <a:endParaRPr lang="en" sz="1800" b="0" i="0" u="none" strike="noStrike" kern="1200" cap="none" noProof="0" dirty="0">
            <a:solidFill>
              <a:prstClr val="black"/>
            </a:solidFill>
            <a:latin typeface="Arial"/>
            <a:ea typeface="Arial"/>
            <a:cs typeface="Arial"/>
          </a:endParaRPr>
        </a:p>
        <a:p>
          <a:pPr marL="171450" lvl="1" indent="-171450" algn="ctr" defTabSz="800100">
            <a:lnSpc>
              <a:spcPct val="90000"/>
            </a:lnSpc>
            <a:spcBef>
              <a:spcPct val="0"/>
            </a:spcBef>
            <a:spcAft>
              <a:spcPct val="15000"/>
            </a:spcAft>
            <a:buFontTx/>
            <a:buNone/>
          </a:pPr>
          <a:r>
            <a:rPr lang="ja-JP" altLang="en-US" sz="1800" b="0" i="0" u="none" strike="noStrike" kern="1200" cap="none" dirty="0">
              <a:solidFill>
                <a:prstClr val="black"/>
              </a:solidFill>
              <a:latin typeface="Arial"/>
              <a:ea typeface="Arial"/>
              <a:cs typeface="Arial"/>
              <a:sym typeface="Arial"/>
            </a:rPr>
            <a:t>別力を与え、私たちの　真の状態を確信させてくれるのです　　　（ヨハ</a:t>
          </a:r>
          <a:r>
            <a:rPr lang="en-US" altLang="ja-JP" sz="1800" b="0" i="0" u="none" strike="noStrike" kern="1200" cap="none" dirty="0">
              <a:solidFill>
                <a:prstClr val="black"/>
              </a:solidFill>
              <a:latin typeface="Arial"/>
              <a:ea typeface="Arial"/>
              <a:cs typeface="Arial"/>
              <a:sym typeface="Arial"/>
            </a:rPr>
            <a:t>16:8</a:t>
          </a:r>
          <a:r>
            <a:rPr lang="ja-JP" altLang="en-US" sz="1800" b="0" i="0" u="none" strike="noStrike" kern="1200" cap="none" dirty="0">
              <a:solidFill>
                <a:prstClr val="black"/>
              </a:solidFill>
              <a:latin typeface="Arial"/>
              <a:ea typeface="Arial"/>
              <a:cs typeface="Arial"/>
              <a:sym typeface="Arial"/>
            </a:rPr>
            <a:t>）。</a:t>
          </a:r>
          <a:endParaRPr lang="en" sz="1800" b="0" i="0" u="none" strike="noStrike" kern="1200" cap="none" noProof="0" dirty="0">
            <a:solidFill>
              <a:prstClr val="black"/>
            </a:solidFill>
            <a:latin typeface="Arial"/>
            <a:ea typeface="Arial"/>
            <a:cs typeface="Arial"/>
          </a:endParaRPr>
        </a:p>
      </dsp:txBody>
      <dsp:txXfrm>
        <a:off x="354653" y="2240267"/>
        <a:ext cx="2737749" cy="1943598"/>
      </dsp:txXfrm>
    </dsp:sp>
    <dsp:sp modelId="{E987A411-ADF2-4352-9A3E-5F896F6B1B68}">
      <dsp:nvSpPr>
        <dsp:cNvPr id="0" name=""/>
        <dsp:cNvSpPr/>
      </dsp:nvSpPr>
      <dsp:spPr>
        <a:xfrm>
          <a:off x="371730"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ja-JP" altLang="en-US" sz="2000" b="1" i="0" u="none" strike="noStrike" kern="1200" cap="none" dirty="0">
              <a:solidFill>
                <a:schemeClr val="lt1"/>
              </a:solidFill>
              <a:latin typeface="Arial"/>
              <a:ea typeface="Arial"/>
              <a:cs typeface="Arial"/>
              <a:sym typeface="Arial"/>
            </a:rPr>
            <a:t>目薬を買う</a:t>
          </a:r>
          <a:endParaRPr lang="en" sz="2000" kern="1200" noProof="0" dirty="0">
            <a:effectLst>
              <a:outerShdw blurRad="38100" dist="38100" dir="2700000" algn="tl">
                <a:srgbClr val="000000">
                  <a:alpha val="43137"/>
                </a:srgbClr>
              </a:outerShdw>
            </a:effectLst>
          </a:endParaRPr>
        </a:p>
      </dsp:txBody>
      <dsp:txXfrm>
        <a:off x="371730"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712" y="56753"/>
          <a:ext cx="1472376" cy="1772340"/>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3226" y="1781328"/>
          <a:ext cx="1310415" cy="1417871"/>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noProof="0" dirty="0"/>
            <a:t>彼は私たちを創造することに決めた</a:t>
          </a:r>
          <a:r>
            <a:rPr lang="en" sz="1800" b="1" kern="1200" noProof="0" dirty="0"/>
            <a:t>(</a:t>
          </a:r>
          <a:r>
            <a:rPr lang="ja-JP" altLang="en-US" sz="1800" b="1" kern="1200" noProof="0" dirty="0"/>
            <a:t>創</a:t>
          </a:r>
          <a:r>
            <a:rPr lang="en" sz="1800" b="1" kern="1200" noProof="0" dirty="0"/>
            <a:t> 2:7)</a:t>
          </a:r>
          <a:endParaRPr lang="en" sz="1800" kern="1200" noProof="0" dirty="0"/>
        </a:p>
      </dsp:txBody>
      <dsp:txXfrm>
        <a:off x="133226" y="1781328"/>
        <a:ext cx="1310415" cy="1417871"/>
      </dsp:txXfrm>
    </dsp:sp>
    <dsp:sp modelId="{82582CD3-6F25-4839-B5CD-59E085EE7CF9}">
      <dsp:nvSpPr>
        <dsp:cNvPr id="0" name=""/>
        <dsp:cNvSpPr/>
      </dsp:nvSpPr>
      <dsp:spPr>
        <a:xfrm>
          <a:off x="1624324" y="56753"/>
          <a:ext cx="1472376" cy="1772340"/>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620326" y="1781328"/>
          <a:ext cx="1583440" cy="1417871"/>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ts val="1800"/>
            </a:lnSpc>
            <a:spcBef>
              <a:spcPct val="0"/>
            </a:spcBef>
            <a:spcAft>
              <a:spcPct val="35000"/>
            </a:spcAft>
            <a:buNone/>
          </a:pPr>
          <a:r>
            <a:rPr kumimoji="1" lang="ja-JP" altLang="en-US" sz="1800" b="1" kern="1200" noProof="0" dirty="0">
              <a:latin typeface="+mn-ea"/>
              <a:ea typeface="+mn-ea"/>
            </a:rPr>
            <a:t>私たちが罪を犯したとき、主は私たちを探し求めてくださる      </a:t>
          </a:r>
          <a:r>
            <a:rPr kumimoji="1" lang="ja-JP" altLang="en-US" sz="1600" b="1" kern="1200" noProof="0" dirty="0">
              <a:latin typeface="+mn-ea"/>
              <a:ea typeface="+mn-ea"/>
            </a:rPr>
            <a:t>（創</a:t>
          </a:r>
          <a:r>
            <a:rPr kumimoji="1" lang="en-US" altLang="ja-JP" sz="1600" b="1" kern="1200" noProof="0" dirty="0">
              <a:latin typeface="+mn-ea"/>
              <a:ea typeface="+mn-ea"/>
            </a:rPr>
            <a:t>3</a:t>
          </a:r>
          <a:r>
            <a:rPr kumimoji="1" lang="ja-JP" altLang="en-US" sz="1600" b="1" kern="1200" noProof="0" dirty="0">
              <a:latin typeface="+mn-ea"/>
              <a:ea typeface="+mn-ea"/>
            </a:rPr>
            <a:t>：</a:t>
          </a:r>
          <a:r>
            <a:rPr kumimoji="1" lang="en-US" altLang="ja-JP" sz="1600" b="1" kern="1200" noProof="0" dirty="0">
              <a:latin typeface="+mn-ea"/>
              <a:ea typeface="+mn-ea"/>
            </a:rPr>
            <a:t>8.9</a:t>
          </a:r>
          <a:r>
            <a:rPr kumimoji="1" lang="ja-JP" altLang="en-US" sz="1600" b="1" kern="1200" noProof="0" dirty="0">
              <a:latin typeface="+mn-ea"/>
              <a:ea typeface="+mn-ea"/>
            </a:rPr>
            <a:t>）</a:t>
          </a:r>
          <a:endParaRPr lang="en" sz="1600" kern="1200" noProof="0" dirty="0"/>
        </a:p>
      </dsp:txBody>
      <dsp:txXfrm>
        <a:off x="1620326" y="1781328"/>
        <a:ext cx="1583440" cy="1417871"/>
      </dsp:txXfrm>
    </dsp:sp>
    <dsp:sp modelId="{2689B363-DF21-48B7-961E-AE76016241D0}">
      <dsp:nvSpPr>
        <dsp:cNvPr id="0" name=""/>
        <dsp:cNvSpPr/>
      </dsp:nvSpPr>
      <dsp:spPr>
        <a:xfrm>
          <a:off x="3351004" y="56753"/>
          <a:ext cx="1472376" cy="1772340"/>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483517" y="1781328"/>
          <a:ext cx="1310415" cy="1417871"/>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ts val="1800"/>
            </a:lnSpc>
            <a:spcBef>
              <a:spcPct val="0"/>
            </a:spcBef>
            <a:spcAft>
              <a:spcPct val="35000"/>
            </a:spcAft>
            <a:buNone/>
          </a:pPr>
          <a:r>
            <a:rPr kumimoji="1" lang="ja-JP" altLang="en-US" sz="1800" b="1" kern="1200" noProof="0" dirty="0"/>
            <a:t>彼は私たちを救うためにご自身を捧げられた</a:t>
          </a:r>
          <a:r>
            <a:rPr kumimoji="1" lang="ja-JP" altLang="en-US" sz="1500" b="1" kern="1200" noProof="0" dirty="0">
              <a:latin typeface="+mn-ea"/>
              <a:ea typeface="+mn-ea"/>
            </a:rPr>
            <a:t>（ヨハ</a:t>
          </a:r>
          <a:r>
            <a:rPr kumimoji="1" lang="en-US" altLang="ja-JP" sz="1500" b="1" kern="1200" noProof="0" dirty="0">
              <a:latin typeface="+mn-ea"/>
              <a:ea typeface="+mn-ea"/>
            </a:rPr>
            <a:t>3:16</a:t>
          </a:r>
          <a:r>
            <a:rPr kumimoji="1" lang="ja-JP" altLang="en-US" sz="1500" b="1" kern="1200" noProof="0" dirty="0">
              <a:latin typeface="+mn-ea"/>
              <a:ea typeface="+mn-ea"/>
            </a:rPr>
            <a:t>）</a:t>
          </a:r>
          <a:endParaRPr lang="en" sz="1500" kern="1200" noProof="0" dirty="0">
            <a:latin typeface="+mn-ea"/>
            <a:ea typeface="+mn-ea"/>
          </a:endParaRPr>
        </a:p>
      </dsp:txBody>
      <dsp:txXfrm>
        <a:off x="3483517" y="1781328"/>
        <a:ext cx="1310415" cy="1417871"/>
      </dsp:txXfrm>
    </dsp:sp>
    <dsp:sp modelId="{027EF167-1BD9-440E-B2CE-9F1F4DB31BB7}">
      <dsp:nvSpPr>
        <dsp:cNvPr id="0" name=""/>
        <dsp:cNvSpPr/>
      </dsp:nvSpPr>
      <dsp:spPr>
        <a:xfrm>
          <a:off x="5317192" y="56753"/>
          <a:ext cx="1472376" cy="1772340"/>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70618" y="1781328"/>
          <a:ext cx="2268590" cy="1417871"/>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ts val="1800"/>
            </a:lnSpc>
            <a:spcBef>
              <a:spcPct val="0"/>
            </a:spcBef>
            <a:spcAft>
              <a:spcPct val="35000"/>
            </a:spcAft>
            <a:buNone/>
          </a:pPr>
          <a:r>
            <a:rPr kumimoji="1" lang="ja-JP" altLang="en-US" sz="1800" b="1" kern="1200" noProof="0" dirty="0"/>
            <a:t>神は私たちに報いを与えたいと願っておられます。それは、神と共に座り、神と共に永遠を過ごすことです（黙</a:t>
          </a:r>
          <a:r>
            <a:rPr kumimoji="1" lang="en-US" altLang="ja-JP" sz="1800" b="1" kern="1200" noProof="0" dirty="0"/>
            <a:t>3:21</a:t>
          </a:r>
          <a:r>
            <a:rPr kumimoji="1" lang="ja-JP" altLang="en-US" sz="1800" b="1" kern="1200" noProof="0" dirty="0"/>
            <a:t>）。</a:t>
          </a:r>
          <a:endParaRPr lang="en" sz="1800" kern="1200" noProof="0" dirty="0"/>
        </a:p>
      </dsp:txBody>
      <dsp:txXfrm>
        <a:off x="4970618" y="1781328"/>
        <a:ext cx="2268590" cy="14178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281565" y="579"/>
          <a:ext cx="4788004" cy="431526"/>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2390" rIns="135128" bIns="72390" numCol="1" spcCol="1270" anchor="ctr" anchorCtr="0">
          <a:noAutofit/>
        </a:bodyPr>
        <a:lstStyle/>
        <a:p>
          <a:pPr marL="0" lvl="0" indent="0" algn="l" defTabSz="844550">
            <a:lnSpc>
              <a:spcPct val="90000"/>
            </a:lnSpc>
            <a:spcBef>
              <a:spcPct val="0"/>
            </a:spcBef>
            <a:spcAft>
              <a:spcPct val="35000"/>
            </a:spcAft>
            <a:buNone/>
          </a:pPr>
          <a:r>
            <a:rPr kumimoji="1" lang="ja-JP" altLang="en-US" sz="1900" b="1" kern="1200" noProof="0" dirty="0">
              <a:effectLst>
                <a:outerShdw blurRad="38100" dist="38100" dir="2700000" algn="tl">
                  <a:srgbClr val="000000">
                    <a:alpha val="43137"/>
                  </a:srgbClr>
                </a:outerShdw>
              </a:effectLst>
              <a:latin typeface="+mn-ea"/>
              <a:ea typeface="+mn-ea"/>
            </a:rPr>
            <a:t>彼は私たちの慰め主</a:t>
          </a:r>
          <a:r>
            <a:rPr kumimoji="1" lang="ja-JP" altLang="en-US" sz="1800" b="1" kern="1200" noProof="0" dirty="0">
              <a:effectLst>
                <a:outerShdw blurRad="38100" dist="38100" dir="2700000" algn="tl">
                  <a:srgbClr val="000000">
                    <a:alpha val="43137"/>
                  </a:srgbClr>
                </a:outerShdw>
              </a:effectLst>
              <a:latin typeface="+mn-ea"/>
              <a:ea typeface="+mn-ea"/>
            </a:rPr>
            <a:t>です </a:t>
          </a:r>
          <a:r>
            <a:rPr lang="en" sz="1800" b="1" kern="1200" noProof="0" dirty="0">
              <a:effectLst>
                <a:outerShdw blurRad="38100" dist="38100" dir="2700000" algn="tl">
                  <a:srgbClr val="000000">
                    <a:alpha val="43137"/>
                  </a:srgbClr>
                </a:outerShdw>
              </a:effectLst>
              <a:latin typeface="+mn-ea"/>
              <a:ea typeface="+mn-ea"/>
            </a:rPr>
            <a:t>(</a:t>
          </a:r>
          <a:r>
            <a:rPr lang="ja-JP" altLang="en-US" sz="1800" b="1" kern="1200" noProof="0" dirty="0">
              <a:effectLst>
                <a:outerShdw blurRad="38100" dist="38100" dir="2700000" algn="tl">
                  <a:srgbClr val="000000">
                    <a:alpha val="43137"/>
                  </a:srgbClr>
                </a:outerShdw>
              </a:effectLst>
              <a:latin typeface="+mn-ea"/>
              <a:ea typeface="+mn-ea"/>
            </a:rPr>
            <a:t>ヨハ</a:t>
          </a:r>
          <a:r>
            <a:rPr lang="en" sz="1800" b="1" kern="1200" noProof="0" dirty="0">
              <a:effectLst>
                <a:outerShdw blurRad="38100" dist="38100" dir="2700000" algn="tl">
                  <a:srgbClr val="000000">
                    <a:alpha val="43137"/>
                  </a:srgbClr>
                </a:outerShdw>
              </a:effectLst>
              <a:latin typeface="+mn-ea"/>
              <a:ea typeface="+mn-ea"/>
            </a:rPr>
            <a:t> 14:16-17)</a:t>
          </a:r>
          <a:endParaRPr lang="en" sz="1800" kern="1200" noProof="0" dirty="0">
            <a:effectLst>
              <a:outerShdw blurRad="38100" dist="38100" dir="2700000" algn="tl">
                <a:srgbClr val="000000">
                  <a:alpha val="43137"/>
                </a:srgbClr>
              </a:outerShdw>
            </a:effectLst>
            <a:latin typeface="+mn-ea"/>
            <a:ea typeface="+mn-ea"/>
          </a:endParaRPr>
        </a:p>
      </dsp:txBody>
      <dsp:txXfrm rot="10800000">
        <a:off x="389446" y="579"/>
        <a:ext cx="4680123" cy="431526"/>
      </dsp:txXfrm>
    </dsp:sp>
    <dsp:sp modelId="{BD7F966C-344C-4880-A71C-848E52194C0E}">
      <dsp:nvSpPr>
        <dsp:cNvPr id="0" name=""/>
        <dsp:cNvSpPr/>
      </dsp:nvSpPr>
      <dsp:spPr>
        <a:xfrm>
          <a:off x="0" y="579"/>
          <a:ext cx="431526" cy="43152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281565" y="558955"/>
          <a:ext cx="4788004" cy="431526"/>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2390" rIns="135128" bIns="72390" numCol="1" spcCol="1270" anchor="ctr" anchorCtr="0">
          <a:noAutofit/>
        </a:bodyPr>
        <a:lstStyle/>
        <a:p>
          <a:pPr marL="0" lvl="0" indent="0" algn="l" defTabSz="844550">
            <a:lnSpc>
              <a:spcPct val="90000"/>
            </a:lnSpc>
            <a:spcBef>
              <a:spcPct val="0"/>
            </a:spcBef>
            <a:spcAft>
              <a:spcPct val="35000"/>
            </a:spcAft>
            <a:buNone/>
          </a:pPr>
          <a:r>
            <a:rPr kumimoji="1" lang="ja-JP" altLang="en-US" sz="1900" b="1" kern="1200" noProof="0" dirty="0">
              <a:effectLst>
                <a:outerShdw blurRad="38100" dist="38100" dir="2700000" algn="tl">
                  <a:srgbClr val="000000">
                    <a:alpha val="43137"/>
                  </a:srgbClr>
                </a:outerShdw>
              </a:effectLst>
              <a:latin typeface="+mn-ea"/>
              <a:ea typeface="+mn-ea"/>
            </a:rPr>
            <a:t>彼は私たちにイエスを示す</a:t>
          </a:r>
          <a:r>
            <a:rPr lang="en" sz="1900" b="1" kern="1200" noProof="0" dirty="0">
              <a:effectLst>
                <a:outerShdw blurRad="38100" dist="38100" dir="2700000" algn="tl">
                  <a:srgbClr val="000000">
                    <a:alpha val="43137"/>
                  </a:srgbClr>
                </a:outerShdw>
              </a:effectLst>
              <a:latin typeface="+mn-ea"/>
              <a:ea typeface="+mn-ea"/>
            </a:rPr>
            <a:t>(</a:t>
          </a:r>
          <a:r>
            <a:rPr lang="ja-JP" altLang="en-US" sz="1900" b="1" kern="1200" noProof="0" dirty="0">
              <a:effectLst>
                <a:outerShdw blurRad="38100" dist="38100" dir="2700000" algn="tl">
                  <a:srgbClr val="000000">
                    <a:alpha val="43137"/>
                  </a:srgbClr>
                </a:outerShdw>
              </a:effectLst>
              <a:latin typeface="+mn-ea"/>
              <a:ea typeface="+mn-ea"/>
            </a:rPr>
            <a:t>ヨハ</a:t>
          </a:r>
          <a:r>
            <a:rPr lang="en" sz="1900" b="1" kern="1200" noProof="0" dirty="0">
              <a:effectLst>
                <a:outerShdw blurRad="38100" dist="38100" dir="2700000" algn="tl">
                  <a:srgbClr val="000000">
                    <a:alpha val="43137"/>
                  </a:srgbClr>
                </a:outerShdw>
              </a:effectLst>
              <a:latin typeface="+mn-ea"/>
              <a:ea typeface="+mn-ea"/>
            </a:rPr>
            <a:t> 15:26)</a:t>
          </a:r>
          <a:endParaRPr lang="en" sz="1900" kern="1200" noProof="0" dirty="0">
            <a:effectLst>
              <a:outerShdw blurRad="38100" dist="38100" dir="2700000" algn="tl">
                <a:srgbClr val="000000">
                  <a:alpha val="43137"/>
                </a:srgbClr>
              </a:outerShdw>
            </a:effectLst>
            <a:latin typeface="+mn-ea"/>
            <a:ea typeface="+mn-ea"/>
          </a:endParaRPr>
        </a:p>
      </dsp:txBody>
      <dsp:txXfrm rot="10800000">
        <a:off x="389446" y="558955"/>
        <a:ext cx="4680123" cy="431526"/>
      </dsp:txXfrm>
    </dsp:sp>
    <dsp:sp modelId="{07903487-9C75-4F36-BAAD-3999608CFCC1}">
      <dsp:nvSpPr>
        <dsp:cNvPr id="0" name=""/>
        <dsp:cNvSpPr/>
      </dsp:nvSpPr>
      <dsp:spPr>
        <a:xfrm>
          <a:off x="0" y="558955"/>
          <a:ext cx="431526" cy="43152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281565" y="1117332"/>
          <a:ext cx="4788004" cy="431526"/>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noProof="0" dirty="0">
              <a:effectLst>
                <a:outerShdw blurRad="38100" dist="38100" dir="2700000" algn="tl">
                  <a:srgbClr val="000000">
                    <a:alpha val="43137"/>
                  </a:srgbClr>
                </a:outerShdw>
              </a:effectLst>
            </a:rPr>
            <a:t>私たちの罪を指摘する </a:t>
          </a:r>
          <a:r>
            <a:rPr lang="en" sz="2000" b="1" kern="1200" noProof="0" dirty="0">
              <a:effectLst>
                <a:outerShdw blurRad="38100" dist="38100" dir="2700000" algn="tl">
                  <a:srgbClr val="000000">
                    <a:alpha val="43137"/>
                  </a:srgbClr>
                </a:outerShdw>
              </a:effectLst>
            </a:rPr>
            <a:t>(</a:t>
          </a:r>
          <a:r>
            <a:rPr lang="ja-JP" altLang="en-US" sz="2000" b="1" kern="1200" noProof="0" dirty="0">
              <a:effectLst>
                <a:outerShdw blurRad="38100" dist="38100" dir="2700000" algn="tl">
                  <a:srgbClr val="000000">
                    <a:alpha val="43137"/>
                  </a:srgbClr>
                </a:outerShdw>
              </a:effectLst>
            </a:rPr>
            <a:t>ヨハ</a:t>
          </a:r>
          <a:r>
            <a:rPr lang="en" sz="2000" b="1" kern="1200" noProof="0" dirty="0">
              <a:effectLst>
                <a:outerShdw blurRad="38100" dist="38100" dir="2700000" algn="tl">
                  <a:srgbClr val="000000">
                    <a:alpha val="43137"/>
                  </a:srgbClr>
                </a:outerShdw>
              </a:effectLst>
            </a:rPr>
            <a:t> 16:8)</a:t>
          </a:r>
          <a:endParaRPr lang="en" sz="2000" kern="1200" noProof="0" dirty="0">
            <a:effectLst>
              <a:outerShdw blurRad="38100" dist="38100" dir="2700000" algn="tl">
                <a:srgbClr val="000000">
                  <a:alpha val="43137"/>
                </a:srgbClr>
              </a:outerShdw>
            </a:effectLst>
          </a:endParaRPr>
        </a:p>
      </dsp:txBody>
      <dsp:txXfrm rot="10800000">
        <a:off x="389446" y="1117332"/>
        <a:ext cx="4680123" cy="431526"/>
      </dsp:txXfrm>
    </dsp:sp>
    <dsp:sp modelId="{E82A5EE8-5D4A-48AE-B257-2340C0E1B182}">
      <dsp:nvSpPr>
        <dsp:cNvPr id="0" name=""/>
        <dsp:cNvSpPr/>
      </dsp:nvSpPr>
      <dsp:spPr>
        <a:xfrm>
          <a:off x="0" y="1117332"/>
          <a:ext cx="431526" cy="43152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281565" y="1675708"/>
          <a:ext cx="4788004" cy="43152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t" anchorCtr="0">
          <a:noAutofit/>
        </a:bodyPr>
        <a:lstStyle/>
        <a:p>
          <a:pPr marL="0" lvl="0" indent="0" algn="l" defTabSz="889000">
            <a:lnSpc>
              <a:spcPts val="1700"/>
            </a:lnSpc>
            <a:spcBef>
              <a:spcPct val="0"/>
            </a:spcBef>
            <a:spcAft>
              <a:spcPct val="35000"/>
            </a:spcAft>
            <a:buNone/>
          </a:pPr>
          <a:r>
            <a:rPr kumimoji="1" lang="ja-JP" altLang="en-US" sz="2000" b="1" kern="1200" noProof="0" dirty="0">
              <a:effectLst>
                <a:outerShdw blurRad="38100" dist="38100" dir="2700000" algn="tl">
                  <a:srgbClr val="000000">
                    <a:alpha val="43137"/>
                  </a:srgbClr>
                </a:outerShdw>
              </a:effectLst>
            </a:rPr>
            <a:t>彼は私たちをすべての真理へと導いてくださる </a:t>
          </a:r>
          <a:r>
            <a:rPr lang="en" sz="2000" b="1" kern="1200" noProof="0" dirty="0">
              <a:effectLst>
                <a:outerShdw blurRad="38100" dist="38100" dir="2700000" algn="tl">
                  <a:srgbClr val="000000">
                    <a:alpha val="43137"/>
                  </a:srgbClr>
                </a:outerShdw>
              </a:effectLst>
            </a:rPr>
            <a:t>(</a:t>
          </a:r>
          <a:r>
            <a:rPr lang="ja-JP" altLang="en-US" sz="2000" b="1" kern="1200" noProof="0" dirty="0">
              <a:effectLst>
                <a:outerShdw blurRad="38100" dist="38100" dir="2700000" algn="tl">
                  <a:srgbClr val="000000">
                    <a:alpha val="43137"/>
                  </a:srgbClr>
                </a:outerShdw>
              </a:effectLst>
            </a:rPr>
            <a:t>ヨハ</a:t>
          </a:r>
          <a:r>
            <a:rPr lang="en" sz="2000" b="1" kern="1200" noProof="0" dirty="0">
              <a:effectLst>
                <a:outerShdw blurRad="38100" dist="38100" dir="2700000" algn="tl">
                  <a:srgbClr val="000000">
                    <a:alpha val="43137"/>
                  </a:srgbClr>
                </a:outerShdw>
              </a:effectLst>
            </a:rPr>
            <a:t> 16:13)</a:t>
          </a:r>
          <a:endParaRPr lang="en" sz="2000" kern="1200" noProof="0" dirty="0">
            <a:effectLst>
              <a:outerShdw blurRad="38100" dist="38100" dir="2700000" algn="tl">
                <a:srgbClr val="000000">
                  <a:alpha val="43137"/>
                </a:srgbClr>
              </a:outerShdw>
            </a:effectLst>
          </a:endParaRPr>
        </a:p>
      </dsp:txBody>
      <dsp:txXfrm rot="10800000">
        <a:off x="389446" y="1675708"/>
        <a:ext cx="4680123" cy="431526"/>
      </dsp:txXfrm>
    </dsp:sp>
    <dsp:sp modelId="{656187B0-B962-462C-A5AD-3ABA3D521DB8}">
      <dsp:nvSpPr>
        <dsp:cNvPr id="0" name=""/>
        <dsp:cNvSpPr/>
      </dsp:nvSpPr>
      <dsp:spPr>
        <a:xfrm>
          <a:off x="0" y="1675708"/>
          <a:ext cx="431526" cy="43152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29/03/2026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16</a:t>
            </a:fld>
            <a:endParaRPr lang="es-ES"/>
          </a:p>
        </p:txBody>
      </p:sp>
    </p:spTree>
    <p:extLst>
      <p:ext uri="{BB962C8B-B14F-4D97-AF65-F5344CB8AC3E}">
        <p14:creationId xmlns:p14="http://schemas.microsoft.com/office/powerpoint/2010/main" val="56705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C24DD7-B08F-467A-AB1D-5D5C55AB6FDC}" type="slidenum">
              <a:rPr lang="es-ES" smtClean="0"/>
              <a:t>18</a:t>
            </a:fld>
            <a:endParaRPr lang="es-ES"/>
          </a:p>
        </p:txBody>
      </p:sp>
    </p:spTree>
    <p:extLst>
      <p:ext uri="{BB962C8B-B14F-4D97-AF65-F5344CB8AC3E}">
        <p14:creationId xmlns:p14="http://schemas.microsoft.com/office/powerpoint/2010/main" val="198104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12.wdp"/><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e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190875" y="503348"/>
            <a:ext cx="9001125" cy="1446550"/>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ja-JP" altLang="en-US" sz="88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現状確認</a:t>
            </a:r>
            <a:endParaRPr lang="en" sz="88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23018E4-0EA2-89A9-B734-F8712482EFBD}"/>
              </a:ext>
            </a:extLst>
          </p:cNvPr>
          <p:cNvSpPr txBox="1"/>
          <p:nvPr/>
        </p:nvSpPr>
        <p:spPr>
          <a:xfrm>
            <a:off x="109342" y="6191250"/>
            <a:ext cx="3196566" cy="400110"/>
          </a:xfrm>
          <a:prstGeom prst="rect">
            <a:avLst/>
          </a:prstGeom>
          <a:noFill/>
        </p:spPr>
        <p:txBody>
          <a:bodyPr wrap="square" rtlCol="0">
            <a:spAutoFit/>
          </a:bodyPr>
          <a:lstStyle/>
          <a:p>
            <a:r>
              <a:rPr lang="en-US" altLang="ja-JP" sz="2000" b="1" noProof="0" dirty="0">
                <a:solidFill>
                  <a:srgbClr val="D7AA80"/>
                </a:solidFill>
                <a:latin typeface="+mn-ea"/>
              </a:rPr>
              <a:t>2026</a:t>
            </a:r>
            <a:r>
              <a:rPr lang="ja-JP" altLang="en-US" sz="2000" b="1" noProof="0" dirty="0">
                <a:solidFill>
                  <a:srgbClr val="D7AA80"/>
                </a:solidFill>
                <a:latin typeface="+mn-ea"/>
              </a:rPr>
              <a:t>年</a:t>
            </a:r>
            <a:r>
              <a:rPr lang="en-US" altLang="ja-JP" sz="2000" b="1" noProof="0" dirty="0">
                <a:solidFill>
                  <a:srgbClr val="D7AA80"/>
                </a:solidFill>
                <a:latin typeface="+mn-ea"/>
              </a:rPr>
              <a:t>4</a:t>
            </a:r>
            <a:r>
              <a:rPr lang="ja-JP" altLang="en-US" sz="2000" b="1" noProof="0" dirty="0">
                <a:solidFill>
                  <a:srgbClr val="D7AA80"/>
                </a:solidFill>
                <a:latin typeface="+mn-ea"/>
              </a:rPr>
              <a:t>月</a:t>
            </a:r>
            <a:r>
              <a:rPr lang="en-US" altLang="ja-JP" sz="2000" b="1" noProof="0" dirty="0">
                <a:solidFill>
                  <a:srgbClr val="D7AA80"/>
                </a:solidFill>
                <a:latin typeface="+mn-ea"/>
              </a:rPr>
              <a:t>4</a:t>
            </a:r>
            <a:r>
              <a:rPr lang="ja-JP" altLang="en-US" sz="2000" b="1" noProof="0" dirty="0">
                <a:solidFill>
                  <a:srgbClr val="D7AA80"/>
                </a:solidFill>
                <a:latin typeface="+mn-ea"/>
              </a:rPr>
              <a:t>日　第</a:t>
            </a:r>
            <a:r>
              <a:rPr lang="en-US" altLang="ja-JP" sz="2000" b="1" noProof="0" dirty="0">
                <a:solidFill>
                  <a:srgbClr val="D7AA80"/>
                </a:solidFill>
                <a:latin typeface="+mn-ea"/>
              </a:rPr>
              <a:t>1</a:t>
            </a:r>
            <a:r>
              <a:rPr lang="ja-JP" altLang="en-US" sz="2000" b="1" dirty="0">
                <a:solidFill>
                  <a:srgbClr val="D7AA80"/>
                </a:solidFill>
                <a:latin typeface="+mn-ea"/>
              </a:rPr>
              <a:t>課</a:t>
            </a:r>
            <a:endParaRPr lang="en" sz="2000" b="1" noProof="0" dirty="0">
              <a:solidFill>
                <a:srgbClr val="D7AA80"/>
              </a:solidFill>
              <a:latin typeface="+mn-ea"/>
            </a:endParaRPr>
          </a:p>
        </p:txBody>
      </p:sp>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a:extLst>
            <a:ext uri="{FF2B5EF4-FFF2-40B4-BE49-F238E27FC236}">
              <a16:creationId xmlns:a16="http://schemas.microsoft.com/office/drawing/2014/main" id="{2D4D1276-B27D-AAA9-875E-38881BE0E03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DFA55B3-D9B2-6F13-D659-54D8E73F9D44}"/>
              </a:ext>
            </a:extLst>
          </p:cNvPr>
          <p:cNvSpPr>
            <a:spLocks noGrp="1"/>
          </p:cNvSpPr>
          <p:nvPr>
            <p:ph type="title"/>
          </p:nvPr>
        </p:nvSpPr>
        <p:spPr>
          <a:xfrm>
            <a:off x="838200" y="2468763"/>
            <a:ext cx="10515600" cy="1325563"/>
          </a:xfrm>
        </p:spPr>
        <p:txBody>
          <a:bodyPr>
            <a:normAutofit fontScale="90000"/>
          </a:bodyPr>
          <a:lstStyle/>
          <a:p>
            <a:pPr algn="ctr"/>
            <a:r>
              <a:rPr lang="ja-JP" altLang="en-US" b="1" dirty="0"/>
              <a:t>まさに今、イエス様は扉を</a:t>
            </a:r>
            <a:br>
              <a:rPr lang="en-US" altLang="ja-JP" b="1" dirty="0"/>
            </a:br>
            <a:r>
              <a:rPr lang="ja-JP" altLang="en-US" b="1" dirty="0"/>
              <a:t>ノックしておられます。</a:t>
            </a:r>
            <a:br>
              <a:rPr lang="en-US" altLang="ja-JP" b="1" dirty="0"/>
            </a:br>
            <a:r>
              <a:rPr lang="ja-JP" altLang="en-US" b="1" dirty="0"/>
              <a:t>イエス様は呼びかけておられます。 </a:t>
            </a:r>
            <a:br>
              <a:rPr lang="en-US" altLang="ja-JP" b="1" dirty="0"/>
            </a:br>
            <a:r>
              <a:rPr lang="ja-JP" altLang="en-US" b="1" dirty="0"/>
              <a:t>しかし、イエス様に心を開く意識的な選択を、あなたはしなければなりません。</a:t>
            </a:r>
            <a:br>
              <a:rPr lang="en-US" altLang="ja-JP" b="1" dirty="0"/>
            </a:br>
            <a:r>
              <a:rPr lang="ja-JP" altLang="en-US" b="1" dirty="0"/>
              <a:t>十字架 を見つめ、その意義について考える</a:t>
            </a:r>
            <a:br>
              <a:rPr lang="en-US" altLang="ja-JP" b="1" dirty="0"/>
            </a:br>
            <a:r>
              <a:rPr lang="ja-JP" altLang="en-US" b="1" dirty="0"/>
              <a:t>ことが、どうしてその選択をするように</a:t>
            </a:r>
            <a:br>
              <a:rPr lang="en-US" altLang="ja-JP" b="1" dirty="0"/>
            </a:br>
            <a:r>
              <a:rPr lang="ja-JP" altLang="en-US" b="1" dirty="0"/>
              <a:t>あなたを 奮い立たせるのでしょうか。</a:t>
            </a:r>
            <a:endParaRPr kumimoji="1" lang="ja-JP" altLang="en-US" b="1" dirty="0"/>
          </a:p>
        </p:txBody>
      </p:sp>
    </p:spTree>
    <p:extLst>
      <p:ext uri="{BB962C8B-B14F-4D97-AF65-F5344CB8AC3E}">
        <p14:creationId xmlns:p14="http://schemas.microsoft.com/office/powerpoint/2010/main" val="253663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ja-JP" altLang="en-US" sz="4400" b="1" spc="1000" noProof="0" dirty="0">
                <a:ln w="6600">
                  <a:solidFill>
                    <a:srgbClr val="547D11"/>
                  </a:solidFill>
                  <a:prstDash val="solid"/>
                </a:ln>
                <a:solidFill>
                  <a:srgbClr val="FFFFFF"/>
                </a:solidFill>
                <a:effectLst>
                  <a:outerShdw dist="38100" dir="2700000" algn="tl" rotWithShape="0">
                    <a:srgbClr val="547D11"/>
                  </a:outerShdw>
                </a:effectLst>
              </a:rPr>
              <a:t>永遠の愛</a:t>
            </a:r>
            <a:endParaRPr lang="en" sz="4400" b="1" spc="1000" noProof="0" dirty="0">
              <a:ln w="6600">
                <a:solidFill>
                  <a:srgbClr val="547D11"/>
                </a:solidFill>
                <a:prstDash val="solid"/>
              </a:ln>
              <a:solidFill>
                <a:srgbClr val="FFFFFF"/>
              </a:solidFill>
              <a:effectLst>
                <a:outerShdw dist="38100" dir="2700000" algn="tl" rotWithShape="0">
                  <a:srgbClr val="547D11"/>
                </a:outerShdw>
              </a:effectLst>
            </a:endParaRPr>
          </a:p>
        </p:txBody>
      </p:sp>
      <p:sp>
        <p:nvSpPr>
          <p:cNvPr id="5" name="CuadroTexto 4">
            <a:extLst>
              <a:ext uri="{FF2B5EF4-FFF2-40B4-BE49-F238E27FC236}">
                <a16:creationId xmlns:a16="http://schemas.microsoft.com/office/drawing/2014/main" id="{822B08B5-03F1-7D10-2A0D-78868031B585}"/>
              </a:ext>
            </a:extLst>
          </p:cNvPr>
          <p:cNvSpPr txBox="1"/>
          <p:nvPr/>
        </p:nvSpPr>
        <p:spPr>
          <a:xfrm>
            <a:off x="1728108" y="584088"/>
            <a:ext cx="9222921" cy="707886"/>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652F00"/>
                </a:solidFill>
                <a:latin typeface="+mn-ea"/>
              </a:rPr>
              <a:t>勝利を得る者を、わたしは自分の座に共に座らせよう。わたしが勝利を得て、わたしの父と共にその玉座に着いたのと同じように。</a:t>
            </a:r>
            <a:r>
              <a:rPr lang="en" sz="2000" b="1" noProof="0" dirty="0">
                <a:solidFill>
                  <a:srgbClr val="652F00"/>
                </a:solidFill>
                <a:latin typeface="+mn-ea"/>
              </a:rPr>
              <a:t>(</a:t>
            </a:r>
            <a:r>
              <a:rPr lang="ja-JP" altLang="en-US" sz="2000" b="1" noProof="0" dirty="0">
                <a:solidFill>
                  <a:srgbClr val="652F00"/>
                </a:solidFill>
                <a:latin typeface="+mn-ea"/>
              </a:rPr>
              <a:t>黙示録</a:t>
            </a:r>
            <a:r>
              <a:rPr lang="en" sz="2000" b="1" noProof="0" dirty="0">
                <a:solidFill>
                  <a:srgbClr val="652F00"/>
                </a:solidFill>
                <a:latin typeface="+mn-ea"/>
              </a:rPr>
              <a:t>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212491" y="1333865"/>
            <a:ext cx="8154760" cy="1631216"/>
          </a:xfrm>
          <a:prstGeom prst="rect">
            <a:avLst/>
          </a:prstGeom>
          <a:noFill/>
        </p:spPr>
        <p:txBody>
          <a:bodyPr wrap="square" rtlCol="0">
            <a:spAutoFit/>
          </a:bodyPr>
          <a:lstStyle/>
          <a:p>
            <a:pPr>
              <a:spcBef>
                <a:spcPts val="600"/>
              </a:spcBef>
            </a:pPr>
            <a:r>
              <a:rPr lang="ja-JP" altLang="en-US" sz="2000" b="1" dirty="0"/>
              <a:t>イエスは、その道が容易ではないことをご存じです。金貨や衣、目薬を買おうとする私たちの努力もご存じです。生ぬるい信仰を克服し、扉を開き、イエスと繋がろうとする私たちの苦闘もご存じです。だからこそ、イエスはこう言われるのです。「わたしが勝利したように、あなたがたも勝利することができる」（黙</a:t>
            </a:r>
            <a:r>
              <a:rPr lang="en-US" altLang="ja-JP" sz="2000" b="1" dirty="0"/>
              <a:t>3:21</a:t>
            </a:r>
            <a:r>
              <a:rPr lang="ja-JP" altLang="en-US" sz="2000" b="1" dirty="0"/>
              <a:t>）。</a:t>
            </a:r>
            <a:endParaRPr lang="en" sz="2000" b="1" noProof="0" dirty="0"/>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783529872"/>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01742" y="1423126"/>
            <a:ext cx="350763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182623" y="2939112"/>
            <a:ext cx="8319119" cy="707886"/>
          </a:xfrm>
          <a:prstGeom prst="rect">
            <a:avLst/>
          </a:prstGeom>
          <a:noFill/>
        </p:spPr>
        <p:txBody>
          <a:bodyPr wrap="square">
            <a:spAutoFit/>
          </a:bodyPr>
          <a:lstStyle/>
          <a:p>
            <a:pPr>
              <a:spcBef>
                <a:spcPts val="600"/>
              </a:spcBef>
            </a:pPr>
            <a:r>
              <a:rPr lang="ja-JP" altLang="en-US" sz="2000" b="1" dirty="0"/>
              <a:t>彼はまた、私たちが決して最初の一歩を踏み出すことはないということも知っている。神は常に率先して行動してきたのだ。</a:t>
            </a:r>
            <a:endParaRPr lang="en" sz="2000" b="1" noProof="0" dirty="0"/>
          </a:p>
        </p:txBody>
      </p:sp>
      <p:sp>
        <p:nvSpPr>
          <p:cNvPr id="4" name="CuadroTexto 3">
            <a:extLst>
              <a:ext uri="{FF2B5EF4-FFF2-40B4-BE49-F238E27FC236}">
                <a16:creationId xmlns:a16="http://schemas.microsoft.com/office/drawing/2014/main" id="{82C2B843-060C-CCBD-11AC-2B975296A9AF}"/>
              </a:ext>
            </a:extLst>
          </p:cNvPr>
          <p:cNvSpPr txBox="1"/>
          <p:nvPr/>
        </p:nvSpPr>
        <p:spPr>
          <a:xfrm>
            <a:off x="7651602" y="4219156"/>
            <a:ext cx="4540398" cy="2431435"/>
          </a:xfrm>
          <a:prstGeom prst="rect">
            <a:avLst/>
          </a:prstGeom>
          <a:noFill/>
        </p:spPr>
        <p:txBody>
          <a:bodyPr wrap="square">
            <a:spAutoFit/>
          </a:bodyPr>
          <a:lstStyle/>
          <a:p>
            <a:pPr>
              <a:spcBef>
                <a:spcPts val="600"/>
              </a:spcBef>
            </a:pPr>
            <a:r>
              <a:rPr lang="ja-JP" altLang="en-US" sz="1900" b="1" dirty="0">
                <a:latin typeface="+mn-ea"/>
              </a:rPr>
              <a:t>私たちが受けるに値しないこの神の御業の鍵は愛です。「わたしは永遠の愛をもってあなたを愛した」（エレ</a:t>
            </a:r>
            <a:r>
              <a:rPr lang="en-US" altLang="ja-JP" sz="1900" b="1" dirty="0">
                <a:latin typeface="+mn-ea"/>
              </a:rPr>
              <a:t>31:3</a:t>
            </a:r>
            <a:r>
              <a:rPr lang="ja-JP" altLang="en-US" sz="1900" b="1" dirty="0">
                <a:latin typeface="+mn-ea"/>
              </a:rPr>
              <a:t>）。神は私たちとの関係を望んでおられます。私は神との関係を望んでいるでしょうか？私は心を開いて神に接し、神が私を愛してくださるように神を愛するでしょうか？</a:t>
            </a:r>
            <a:endParaRPr lang="en" sz="1900" b="1" noProof="0" dirty="0">
              <a:latin typeface="+mn-ea"/>
            </a:endParaRP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61AA48C2-2FE7-CCB3-A715-A7D6356F891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79B4C1-88BA-204E-2EBE-5A6194D3EFD6}"/>
              </a:ext>
            </a:extLst>
          </p:cNvPr>
          <p:cNvSpPr>
            <a:spLocks noGrp="1"/>
          </p:cNvSpPr>
          <p:nvPr>
            <p:ph type="title"/>
          </p:nvPr>
        </p:nvSpPr>
        <p:spPr>
          <a:xfrm>
            <a:off x="838200" y="2468763"/>
            <a:ext cx="10515600" cy="1325563"/>
          </a:xfrm>
        </p:spPr>
        <p:txBody>
          <a:bodyPr>
            <a:normAutofit fontScale="90000"/>
          </a:bodyPr>
          <a:lstStyle/>
          <a:p>
            <a:pPr algn="ctr"/>
            <a:r>
              <a:rPr lang="ja-JP" altLang="en-US" b="1" dirty="0"/>
              <a:t>今のあなたの人生において、</a:t>
            </a:r>
            <a:br>
              <a:rPr lang="en-US" altLang="ja-JP" b="1" dirty="0"/>
            </a:br>
            <a:r>
              <a:rPr lang="ja-JP" altLang="en-US" b="1" dirty="0"/>
              <a:t>乗り越えなければ神との関係を妨げてしまう、あるいは 妨げる可能性のあるものは何ですか。 </a:t>
            </a:r>
            <a:endParaRPr kumimoji="1" lang="ja-JP" altLang="en-US" b="1" dirty="0"/>
          </a:p>
        </p:txBody>
      </p:sp>
    </p:spTree>
    <p:extLst>
      <p:ext uri="{BB962C8B-B14F-4D97-AF65-F5344CB8AC3E}">
        <p14:creationId xmlns:p14="http://schemas.microsoft.com/office/powerpoint/2010/main" val="192582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013145"/>
            <a:ext cx="9567512" cy="3872535"/>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ja-JP" altLang="en-US" sz="11500" spc="600" dirty="0">
                <a:ln w="0"/>
                <a:solidFill>
                  <a:srgbClr val="0C8A4D"/>
                </a:solidFill>
                <a:effectLst>
                  <a:outerShdw blurRad="38100" dist="25400" dir="5400000" algn="ctr" rotWithShape="0">
                    <a:srgbClr val="6E747A">
                      <a:alpha val="43000"/>
                    </a:srgbClr>
                  </a:outerShdw>
                </a:effectLst>
              </a:rPr>
              <a:t>現実を</a:t>
            </a:r>
            <a:endParaRPr lang="en-US" altLang="ja-JP" sz="11500" spc="600" dirty="0">
              <a:ln w="0"/>
              <a:solidFill>
                <a:srgbClr val="0C8A4D"/>
              </a:solidFill>
              <a:effectLst>
                <a:outerShdw blurRad="38100" dist="25400" dir="5400000" algn="ctr" rotWithShape="0">
                  <a:srgbClr val="6E747A">
                    <a:alpha val="43000"/>
                  </a:srgbClr>
                </a:outerShdw>
              </a:effectLst>
            </a:endParaRPr>
          </a:p>
          <a:p>
            <a:pPr algn="ctr">
              <a:lnSpc>
                <a:spcPts val="15000"/>
              </a:lnSpc>
            </a:pPr>
            <a:r>
              <a:rPr lang="ja-JP" altLang="en-US" sz="11500" spc="600" dirty="0">
                <a:ln w="0"/>
                <a:solidFill>
                  <a:srgbClr val="0C8A4D"/>
                </a:solidFill>
                <a:effectLst>
                  <a:outerShdw blurRad="38100" dist="25400" dir="5400000" algn="ctr" rotWithShape="0">
                    <a:srgbClr val="6E747A">
                      <a:alpha val="43000"/>
                    </a:srgbClr>
                  </a:outerShdw>
                </a:effectLst>
              </a:rPr>
              <a:t>直視する</a:t>
            </a:r>
            <a:endParaRPr lang="en" sz="11500" spc="600" noProof="0" dirty="0">
              <a:ln w="0"/>
              <a:solidFill>
                <a:srgbClr val="0C8A4D"/>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6759E0"/>
                </a:solidFill>
                <a:effectLst>
                  <a:outerShdw blurRad="38100" dist="25400" dir="5400000" algn="ctr" rotWithShape="0">
                    <a:srgbClr val="6E747A">
                      <a:alpha val="43000"/>
                    </a:srgbClr>
                  </a:outerShdw>
                </a:effectLst>
              </a:rPr>
              <a:t>(</a:t>
            </a:r>
            <a:r>
              <a:rPr lang="ja-JP" altLang="en-US" sz="4800" noProof="0" dirty="0">
                <a:ln w="0"/>
                <a:solidFill>
                  <a:srgbClr val="6759E0"/>
                </a:solidFill>
                <a:effectLst>
                  <a:outerShdw blurRad="38100" dist="25400" dir="5400000" algn="ctr" rotWithShape="0">
                    <a:srgbClr val="6E747A">
                      <a:alpha val="43000"/>
                    </a:srgbClr>
                  </a:outerShdw>
                </a:effectLst>
              </a:rPr>
              <a:t>ヨハネ</a:t>
            </a:r>
            <a:r>
              <a:rPr lang="en" sz="4800" noProof="0" dirty="0">
                <a:ln w="0"/>
                <a:solidFill>
                  <a:srgbClr val="6759E0"/>
                </a:solidFill>
                <a:effectLst>
                  <a:outerShdw blurRad="38100" dist="25400" dir="5400000" algn="ctr" rotWithShape="0">
                    <a:srgbClr val="6E747A">
                      <a:alpha val="43000"/>
                    </a:srgbClr>
                  </a:outerShdw>
                </a:effectLst>
              </a:rPr>
              <a:t>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dirty="0">
                <a:ln/>
                <a:solidFill>
                  <a:schemeClr val="accent4"/>
                </a:solidFill>
              </a:rPr>
              <a:t>つながる</a:t>
            </a:r>
            <a:endParaRPr lang="en" sz="4400" b="1" noProof="0" dirty="0">
              <a:ln/>
              <a:solidFill>
                <a:schemeClr val="accent4"/>
              </a:solidFill>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1898875" y="637464"/>
            <a:ext cx="9509353" cy="707886"/>
          </a:xfrm>
          <a:prstGeom prst="rect">
            <a:avLst/>
          </a:prstGeom>
          <a:noFill/>
        </p:spPr>
        <p:txBody>
          <a:bodyPr wrap="square">
            <a:spAutoFit/>
          </a:bodyPr>
          <a:lstStyle/>
          <a:p>
            <a:pPr algn="ctr"/>
            <a:r>
              <a:rPr lang="ja-JP" altLang="en-US" sz="2000" b="1" dirty="0">
                <a:solidFill>
                  <a:srgbClr val="FFCB7F"/>
                </a:solidFill>
                <a:effectLst>
                  <a:outerShdw blurRad="38100" dist="38100" dir="2700000" algn="tl">
                    <a:srgbClr val="000000">
                      <a:alpha val="43137"/>
                    </a:srgbClr>
                  </a:outerShdw>
                </a:effectLst>
                <a:latin typeface="+mn-ea"/>
              </a:rPr>
              <a:t>わたしはぶどうの木、あなたがたはその枝である。人がわたしにつながっており、わたしもその人につながっていれば　</a:t>
            </a:r>
            <a:r>
              <a:rPr lang="en" sz="2000" b="1" noProof="0" dirty="0">
                <a:solidFill>
                  <a:srgbClr val="FFCB7F"/>
                </a:solidFill>
                <a:effectLst>
                  <a:outerShdw blurRad="38100" dist="38100" dir="2700000" algn="tl">
                    <a:srgbClr val="000000">
                      <a:alpha val="43137"/>
                    </a:srgbClr>
                  </a:outerShdw>
                </a:effectLst>
                <a:latin typeface="+mn-ea"/>
              </a:rPr>
              <a:t>(</a:t>
            </a:r>
            <a:r>
              <a:rPr lang="ja-JP" altLang="en-US" sz="2000" b="1" noProof="0" dirty="0">
                <a:solidFill>
                  <a:srgbClr val="FFCB7F"/>
                </a:solidFill>
                <a:effectLst>
                  <a:outerShdw blurRad="38100" dist="38100" dir="2700000" algn="tl">
                    <a:srgbClr val="000000">
                      <a:alpha val="43137"/>
                    </a:srgbClr>
                  </a:outerShdw>
                </a:effectLst>
                <a:latin typeface="+mn-ea"/>
              </a:rPr>
              <a:t>ヨハネ</a:t>
            </a:r>
            <a:r>
              <a:rPr lang="en" sz="2000" b="1" noProof="0" dirty="0">
                <a:solidFill>
                  <a:srgbClr val="FFCB7F"/>
                </a:solidFill>
                <a:effectLst>
                  <a:outerShdw blurRad="38100" dist="38100" dir="2700000" algn="tl">
                    <a:srgbClr val="000000">
                      <a:alpha val="43137"/>
                    </a:srgbClr>
                  </a:outerShdw>
                </a:effectLst>
                <a:latin typeface="+mn-ea"/>
              </a:rPr>
              <a:t> 15:5)</a:t>
            </a: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1015663"/>
          </a:xfrm>
          <a:prstGeom prst="rect">
            <a:avLst/>
          </a:prstGeom>
          <a:noFill/>
        </p:spPr>
        <p:txBody>
          <a:bodyPr wrap="square" rtlCol="0">
            <a:spAutoFit/>
          </a:bodyPr>
          <a:lstStyle/>
          <a:p>
            <a:pPr>
              <a:spcBef>
                <a:spcPts val="600"/>
              </a:spcBef>
            </a:pPr>
            <a:r>
              <a:rPr lang="ja-JP" altLang="en-US" sz="2000" b="1" dirty="0"/>
              <a:t>イエスは死の直前に、自分が「ぶどうの木」であり、弟子たちは「枝」であると宣言しました。これはどういう意味だったのでしょうか？</a:t>
            </a:r>
            <a:endParaRPr lang="en" sz="2000" b="1" noProof="0" dirty="0"/>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36"/>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551673" y="4372093"/>
            <a:ext cx="6798804" cy="1323439"/>
          </a:xfrm>
          <a:prstGeom prst="rect">
            <a:avLst/>
          </a:prstGeom>
          <a:noFill/>
        </p:spPr>
        <p:txBody>
          <a:bodyPr wrap="square">
            <a:spAutoFit/>
          </a:bodyPr>
          <a:lstStyle/>
          <a:p>
            <a:pPr>
              <a:spcBef>
                <a:spcPts val="600"/>
              </a:spcBef>
            </a:pPr>
            <a:r>
              <a:rPr lang="ja-JP" altLang="en-US" sz="2000" b="1" dirty="0"/>
              <a:t>イエスにとどまることは、ラオデキアの生ぬるさに対する解毒剤です。さらに、それは喜びの源でもあります（ヨハ</a:t>
            </a:r>
            <a:r>
              <a:rPr lang="en-US" altLang="ja-JP" sz="2000" b="1" dirty="0"/>
              <a:t>5:11</a:t>
            </a:r>
            <a:r>
              <a:rPr lang="ja-JP" altLang="en-US" sz="2000" b="1" dirty="0"/>
              <a:t>）。では、どうすればイエスにとどまることができるのでしょうか？</a:t>
            </a:r>
            <a:endParaRPr lang="en" sz="2000" b="1" noProof="0" dirty="0"/>
          </a:p>
        </p:txBody>
      </p:sp>
      <p:sp>
        <p:nvSpPr>
          <p:cNvPr id="18" name="CuadroTexto 17">
            <a:extLst>
              <a:ext uri="{FF2B5EF4-FFF2-40B4-BE49-F238E27FC236}">
                <a16:creationId xmlns:a16="http://schemas.microsoft.com/office/drawing/2014/main" id="{3CBDDA05-5DEA-F3DF-12E7-00C8EDE6B893}"/>
              </a:ext>
            </a:extLst>
          </p:cNvPr>
          <p:cNvSpPr txBox="1"/>
          <p:nvPr/>
        </p:nvSpPr>
        <p:spPr>
          <a:xfrm>
            <a:off x="2551673" y="5695532"/>
            <a:ext cx="6696240" cy="1015663"/>
          </a:xfrm>
          <a:prstGeom prst="rect">
            <a:avLst/>
          </a:prstGeom>
          <a:noFill/>
        </p:spPr>
        <p:txBody>
          <a:bodyPr wrap="square">
            <a:spAutoFit/>
          </a:bodyPr>
          <a:lstStyle/>
          <a:p>
            <a:pPr>
              <a:spcBef>
                <a:spcPts val="600"/>
              </a:spcBef>
            </a:pPr>
            <a:r>
              <a:rPr lang="ja-JP" altLang="en-US" sz="2000" b="1" dirty="0"/>
              <a:t>すなわち神の戒めを守ることによって、神を喜ばせることです （ヨハ</a:t>
            </a:r>
            <a:r>
              <a:rPr lang="en-US" altLang="ja-JP" sz="2000" b="1" dirty="0"/>
              <a:t>15:10</a:t>
            </a:r>
            <a:r>
              <a:rPr lang="ja-JP" altLang="en-US" sz="2000" b="1" dirty="0"/>
              <a:t>）。これは、神が私たちに示してくださった愛に対する愛に満ちた応答です（</a:t>
            </a:r>
            <a:r>
              <a:rPr lang="en-US" altLang="ja-JP" sz="2000" b="1" dirty="0"/>
              <a:t>1</a:t>
            </a:r>
            <a:r>
              <a:rPr lang="ja-JP" altLang="en-US" sz="2000" b="1" dirty="0"/>
              <a:t>ヨハ</a:t>
            </a:r>
            <a:r>
              <a:rPr lang="en-US" altLang="ja-JP" sz="2000" b="1" dirty="0"/>
              <a:t>4:19</a:t>
            </a:r>
            <a:r>
              <a:rPr lang="ja-JP" altLang="en-US" sz="2000" b="1" dirty="0"/>
              <a:t>）。</a:t>
            </a:r>
            <a:endParaRPr lang="en" sz="2000" b="1" noProof="0" dirty="0"/>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433101"/>
            <a:ext cx="7254089" cy="1938992"/>
          </a:xfrm>
          <a:prstGeom prst="rect">
            <a:avLst/>
          </a:prstGeom>
          <a:noFill/>
        </p:spPr>
        <p:txBody>
          <a:bodyPr wrap="square">
            <a:spAutoFit/>
          </a:bodyPr>
          <a:lstStyle/>
          <a:p>
            <a:pPr>
              <a:spcBef>
                <a:spcPts val="600"/>
              </a:spcBef>
            </a:pPr>
            <a:r>
              <a:rPr lang="ja-JP" altLang="en-US" sz="2000" b="1" dirty="0">
                <a:latin typeface="+mn-ea"/>
              </a:rPr>
              <a:t>枝はぶどうの木に繋がっていなくてもしばらくは生きられますが、やがて枯れてしまいます。私たちが永遠の命を失わないように、イエスは私たちに「わたしにとどまりなさい」（ヨハ</a:t>
            </a:r>
            <a:r>
              <a:rPr lang="en-US" altLang="ja-JP" sz="2000" b="1" dirty="0">
                <a:latin typeface="+mn-ea"/>
              </a:rPr>
              <a:t>15:4</a:t>
            </a:r>
            <a:r>
              <a:rPr lang="ja-JP" altLang="en-US" sz="2000" b="1" dirty="0">
                <a:latin typeface="+mn-ea"/>
              </a:rPr>
              <a:t>）と懇願しています。イエスがこのぶどうの木と枝のたとえ話を語る</a:t>
            </a:r>
            <a:r>
              <a:rPr lang="en-US" altLang="ja-JP" sz="2000" b="1" dirty="0">
                <a:latin typeface="+mn-ea"/>
              </a:rPr>
              <a:t>11</a:t>
            </a:r>
            <a:r>
              <a:rPr lang="ja-JP" altLang="en-US" sz="2000" b="1" dirty="0">
                <a:latin typeface="+mn-ea"/>
              </a:rPr>
              <a:t>節の中で、「とどまる」という動詞を</a:t>
            </a:r>
            <a:r>
              <a:rPr lang="en-US" altLang="ja-JP" sz="2000" b="1" dirty="0">
                <a:latin typeface="+mn-ea"/>
              </a:rPr>
              <a:t>10</a:t>
            </a:r>
            <a:r>
              <a:rPr lang="ja-JP" altLang="en-US" sz="2000" b="1" dirty="0">
                <a:latin typeface="+mn-ea"/>
              </a:rPr>
              <a:t>回も使っています。これは本当に重要なことなのでしょう。</a:t>
            </a:r>
            <a:endParaRPr lang="en" sz="2000" b="1" noProof="0" dirty="0">
              <a:latin typeface="+mn-ea"/>
            </a:endParaRPr>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9633B02A-E41C-E35B-ABED-462988BB2F9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6A5414B-5705-D1FB-7852-1019DC494AE1}"/>
              </a:ext>
            </a:extLst>
          </p:cNvPr>
          <p:cNvSpPr>
            <a:spLocks noGrp="1"/>
          </p:cNvSpPr>
          <p:nvPr>
            <p:ph type="title"/>
          </p:nvPr>
        </p:nvSpPr>
        <p:spPr>
          <a:xfrm>
            <a:off x="838200" y="3107741"/>
            <a:ext cx="10515600" cy="1325563"/>
          </a:xfrm>
        </p:spPr>
        <p:txBody>
          <a:bodyPr>
            <a:normAutofit fontScale="90000"/>
          </a:bodyPr>
          <a:lstStyle/>
          <a:p>
            <a:pPr algn="ctr"/>
            <a:r>
              <a:rPr lang="ja-JP" altLang="en-US" b="1" dirty="0"/>
              <a:t>ヨハネ</a:t>
            </a:r>
            <a:r>
              <a:rPr lang="en-US" altLang="ja-JP" b="1" dirty="0"/>
              <a:t>15:1</a:t>
            </a:r>
            <a:r>
              <a:rPr lang="ja-JP" altLang="en-US" b="1" dirty="0"/>
              <a:t>～</a:t>
            </a:r>
            <a:r>
              <a:rPr lang="en-US" altLang="ja-JP" b="1" dirty="0"/>
              <a:t>11</a:t>
            </a:r>
            <a:r>
              <a:rPr lang="ja-JP" altLang="en-US" b="1" dirty="0"/>
              <a:t>で、</a:t>
            </a:r>
            <a:br>
              <a:rPr lang="en-US" altLang="ja-JP" b="1" dirty="0"/>
            </a:br>
            <a:r>
              <a:rPr lang="ja-JP" altLang="en-US" b="1" dirty="0"/>
              <a:t>イエスは何といわれましたか。</a:t>
            </a:r>
            <a:br>
              <a:rPr lang="en-US" altLang="ja-JP" b="1" dirty="0"/>
            </a:br>
            <a:r>
              <a:rPr lang="ja-JP" altLang="en-US" sz="2200" dirty="0"/>
              <a:t>ヨハ</a:t>
            </a:r>
            <a:r>
              <a:rPr lang="en-US" altLang="ja-JP" sz="2200" dirty="0"/>
              <a:t>15:1</a:t>
            </a:r>
            <a:r>
              <a:rPr lang="ja-JP" altLang="en-US" sz="2200" dirty="0"/>
              <a:t>～</a:t>
            </a:r>
            <a:r>
              <a:rPr lang="en-US" altLang="ja-JP" sz="2200" dirty="0"/>
              <a:t>11 </a:t>
            </a:r>
            <a:r>
              <a:rPr lang="ja-JP" altLang="en-US" sz="2200" dirty="0"/>
              <a:t>（新共同訳） </a:t>
            </a:r>
            <a:r>
              <a:rPr lang="en-US" altLang="ja-JP" sz="2200" dirty="0"/>
              <a:t>15:1</a:t>
            </a:r>
            <a:r>
              <a:rPr lang="ja-JP" altLang="en-US" sz="2200" dirty="0"/>
              <a:t>「わたしはまことのぶどうの木、わ たしの父は農夫である。 </a:t>
            </a:r>
            <a:r>
              <a:rPr lang="en-US" altLang="ja-JP" sz="2200" dirty="0"/>
              <a:t>15:2 </a:t>
            </a:r>
            <a:r>
              <a:rPr lang="ja-JP" altLang="en-US" sz="2200" dirty="0"/>
              <a:t>わたしにつながっていながら、実を 結ばない枝はみな、父が取り除かれる。 しかし、実を結ぶものはみな、いよいよ 豊かに実を結ぶように手入れをなさる。 </a:t>
            </a:r>
            <a:r>
              <a:rPr lang="en-US" altLang="ja-JP" sz="2200" dirty="0"/>
              <a:t>15:3 </a:t>
            </a:r>
            <a:r>
              <a:rPr lang="ja-JP" altLang="en-US" sz="2200" dirty="0"/>
              <a:t>わたしの話　した言葉によって、あな たがたは既に清くなっている。 </a:t>
            </a:r>
            <a:r>
              <a:rPr lang="en-US" altLang="ja-JP" sz="2200" dirty="0"/>
              <a:t>15:4 </a:t>
            </a:r>
            <a:r>
              <a:rPr lang="ja-JP" altLang="en-US" sz="2200" dirty="0"/>
              <a:t>わたしに</a:t>
            </a:r>
            <a:r>
              <a:rPr lang="ja-JP" altLang="en-US" sz="2200" b="1" dirty="0">
                <a:highlight>
                  <a:srgbClr val="FFFF00"/>
                </a:highlight>
              </a:rPr>
              <a:t>つながっていなさい</a:t>
            </a:r>
            <a:r>
              <a:rPr lang="ja-JP" altLang="en-US" sz="2200" dirty="0"/>
              <a:t>。わた しもあなたがたに</a:t>
            </a:r>
            <a:r>
              <a:rPr lang="ja-JP" altLang="en-US" sz="2200" b="1" dirty="0">
                <a:highlight>
                  <a:srgbClr val="FFFF00"/>
                </a:highlight>
              </a:rPr>
              <a:t>つながっている</a:t>
            </a:r>
            <a:r>
              <a:rPr lang="ja-JP" altLang="en-US" sz="2200" dirty="0"/>
              <a:t>。ぶど うの枝が、木に</a:t>
            </a:r>
            <a:r>
              <a:rPr lang="ja-JP" altLang="en-US" sz="2200" b="1" dirty="0">
                <a:highlight>
                  <a:srgbClr val="FFFF00"/>
                </a:highlight>
              </a:rPr>
              <a:t>つながって</a:t>
            </a:r>
            <a:r>
              <a:rPr lang="ja-JP" altLang="en-US" sz="2200" dirty="0"/>
              <a:t>いなければ、 自分では実を結ぶことができないよう に、あなたがたも、わたしに</a:t>
            </a:r>
            <a:r>
              <a:rPr lang="ja-JP" altLang="en-US" sz="2200" b="1" dirty="0">
                <a:highlight>
                  <a:srgbClr val="FFFF00"/>
                </a:highlight>
              </a:rPr>
              <a:t>つながって</a:t>
            </a:r>
            <a:r>
              <a:rPr lang="ja-JP" altLang="en-US" sz="2200" dirty="0"/>
              <a:t> いなければ、　実を結ぶことができない。 </a:t>
            </a:r>
            <a:r>
              <a:rPr lang="en-US" altLang="ja-JP" sz="2200" dirty="0"/>
              <a:t>15:5 </a:t>
            </a:r>
            <a:r>
              <a:rPr lang="ja-JP" altLang="en-US" sz="2200" dirty="0"/>
              <a:t>わたしはぶどうの木、あなたがたは その枝である。人が　わたしに</a:t>
            </a:r>
            <a:r>
              <a:rPr lang="ja-JP" altLang="en-US" sz="2200" b="1" dirty="0">
                <a:highlight>
                  <a:srgbClr val="FFFF00"/>
                </a:highlight>
              </a:rPr>
              <a:t>つながって</a:t>
            </a:r>
            <a:r>
              <a:rPr lang="ja-JP" altLang="en-US" sz="2200" dirty="0"/>
              <a:t> おり、わたしもその人に</a:t>
            </a:r>
            <a:r>
              <a:rPr lang="ja-JP" altLang="en-US" sz="2200" b="1" dirty="0">
                <a:highlight>
                  <a:srgbClr val="FFFF00"/>
                </a:highlight>
              </a:rPr>
              <a:t>つながって</a:t>
            </a:r>
            <a:r>
              <a:rPr lang="ja-JP" altLang="en-US" sz="2200" dirty="0"/>
              <a:t>いれ ば、その人は豊かに実を結ぶ。わたしを 離れては、あなたがたは何もできないか らである。 </a:t>
            </a:r>
            <a:r>
              <a:rPr lang="en-US" altLang="ja-JP" sz="2200" dirty="0"/>
              <a:t>15:6</a:t>
            </a:r>
            <a:r>
              <a:rPr lang="ja-JP" altLang="en-US" sz="2200" dirty="0"/>
              <a:t>わたしに</a:t>
            </a:r>
            <a:r>
              <a:rPr lang="ja-JP" altLang="en-US" sz="2200" b="1" dirty="0">
                <a:highlight>
                  <a:srgbClr val="FFFF00"/>
                </a:highlight>
              </a:rPr>
              <a:t>つながって　　　</a:t>
            </a:r>
            <a:r>
              <a:rPr lang="ja-JP" altLang="en-US" sz="2200" dirty="0"/>
              <a:t>いない人がいれ ば、枝のように外に投げ捨てられて枯れ る。そして、集められ、火に投げ入れら れて焼かれてしまう。</a:t>
            </a:r>
            <a:r>
              <a:rPr lang="en-US" altLang="ja-JP" sz="2200" dirty="0"/>
              <a:t>15:7</a:t>
            </a:r>
            <a:r>
              <a:rPr lang="ja-JP" altLang="en-US" sz="2200" dirty="0"/>
              <a:t>あなたがたがわたしに</a:t>
            </a:r>
            <a:r>
              <a:rPr lang="ja-JP" altLang="en-US" sz="2200" b="1" dirty="0">
                <a:highlight>
                  <a:srgbClr val="FFFF00"/>
                </a:highlight>
              </a:rPr>
              <a:t>つながって</a:t>
            </a:r>
            <a:r>
              <a:rPr lang="ja-JP" altLang="en-US" sz="2200" dirty="0"/>
              <a:t>お り、わたしの言葉があなたがたの内にい つもあるならば、望むものを何でも願い なさい。そうすればかなえられる。 </a:t>
            </a:r>
            <a:r>
              <a:rPr lang="en-US" altLang="ja-JP" sz="2200" dirty="0"/>
              <a:t>15:8 </a:t>
            </a:r>
            <a:r>
              <a:rPr lang="ja-JP" altLang="en-US" sz="2200" dirty="0"/>
              <a:t>あなたがたが豊かに実を結び、わた しの弟子となるなら、それによって、　　わ たしの父は栄光をお受けになる。 </a:t>
            </a:r>
            <a:r>
              <a:rPr lang="en-US" altLang="ja-JP" sz="2200" dirty="0"/>
              <a:t>15:9 </a:t>
            </a:r>
            <a:r>
              <a:rPr lang="ja-JP" altLang="en-US" sz="2200" dirty="0"/>
              <a:t>父がわたしを愛されたように、わた しもあなたがたを愛してきた。わたしの 愛に</a:t>
            </a:r>
            <a:r>
              <a:rPr lang="ja-JP" altLang="en-US" sz="2200" b="1" dirty="0">
                <a:highlight>
                  <a:srgbClr val="FFFF00"/>
                </a:highlight>
              </a:rPr>
              <a:t>とどまり</a:t>
            </a:r>
            <a:r>
              <a:rPr lang="ja-JP" altLang="en-US" sz="2200" dirty="0"/>
              <a:t>なさい。 </a:t>
            </a:r>
            <a:r>
              <a:rPr lang="en-US" altLang="ja-JP" sz="2200" dirty="0"/>
              <a:t>15:10 </a:t>
            </a:r>
            <a:r>
              <a:rPr lang="ja-JP" altLang="en-US" sz="2200" dirty="0"/>
              <a:t>わたしが父の掟を守り、その愛に </a:t>
            </a:r>
            <a:r>
              <a:rPr lang="ja-JP" altLang="en-US" sz="2200" b="1" dirty="0">
                <a:highlight>
                  <a:srgbClr val="FFFF00"/>
                </a:highlight>
              </a:rPr>
              <a:t>とどまっ</a:t>
            </a:r>
            <a:r>
              <a:rPr lang="ja-JP" altLang="en-US" sz="2200" dirty="0">
                <a:highlight>
                  <a:srgbClr val="FFFF00"/>
                </a:highlight>
              </a:rPr>
              <a:t>て</a:t>
            </a:r>
            <a:r>
              <a:rPr lang="ja-JP" altLang="en-US" sz="2200" dirty="0"/>
              <a:t>いるように、あなたがたも、 わたしの掟を守るなら、わたしの愛にと どまっていることになる。 </a:t>
            </a:r>
            <a:r>
              <a:rPr lang="en-US" altLang="ja-JP" sz="2200" dirty="0"/>
              <a:t>15:11 </a:t>
            </a:r>
            <a:r>
              <a:rPr lang="ja-JP" altLang="en-US" sz="2200" dirty="0"/>
              <a:t>これらのことを話したのは、わた しの喜びがあなたがたの内に　あり、あな たがたの喜びが満たされるためである。　</a:t>
            </a:r>
            <a:r>
              <a:rPr lang="en-US" altLang="ja-JP" sz="2200" b="1" dirty="0">
                <a:highlight>
                  <a:srgbClr val="00FF00"/>
                </a:highlight>
              </a:rPr>
              <a:t>Abide=</a:t>
            </a:r>
            <a:r>
              <a:rPr lang="ja-JP" altLang="en-US" sz="2200" b="1" dirty="0">
                <a:highlight>
                  <a:srgbClr val="00FF00"/>
                </a:highlight>
              </a:rPr>
              <a:t>つながる、とどまる</a:t>
            </a:r>
            <a:br>
              <a:rPr lang="en-US" altLang="ja-JP" b="1" dirty="0"/>
            </a:br>
            <a:r>
              <a:rPr lang="ja-JP" altLang="en-US" b="1" dirty="0"/>
              <a:t> </a:t>
            </a:r>
            <a:endParaRPr kumimoji="1" lang="ja-JP" altLang="en-US" b="1" dirty="0"/>
          </a:p>
        </p:txBody>
      </p:sp>
    </p:spTree>
    <p:extLst>
      <p:ext uri="{BB962C8B-B14F-4D97-AF65-F5344CB8AC3E}">
        <p14:creationId xmlns:p14="http://schemas.microsoft.com/office/powerpoint/2010/main" val="201432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CCEA48-909E-F750-9CFE-17E83E9C1C33}"/>
              </a:ext>
            </a:extLst>
          </p:cNvPr>
          <p:cNvSpPr txBox="1"/>
          <p:nvPr/>
        </p:nvSpPr>
        <p:spPr>
          <a:xfrm>
            <a:off x="-4" y="-48643"/>
            <a:ext cx="12192000" cy="769441"/>
          </a:xfrm>
          <a:prstGeom prst="rect">
            <a:avLst/>
          </a:prstGeom>
          <a:noFill/>
        </p:spPr>
        <p:txBody>
          <a:bodyPr wrap="square">
            <a:spAutoFit/>
          </a:bodyPr>
          <a:lstStyle/>
          <a:p>
            <a:pPr algn="ctr"/>
            <a:r>
              <a:rPr lang="ja-JP" altLang="en-US" sz="4400" b="1" spc="1000" noProof="0" dirty="0">
                <a:ln w="0"/>
                <a:solidFill>
                  <a:schemeClr val="bg1"/>
                </a:solidFill>
                <a:effectLst>
                  <a:innerShdw blurRad="63500" dist="50800" dir="13500000">
                    <a:srgbClr val="000000">
                      <a:alpha val="50000"/>
                    </a:srgbClr>
                  </a:innerShdw>
                </a:effectLst>
              </a:rPr>
              <a:t>ぶどうの木につながる</a:t>
            </a:r>
            <a:endParaRPr lang="en" sz="4400" b="1" spc="1000" noProof="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87CC8439-2DDA-00F9-13A3-333158AEA595}"/>
              </a:ext>
            </a:extLst>
          </p:cNvPr>
          <p:cNvSpPr txBox="1"/>
          <p:nvPr/>
        </p:nvSpPr>
        <p:spPr>
          <a:xfrm>
            <a:off x="0" y="524738"/>
            <a:ext cx="12191996" cy="615553"/>
          </a:xfrm>
          <a:prstGeom prst="rect">
            <a:avLst/>
          </a:prstGeom>
          <a:noFill/>
        </p:spPr>
        <p:txBody>
          <a:bodyPr wrap="square">
            <a:spAutoFit/>
          </a:bodyPr>
          <a:lstStyle/>
          <a:p>
            <a:pPr algn="ctr"/>
            <a:r>
              <a:rPr lang="ja-JP" altLang="en-US" sz="1700" b="1" dirty="0">
                <a:solidFill>
                  <a:schemeClr val="bg2">
                    <a:lumMod val="20000"/>
                    <a:lumOff val="80000"/>
                  </a:schemeClr>
                </a:solidFill>
                <a:effectLst>
                  <a:outerShdw blurRad="38100" dist="38100" dir="2700000" algn="tl">
                    <a:srgbClr val="000000">
                      <a:alpha val="43137"/>
                    </a:srgbClr>
                  </a:outerShdw>
                </a:effectLst>
                <a:latin typeface="+mn-ea"/>
              </a:rPr>
              <a:t>わたしにつながっていなさい。わたしもあなたがたにつながっている。ぶどうの枝が、木につながっていなければ、自分では実を結ぶことができないように、あなたがたも、わたしにつながっていなければ、実を結ぶことができない</a:t>
            </a:r>
            <a:r>
              <a:rPr lang="ja-JP" altLang="en-US" sz="1300" b="1" dirty="0">
                <a:solidFill>
                  <a:schemeClr val="bg2">
                    <a:lumMod val="20000"/>
                    <a:lumOff val="80000"/>
                  </a:schemeClr>
                </a:solidFill>
                <a:effectLst>
                  <a:outerShdw blurRad="38100" dist="38100" dir="2700000" algn="tl">
                    <a:srgbClr val="000000">
                      <a:alpha val="43137"/>
                    </a:srgbClr>
                  </a:outerShdw>
                </a:effectLst>
                <a:latin typeface="+mn-ea"/>
              </a:rPr>
              <a:t>。</a:t>
            </a:r>
            <a:r>
              <a:rPr lang="en" sz="1300" b="1" noProof="0" dirty="0">
                <a:solidFill>
                  <a:schemeClr val="bg2">
                    <a:lumMod val="20000"/>
                    <a:lumOff val="80000"/>
                  </a:schemeClr>
                </a:solidFill>
                <a:effectLst>
                  <a:outerShdw blurRad="38100" dist="38100" dir="2700000" algn="tl">
                    <a:srgbClr val="000000">
                      <a:alpha val="43137"/>
                    </a:srgbClr>
                  </a:outerShdw>
                </a:effectLst>
                <a:latin typeface="+mn-ea"/>
              </a:rPr>
              <a:t> (</a:t>
            </a:r>
            <a:r>
              <a:rPr lang="ja-JP" altLang="en-US" sz="1300" b="1" dirty="0">
                <a:solidFill>
                  <a:schemeClr val="bg2">
                    <a:lumMod val="20000"/>
                    <a:lumOff val="80000"/>
                  </a:schemeClr>
                </a:solidFill>
                <a:effectLst>
                  <a:outerShdw blurRad="38100" dist="38100" dir="2700000" algn="tl">
                    <a:srgbClr val="000000">
                      <a:alpha val="43137"/>
                    </a:srgbClr>
                  </a:outerShdw>
                </a:effectLst>
                <a:latin typeface="+mn-ea"/>
              </a:rPr>
              <a:t>ヨハネ</a:t>
            </a:r>
            <a:r>
              <a:rPr lang="en" sz="1300" b="1" noProof="0" dirty="0">
                <a:solidFill>
                  <a:schemeClr val="bg2">
                    <a:lumMod val="20000"/>
                    <a:lumOff val="80000"/>
                  </a:schemeClr>
                </a:solidFill>
                <a:effectLst>
                  <a:outerShdw blurRad="38100" dist="38100" dir="2700000" algn="tl">
                    <a:srgbClr val="000000">
                      <a:alpha val="43137"/>
                    </a:srgbClr>
                  </a:outerShdw>
                </a:effectLst>
                <a:latin typeface="+mn-ea"/>
              </a:rPr>
              <a:t>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929227" cy="677108"/>
          </a:xfrm>
          <a:prstGeom prst="rect">
            <a:avLst/>
          </a:prstGeom>
          <a:noFill/>
        </p:spPr>
        <p:txBody>
          <a:bodyPr wrap="square" rtlCol="0">
            <a:spAutoFit/>
          </a:bodyPr>
          <a:lstStyle/>
          <a:p>
            <a:pPr>
              <a:spcBef>
                <a:spcPts val="600"/>
              </a:spcBef>
            </a:pPr>
            <a:r>
              <a:rPr lang="ja-JP" altLang="en-US" sz="1900" b="1" dirty="0">
                <a:latin typeface="+mn-ea"/>
              </a:rPr>
              <a:t>冬の間、枝はブドウの木に付いていますが、実をつけません。なぜでしょうか？それは、枝に樹液が供給されないからです。</a:t>
            </a:r>
            <a:endParaRPr lang="en" sz="1900" b="1" dirty="0">
              <a:latin typeface="+mn-ea"/>
            </a:endParaRP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1432889934"/>
              </p:ext>
            </p:extLst>
          </p:nvPr>
        </p:nvGraphicFramePr>
        <p:xfrm>
          <a:off x="135267" y="4750185"/>
          <a:ext cx="5351136"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348752"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1652"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3" y="3831829"/>
            <a:ext cx="8929227" cy="969496"/>
          </a:xfrm>
          <a:prstGeom prst="rect">
            <a:avLst/>
          </a:prstGeom>
          <a:noFill/>
        </p:spPr>
        <p:txBody>
          <a:bodyPr wrap="square">
            <a:spAutoFit/>
          </a:bodyPr>
          <a:lstStyle/>
          <a:p>
            <a:pPr>
              <a:spcBef>
                <a:spcPts val="600"/>
              </a:spcBef>
            </a:pPr>
            <a:r>
              <a:rPr lang="ja-JP" altLang="en-US" sz="1900" b="1" dirty="0">
                <a:latin typeface="+mn-ea"/>
              </a:rPr>
              <a:t>同じ説教（ヨハネ</a:t>
            </a:r>
            <a:r>
              <a:rPr lang="en-US" altLang="ja-JP" sz="1900" b="1" dirty="0">
                <a:latin typeface="+mn-ea"/>
              </a:rPr>
              <a:t>14</a:t>
            </a:r>
            <a:r>
              <a:rPr lang="ja-JP" altLang="en-US" sz="1900" b="1" dirty="0">
                <a:latin typeface="+mn-ea"/>
              </a:rPr>
              <a:t>～</a:t>
            </a:r>
            <a:r>
              <a:rPr lang="en-US" altLang="ja-JP" sz="1900" b="1" dirty="0">
                <a:latin typeface="+mn-ea"/>
              </a:rPr>
              <a:t>17</a:t>
            </a:r>
            <a:r>
              <a:rPr lang="ja-JP" altLang="en-US" sz="1900" b="1" dirty="0">
                <a:latin typeface="+mn-ea"/>
              </a:rPr>
              <a:t>章）の中で、イエスは次のように説明しています。「聖霊とは、私たちが望むならば、私たちの内に働きかけ、私たちに命を与えてくださる方である。」</a:t>
            </a:r>
            <a:endParaRPr lang="en" sz="1900" b="1" noProof="0" dirty="0">
              <a:latin typeface="+mn-ea"/>
            </a:endParaRP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3" y="2913473"/>
            <a:ext cx="8929227" cy="969496"/>
          </a:xfrm>
          <a:prstGeom prst="rect">
            <a:avLst/>
          </a:prstGeom>
          <a:noFill/>
        </p:spPr>
        <p:txBody>
          <a:bodyPr wrap="square">
            <a:spAutoFit/>
          </a:bodyPr>
          <a:lstStyle/>
          <a:p>
            <a:pPr>
              <a:spcBef>
                <a:spcPts val="600"/>
              </a:spcBef>
            </a:pPr>
            <a:r>
              <a:rPr lang="ja-JP" altLang="en-US" sz="1900" b="1" dirty="0"/>
              <a:t>私たちがまだ柔らかい新芽であろうと、折れた枝であろうと、一つだけ確かなことがある。それは、ブドウの木の樹液が必要だということだ。この樹液を何に例えることができるだろうか？</a:t>
            </a:r>
            <a:endParaRPr lang="en" sz="1900" b="1" noProof="0" dirty="0"/>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3" y="1943977"/>
            <a:ext cx="8929227" cy="969496"/>
          </a:xfrm>
          <a:prstGeom prst="rect">
            <a:avLst/>
          </a:prstGeom>
          <a:noFill/>
        </p:spPr>
        <p:txBody>
          <a:bodyPr wrap="square">
            <a:spAutoFit/>
          </a:bodyPr>
          <a:lstStyle/>
          <a:p>
            <a:pPr>
              <a:spcBef>
                <a:spcPts val="600"/>
              </a:spcBef>
            </a:pPr>
            <a:r>
              <a:rPr lang="ja-JP" altLang="en-US" sz="1900" b="1" dirty="0"/>
              <a:t>春が訪れて初めて、これらの枝はブドウの木から樹液を受け取り、そこから新芽（腱）が出てくる。ヨハネが用いたギリシャ語は、折れてブドウの木に接ぎ木された枝を指す場合もある。</a:t>
            </a:r>
            <a:endParaRPr lang="en" sz="1900" b="1" noProof="0" dirty="0"/>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a:extLst>
            <a:ext uri="{FF2B5EF4-FFF2-40B4-BE49-F238E27FC236}">
              <a16:creationId xmlns:a16="http://schemas.microsoft.com/office/drawing/2014/main" id="{C04AD273-F6FA-BF30-0F4F-020939DE87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A861B66-E451-292A-85DB-F7CFF1BBDB93}"/>
              </a:ext>
            </a:extLst>
          </p:cNvPr>
          <p:cNvSpPr>
            <a:spLocks noGrp="1"/>
          </p:cNvSpPr>
          <p:nvPr>
            <p:ph type="title"/>
          </p:nvPr>
        </p:nvSpPr>
        <p:spPr>
          <a:xfrm>
            <a:off x="838200" y="2468763"/>
            <a:ext cx="10515600" cy="1325563"/>
          </a:xfrm>
        </p:spPr>
        <p:txBody>
          <a:bodyPr>
            <a:normAutofit fontScale="90000"/>
          </a:bodyPr>
          <a:lstStyle/>
          <a:p>
            <a:pPr algn="ctr"/>
            <a:r>
              <a:rPr lang="ja-JP" altLang="en-US" b="1" dirty="0"/>
              <a:t>このリストをもう一度読んでください。</a:t>
            </a:r>
            <a:br>
              <a:rPr lang="en-US" altLang="ja-JP" b="1" dirty="0"/>
            </a:br>
            <a:r>
              <a:rPr lang="ja-JP" altLang="en-US" b="1" dirty="0"/>
              <a:t>聖霊の働きの一つ一つが、神との関係に</a:t>
            </a:r>
            <a:br>
              <a:rPr lang="en-US" altLang="ja-JP" b="1" dirty="0"/>
            </a:br>
            <a:r>
              <a:rPr lang="ja-JP" altLang="en-US" b="1" dirty="0"/>
              <a:t>どの ような影響を与えるでしょうか。 </a:t>
            </a:r>
            <a:endParaRPr kumimoji="1" lang="ja-JP" altLang="en-US" b="1" dirty="0"/>
          </a:p>
        </p:txBody>
      </p:sp>
    </p:spTree>
    <p:extLst>
      <p:ext uri="{BB962C8B-B14F-4D97-AF65-F5344CB8AC3E}">
        <p14:creationId xmlns:p14="http://schemas.microsoft.com/office/powerpoint/2010/main" val="35896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583274"/>
            <a:ext cx="10165173" cy="4893647"/>
          </a:xfrm>
          <a:prstGeom prst="rect">
            <a:avLst/>
          </a:prstGeom>
          <a:noFill/>
        </p:spPr>
        <p:txBody>
          <a:bodyPr wrap="square">
            <a:spAutoFit/>
          </a:bodyPr>
          <a:lstStyle/>
          <a:p>
            <a:pPr>
              <a:spcBef>
                <a:spcPts val="600"/>
              </a:spcBef>
            </a:pPr>
            <a:r>
              <a:rPr lang="ja-JP" altLang="en-US" sz="2400" b="1" dirty="0">
                <a:latin typeface="Constantia" panose="02030602050306030303" pitchFamily="18" charset="0"/>
              </a:rPr>
              <a:t>それは心を豊かにしま</a:t>
            </a:r>
            <a:r>
              <a:rPr lang="en-US" altLang="ja-JP" sz="2400" b="1" dirty="0">
                <a:latin typeface="Constantia" panose="02030602050306030303" pitchFamily="18" charset="0"/>
              </a:rPr>
              <a:t>9</a:t>
            </a:r>
            <a:r>
              <a:rPr lang="ja-JP" altLang="en-US" sz="2400" b="1" dirty="0">
                <a:latin typeface="Constantia" panose="02030602050306030303" pitchFamily="18" charset="0"/>
              </a:rPr>
              <a:t>す。なぜなら、それは純粋になるまで精錬されており、試練を受けるほどにその輝きは一層鮮やかになるからです。    </a:t>
            </a:r>
            <a:r>
              <a:rPr lang="en-US" altLang="ja-JP" sz="2400" b="1" dirty="0">
                <a:latin typeface="Constantia" panose="02030602050306030303" pitchFamily="18" charset="0"/>
              </a:rPr>
              <a:t>『</a:t>
            </a:r>
            <a:r>
              <a:rPr lang="ja-JP" altLang="en-US" sz="2400" b="1" dirty="0">
                <a:latin typeface="Constantia" panose="02030602050306030303" pitchFamily="18" charset="0"/>
              </a:rPr>
              <a:t>白い衣</a:t>
            </a:r>
            <a:r>
              <a:rPr lang="en-US" altLang="ja-JP" sz="2400" b="1" dirty="0">
                <a:latin typeface="Constantia" panose="02030602050306030303" pitchFamily="18" charset="0"/>
              </a:rPr>
              <a:t>』</a:t>
            </a:r>
            <a:r>
              <a:rPr lang="ja-JP" altLang="en-US" sz="2400" b="1" dirty="0">
                <a:latin typeface="Constantia" panose="02030602050306030303" pitchFamily="18" charset="0"/>
              </a:rPr>
              <a:t>とは、人格の清らかさ、すなわち罪人に与えられるキリストの義のことです。これはまさに天の織物による衣であり、自発的な従順な生活と引き換えに、キリストからしか得ることができないものです。目の薬とは、善と悪を見分け、いかなる形をとろうとも罪を見抜くことを可能にする、その知恵と恵みのことである。神は御自身の教会に目を与え、はっきりと見ることができるようにと、その目に知恵を注ぐよう求めておられます。しかし、もし可能であれば、多くの者は教会の目をえぐり出そうとするでしょう。なぜなら、彼らは自分の行いが明るみに出ることを望まず、責められるのを恐れているからです。神の目薬は、理解に明晰さをもたらします。キリストはすべての恵みの宝庫です。    キリストは言われます。「わたしから買いなさい」（黙示録</a:t>
            </a:r>
            <a:r>
              <a:rPr lang="en-US" altLang="ja-JP" sz="2400" b="1" dirty="0">
                <a:latin typeface="Constantia" panose="02030602050306030303" pitchFamily="18" charset="0"/>
              </a:rPr>
              <a:t>3:18</a:t>
            </a:r>
            <a:r>
              <a:rPr lang="ja-JP" altLang="en-US" sz="2400" b="1" dirty="0">
                <a:latin typeface="Constantia" panose="02030602050306030303" pitchFamily="18" charset="0"/>
              </a:rPr>
              <a:t>）。</a:t>
            </a:r>
            <a:endParaRPr lang="en"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7969F3CF-93BC-2EB7-245A-6EF03279E880}"/>
              </a:ext>
            </a:extLst>
          </p:cNvPr>
          <p:cNvSpPr txBox="1"/>
          <p:nvPr/>
        </p:nvSpPr>
        <p:spPr>
          <a:xfrm>
            <a:off x="4900432" y="6056289"/>
            <a:ext cx="6295506" cy="338554"/>
          </a:xfrm>
          <a:prstGeom prst="rect">
            <a:avLst/>
          </a:prstGeom>
          <a:noFill/>
        </p:spPr>
        <p:txBody>
          <a:bodyPr wrap="none" rtlCol="0">
            <a:spAutoFit/>
          </a:bodyPr>
          <a:lstStyle/>
          <a:p>
            <a:pPr algn="r"/>
            <a:r>
              <a:rPr lang="en" sz="1600" b="1" noProof="0" dirty="0"/>
              <a:t>EG</a:t>
            </a:r>
            <a:r>
              <a:rPr lang="ja-JP" altLang="en-US" sz="1600" b="1" noProof="0" dirty="0"/>
              <a:t>ホワイト</a:t>
            </a:r>
            <a:r>
              <a:rPr lang="en" sz="1600" b="1" noProof="0" dirty="0"/>
              <a:t> (Testimonies for the Church, vol. 4, p. 88)</a:t>
            </a:r>
            <a:r>
              <a:rPr lang="ja-JP" altLang="en-US" sz="1600" b="1" noProof="0" dirty="0"/>
              <a:t>（非公式訳</a:t>
            </a:r>
            <a:r>
              <a:rPr lang="en-US" altLang="ja-JP" sz="1600" b="1" noProof="0" dirty="0"/>
              <a:t>)</a:t>
            </a:r>
            <a:endParaRPr lang="en" sz="1600" b="1" noProof="0" dirty="0"/>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 noProof="0" dirty="0"/>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834993" y="526356"/>
            <a:ext cx="4169620" cy="3447098"/>
          </a:xfrm>
          <a:prstGeom prst="rect">
            <a:avLst/>
          </a:prstGeom>
          <a:noFill/>
        </p:spPr>
        <p:txBody>
          <a:bodyPr wrap="square">
            <a:spAutoFit/>
          </a:bodyPr>
          <a:lstStyle/>
          <a:p>
            <a:pPr algn="ctr"/>
            <a:r>
              <a:rPr lang="ja-JP" altLang="en-US" sz="3400" b="1" dirty="0">
                <a:solidFill>
                  <a:schemeClr val="bg1"/>
                </a:solidFill>
                <a:effectLst>
                  <a:outerShdw blurRad="38100" dist="38100" dir="2700000" algn="tl">
                    <a:srgbClr val="000000">
                      <a:alpha val="43137"/>
                    </a:srgbClr>
                  </a:outerShdw>
                </a:effectLst>
                <a:latin typeface="+mn-ea"/>
              </a:rPr>
              <a:t>父がわたしを愛されたように、わたしもあなたがたを愛してきた。わたしの愛にとどまりなさい。</a:t>
            </a:r>
            <a:endParaRPr lang="en-US" altLang="ja-JP" sz="3400" b="1" dirty="0">
              <a:solidFill>
                <a:schemeClr val="bg1"/>
              </a:solidFill>
              <a:effectLst>
                <a:outerShdw blurRad="38100" dist="38100" dir="2700000" algn="tl">
                  <a:srgbClr val="000000">
                    <a:alpha val="43137"/>
                  </a:srgbClr>
                </a:outerShdw>
              </a:effectLst>
              <a:latin typeface="+mn-ea"/>
            </a:endParaRPr>
          </a:p>
          <a:p>
            <a:pPr algn="ctr"/>
            <a:endPar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endParaRPr>
          </a:p>
          <a:p>
            <a:pPr algn="ct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ja-JP" altLang="en-U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ヨハネ</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15:9 </a:t>
            </a:r>
            <a:r>
              <a:rPr lang="ja-JP" altLang="en-U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新共同訳</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 noProof="0" dirty="0"/>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27925" y="482813"/>
            <a:ext cx="4169620" cy="3447098"/>
          </a:xfrm>
          <a:prstGeom prst="rect">
            <a:avLst/>
          </a:prstGeom>
          <a:noFill/>
        </p:spPr>
        <p:txBody>
          <a:bodyPr wrap="square">
            <a:spAutoFit/>
          </a:bodyPr>
          <a:lstStyle/>
          <a:p>
            <a:pPr algn="ctr"/>
            <a:r>
              <a:rPr lang="ja-JP" altLang="en-US" sz="3400" b="1" dirty="0">
                <a:solidFill>
                  <a:schemeClr val="bg1"/>
                </a:solidFill>
                <a:effectLst>
                  <a:outerShdw blurRad="38100" dist="38100" dir="2700000" algn="tl">
                    <a:srgbClr val="000000">
                      <a:alpha val="43137"/>
                    </a:srgbClr>
                  </a:outerShdw>
                </a:effectLst>
                <a:latin typeface="+mn-ea"/>
              </a:rPr>
              <a:t>父がわたしを愛されたように、わたしもあなたがたを愛したのである。わたしの愛のうちにいなさい。</a:t>
            </a:r>
            <a:endParaRPr lang="en-US" altLang="ja-JP" sz="3400" b="1" dirty="0">
              <a:solidFill>
                <a:schemeClr val="bg1"/>
              </a:solidFill>
              <a:effectLst>
                <a:outerShdw blurRad="38100" dist="38100" dir="2700000" algn="tl">
                  <a:srgbClr val="000000">
                    <a:alpha val="43137"/>
                  </a:srgbClr>
                </a:outerShdw>
              </a:effectLst>
              <a:latin typeface="+mn-ea"/>
            </a:endParaRPr>
          </a:p>
          <a:p>
            <a:pPr algn="ctr"/>
            <a:endPar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endParaRPr>
          </a:p>
          <a:p>
            <a:pPr algn="ct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ja-JP" altLang="en-U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ヨハネ</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15:9 </a:t>
            </a:r>
            <a:r>
              <a:rPr lang="ja-JP" altLang="en-U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口語訳</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30018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ja-JP" altLang="en-US" sz="2000" b="1" noProof="0" dirty="0">
                <a:solidFill>
                  <a:srgbClr val="6C176A"/>
                </a:solidFill>
              </a:rPr>
              <a:t>神のメッセージ　</a:t>
            </a:r>
            <a:r>
              <a:rPr lang="en" sz="2000" b="1" noProof="0" dirty="0">
                <a:solidFill>
                  <a:srgbClr val="6C176A"/>
                </a:solidFill>
              </a:rPr>
              <a:t> (</a:t>
            </a:r>
            <a:r>
              <a:rPr lang="ja-JP" altLang="en-US" sz="2000" b="1" noProof="0" dirty="0">
                <a:solidFill>
                  <a:srgbClr val="6C176A"/>
                </a:solidFill>
              </a:rPr>
              <a:t>黙</a:t>
            </a:r>
            <a:r>
              <a:rPr lang="en" sz="2000" b="1" noProof="0" dirty="0">
                <a:solidFill>
                  <a:srgbClr val="6C176A"/>
                </a:solidFill>
              </a:rPr>
              <a:t> 3:14-22):</a:t>
            </a:r>
          </a:p>
          <a:p>
            <a:pPr lvl="1">
              <a:spcBef>
                <a:spcPts val="600"/>
              </a:spcBef>
            </a:pPr>
            <a:r>
              <a:rPr lang="ja-JP" altLang="en-US" sz="2000" b="1" noProof="0" dirty="0"/>
              <a:t>私たちの状態</a:t>
            </a:r>
            <a:r>
              <a:rPr lang="en-US" altLang="ja-JP" sz="2000" b="1" noProof="0" dirty="0"/>
              <a:t>1</a:t>
            </a:r>
            <a:r>
              <a:rPr lang="ja-JP" altLang="en-US" sz="2000" b="1" noProof="0" dirty="0"/>
              <a:t>　</a:t>
            </a:r>
            <a:r>
              <a:rPr lang="en" sz="2000" b="1" noProof="0" dirty="0"/>
              <a:t> ( 14-17</a:t>
            </a:r>
            <a:r>
              <a:rPr lang="ja-JP" altLang="en-US" sz="2000" b="1" noProof="0" dirty="0"/>
              <a:t>節</a:t>
            </a:r>
            <a:r>
              <a:rPr lang="en" sz="2000" b="1" noProof="0" dirty="0"/>
              <a:t>)</a:t>
            </a:r>
          </a:p>
          <a:p>
            <a:pPr lvl="1">
              <a:spcBef>
                <a:spcPts val="600"/>
              </a:spcBef>
            </a:pPr>
            <a:r>
              <a:rPr lang="ja-JP" altLang="en-US" sz="2000" b="1" dirty="0"/>
              <a:t>私たちの状態</a:t>
            </a:r>
            <a:r>
              <a:rPr lang="en-US" altLang="ja-JP" sz="2000" b="1" dirty="0"/>
              <a:t>2</a:t>
            </a:r>
            <a:r>
              <a:rPr lang="ja-JP" altLang="en-US" sz="2000" b="1" dirty="0"/>
              <a:t>　</a:t>
            </a:r>
            <a:r>
              <a:rPr lang="en" sz="2000" b="1" noProof="0" dirty="0"/>
              <a:t>(18</a:t>
            </a:r>
            <a:r>
              <a:rPr lang="ja-JP" altLang="en-US" sz="2000" b="1" noProof="0" dirty="0"/>
              <a:t>節</a:t>
            </a:r>
            <a:r>
              <a:rPr lang="en" sz="2000" b="1" noProof="0" dirty="0"/>
              <a:t>)</a:t>
            </a:r>
          </a:p>
          <a:p>
            <a:pPr lvl="1">
              <a:spcBef>
                <a:spcPts val="600"/>
              </a:spcBef>
            </a:pPr>
            <a:r>
              <a:rPr lang="ja-JP" altLang="en-US" sz="2000" b="1" dirty="0"/>
              <a:t>叱り、悔い改め、報いる　</a:t>
            </a:r>
            <a:r>
              <a:rPr lang="en" sz="2000" b="1" noProof="0" dirty="0"/>
              <a:t>(19</a:t>
            </a:r>
            <a:r>
              <a:rPr lang="en-US" altLang="ja-JP" sz="2000" b="1" noProof="0" dirty="0"/>
              <a:t>.</a:t>
            </a:r>
            <a:r>
              <a:rPr lang="en" sz="2000" b="1" noProof="0" dirty="0"/>
              <a:t>20</a:t>
            </a:r>
            <a:r>
              <a:rPr lang="ja-JP" altLang="en-US" sz="2000" b="1" noProof="0" dirty="0"/>
              <a:t>節</a:t>
            </a:r>
            <a:r>
              <a:rPr lang="en" sz="2000" b="1" noProof="0" dirty="0"/>
              <a:t>)</a:t>
            </a:r>
          </a:p>
          <a:p>
            <a:pPr lvl="1">
              <a:spcBef>
                <a:spcPts val="600"/>
              </a:spcBef>
            </a:pPr>
            <a:r>
              <a:rPr lang="ja-JP" altLang="en-US" sz="2000" b="1" dirty="0"/>
              <a:t>永遠の愛</a:t>
            </a:r>
            <a:r>
              <a:rPr lang="ja-JP" altLang="en-US" sz="2000" b="1" noProof="0" dirty="0"/>
              <a:t>　</a:t>
            </a:r>
            <a:r>
              <a:rPr lang="en" sz="2000" b="1" noProof="0" dirty="0"/>
              <a:t> ( 21</a:t>
            </a:r>
            <a:r>
              <a:rPr lang="en-US" altLang="ja-JP" sz="2000" b="1" noProof="0" dirty="0"/>
              <a:t>.</a:t>
            </a:r>
            <a:r>
              <a:rPr lang="en" sz="2000" b="1" noProof="0" dirty="0"/>
              <a:t>22</a:t>
            </a:r>
            <a:r>
              <a:rPr lang="ja-JP" altLang="en-US" sz="2000" b="1" noProof="0" dirty="0"/>
              <a:t>節</a:t>
            </a:r>
            <a:r>
              <a:rPr lang="en" sz="2000" b="1" noProof="0" dirty="0"/>
              <a:t>)</a:t>
            </a:r>
          </a:p>
          <a:p>
            <a:pPr>
              <a:spcBef>
                <a:spcPts val="1800"/>
              </a:spcBef>
            </a:pPr>
            <a:r>
              <a:rPr lang="ja-JP" altLang="en-US" sz="2000" b="1" noProof="0" dirty="0">
                <a:solidFill>
                  <a:srgbClr val="801C21"/>
                </a:solidFill>
              </a:rPr>
              <a:t>現実を直視する　</a:t>
            </a:r>
            <a:r>
              <a:rPr lang="en" sz="2000" b="1" noProof="0" dirty="0">
                <a:solidFill>
                  <a:srgbClr val="801C21"/>
                </a:solidFill>
              </a:rPr>
              <a:t>(</a:t>
            </a:r>
            <a:r>
              <a:rPr lang="ja-JP" altLang="en-US" sz="2000" b="1" noProof="0" dirty="0">
                <a:solidFill>
                  <a:srgbClr val="801C21"/>
                </a:solidFill>
              </a:rPr>
              <a:t>ヨハネ</a:t>
            </a:r>
            <a:r>
              <a:rPr lang="en" sz="2000" b="1" noProof="0" dirty="0">
                <a:solidFill>
                  <a:srgbClr val="801C21"/>
                </a:solidFill>
              </a:rPr>
              <a:t>15:1-11):</a:t>
            </a:r>
          </a:p>
          <a:p>
            <a:pPr lvl="1">
              <a:spcBef>
                <a:spcPts val="600"/>
              </a:spcBef>
            </a:pPr>
            <a:r>
              <a:rPr lang="ja-JP" altLang="en-US" sz="2000" b="1" dirty="0"/>
              <a:t>つながる</a:t>
            </a:r>
            <a:endParaRPr lang="es-ES" altLang="ja-JP" sz="2000" b="1" dirty="0"/>
          </a:p>
          <a:p>
            <a:pPr lvl="1">
              <a:spcBef>
                <a:spcPts val="600"/>
              </a:spcBef>
            </a:pPr>
            <a:r>
              <a:rPr lang="ja-JP" altLang="en-US" sz="2000" b="1" dirty="0"/>
              <a:t>ぶどうの木につながる</a:t>
            </a:r>
            <a:endParaRPr lang="en" sz="2000" b="1" noProof="0" dirty="0"/>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44781"/>
            <a:ext cx="8391525" cy="1015663"/>
          </a:xfrm>
          <a:prstGeom prst="rect">
            <a:avLst/>
          </a:prstGeom>
          <a:noFill/>
        </p:spPr>
        <p:txBody>
          <a:bodyPr wrap="square" rtlCol="0">
            <a:spAutoFit/>
          </a:bodyPr>
          <a:lstStyle/>
          <a:p>
            <a:pPr>
              <a:spcBef>
                <a:spcPts val="600"/>
              </a:spcBef>
            </a:pPr>
            <a:r>
              <a:rPr lang="ja-JP" altLang="en-US" sz="2000" b="1" dirty="0">
                <a:solidFill>
                  <a:schemeClr val="bg1"/>
                </a:solidFill>
                <a:effectLst>
                  <a:glow rad="88900">
                    <a:srgbClr val="2C3D66"/>
                  </a:glow>
                  <a:outerShdw blurRad="38100" dist="38100" dir="2700000" algn="tl">
                    <a:srgbClr val="000000">
                      <a:alpha val="43137"/>
                    </a:srgbClr>
                  </a:outerShdw>
                </a:effectLst>
              </a:rPr>
              <a:t>私たち一人ひとりは、神との関係をそれぞれ異なる形で築いてきました。しかし、一つだけ共通していることがあります。それは、この関係は　成長できる（そして成長すべきである）ということです。</a:t>
            </a:r>
            <a:endParaRPr lang="en" sz="2000" b="1" noProof="0" dirty="0">
              <a:solidFill>
                <a:schemeClr val="bg1"/>
              </a:solidFill>
              <a:effectLst>
                <a:glow rad="88900">
                  <a:srgbClr val="2C3D66"/>
                </a:glow>
                <a:outerShdw blurRad="38100" dist="38100" dir="2700000" algn="tl">
                  <a:srgbClr val="000000">
                    <a:alpha val="43137"/>
                  </a:srgbClr>
                </a:outerShdw>
              </a:effectLst>
            </a:endParaRP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email">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4" y="1672039"/>
            <a:ext cx="8734425" cy="1631216"/>
          </a:xfrm>
          <a:prstGeom prst="rect">
            <a:avLst/>
          </a:prstGeom>
          <a:noFill/>
        </p:spPr>
        <p:txBody>
          <a:bodyPr wrap="square">
            <a:spAutoFit/>
          </a:bodyPr>
          <a:lstStyle/>
          <a:p>
            <a:pPr>
              <a:spcBef>
                <a:spcPts val="600"/>
              </a:spcBef>
            </a:pPr>
            <a:r>
              <a:rPr lang="ja-JP" altLang="en-US" sz="2000" b="1" dirty="0">
                <a:solidFill>
                  <a:schemeClr val="bg1"/>
                </a:solidFill>
                <a:effectLst>
                  <a:glow rad="88900">
                    <a:srgbClr val="2C3D66"/>
                  </a:glow>
                  <a:outerShdw blurRad="38100" dist="38100" dir="2700000" algn="tl">
                    <a:srgbClr val="000000">
                      <a:alpha val="43137"/>
                    </a:srgbClr>
                  </a:outerShdw>
                </a:effectLst>
              </a:rPr>
              <a:t>神は、人生の最終段階における教会の霊的な状態について、私たちに包括的なメッセージを与えてくださいました。今、私たちが自らを吟味し、　そのメッセージのどの部分が自分に当てはまるのか、そしてどのように　神との関係を強め、深めていくべきなのかを見極めるのは、私たち自身の責任です。</a:t>
            </a:r>
            <a:endParaRPr lang="en" sz="2000" b="1" noProof="0" dirty="0">
              <a:solidFill>
                <a:schemeClr val="bg1"/>
              </a:solidFill>
              <a:effectLst>
                <a:glow rad="88900">
                  <a:srgbClr val="2C3D66"/>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1220746"/>
            <a:ext cx="8391524" cy="400110"/>
          </a:xfrm>
          <a:prstGeom prst="rect">
            <a:avLst/>
          </a:prstGeom>
          <a:noFill/>
        </p:spPr>
        <p:txBody>
          <a:bodyPr wrap="square">
            <a:spAutoFit/>
          </a:bodyPr>
          <a:lstStyle/>
          <a:p>
            <a:pPr>
              <a:spcBef>
                <a:spcPts val="600"/>
              </a:spcBef>
            </a:pPr>
            <a:r>
              <a:rPr lang="ja-JP" altLang="en-US" sz="2000" b="1" dirty="0">
                <a:solidFill>
                  <a:schemeClr val="bg1"/>
                </a:solidFill>
                <a:effectLst>
                  <a:glow rad="88900">
                    <a:srgbClr val="2C3D66"/>
                  </a:glow>
                  <a:outerShdw blurRad="38100" dist="38100" dir="2700000" algn="tl">
                    <a:srgbClr val="000000">
                      <a:alpha val="43137"/>
                    </a:srgbClr>
                  </a:outerShdw>
                </a:effectLst>
              </a:rPr>
              <a:t>成長するためにまず最初にとるべきことは、現状を認識することである。</a:t>
            </a:r>
            <a:endParaRPr lang="en" sz="2000" b="1" noProof="0" dirty="0">
              <a:solidFill>
                <a:schemeClr val="bg1"/>
              </a:solidFill>
              <a:effectLst>
                <a:glow rad="88900">
                  <a:srgbClr val="2C3D66"/>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72535"/>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ja-JP" altLang="en-US" sz="11500" noProof="0" dirty="0">
                <a:ln w="0"/>
                <a:solidFill>
                  <a:srgbClr val="B0175F"/>
                </a:solidFill>
                <a:effectLst>
                  <a:outerShdw blurRad="38100" dist="25400" dir="5400000" algn="ctr" rotWithShape="0">
                    <a:srgbClr val="6E747A">
                      <a:alpha val="43000"/>
                    </a:srgbClr>
                  </a:outerShdw>
                </a:effectLst>
              </a:rPr>
              <a:t>神の</a:t>
            </a:r>
            <a:endParaRPr lang="en-US" altLang="ja-JP" sz="11500" noProof="0" dirty="0">
              <a:ln w="0"/>
              <a:solidFill>
                <a:srgbClr val="B0175F"/>
              </a:solidFill>
              <a:effectLst>
                <a:outerShdw blurRad="38100" dist="25400" dir="5400000" algn="ctr" rotWithShape="0">
                  <a:srgbClr val="6E747A">
                    <a:alpha val="43000"/>
                  </a:srgbClr>
                </a:outerShdw>
              </a:effectLst>
            </a:endParaRPr>
          </a:p>
          <a:p>
            <a:pPr algn="ctr">
              <a:lnSpc>
                <a:spcPts val="15000"/>
              </a:lnSpc>
            </a:pPr>
            <a:r>
              <a:rPr lang="ja-JP" altLang="en-US" sz="11500" noProof="0" dirty="0">
                <a:ln w="0"/>
                <a:solidFill>
                  <a:srgbClr val="B0175F"/>
                </a:solidFill>
                <a:effectLst>
                  <a:outerShdw blurRad="38100" dist="25400" dir="5400000" algn="ctr" rotWithShape="0">
                    <a:srgbClr val="6E747A">
                      <a:alpha val="43000"/>
                    </a:srgbClr>
                  </a:outerShdw>
                </a:effectLst>
              </a:rPr>
              <a:t>メッセージ</a:t>
            </a:r>
            <a:endParaRPr lang="en" sz="11500" noProof="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33792F"/>
                </a:solidFill>
                <a:effectLst>
                  <a:outerShdw blurRad="38100" dist="25400" dir="5400000" algn="ctr" rotWithShape="0">
                    <a:srgbClr val="6E747A">
                      <a:alpha val="43000"/>
                    </a:srgbClr>
                  </a:outerShdw>
                </a:effectLst>
              </a:rPr>
              <a:t>(</a:t>
            </a:r>
            <a:r>
              <a:rPr lang="ja-JP" altLang="en-US" sz="4800" noProof="0" dirty="0">
                <a:ln w="0"/>
                <a:solidFill>
                  <a:srgbClr val="33792F"/>
                </a:solidFill>
                <a:effectLst>
                  <a:outerShdw blurRad="38100" dist="25400" dir="5400000" algn="ctr" rotWithShape="0">
                    <a:srgbClr val="6E747A">
                      <a:alpha val="43000"/>
                    </a:srgbClr>
                  </a:outerShdw>
                </a:effectLst>
              </a:rPr>
              <a:t>黙示録</a:t>
            </a:r>
            <a:r>
              <a:rPr lang="en" sz="4800" noProof="0" dirty="0">
                <a:ln w="0"/>
                <a:solidFill>
                  <a:srgbClr val="33792F"/>
                </a:solidFill>
                <a:effectLst>
                  <a:outerShdw blurRad="38100" dist="25400" dir="5400000" algn="ctr" rotWithShape="0">
                    <a:srgbClr val="6E747A">
                      <a:alpha val="43000"/>
                    </a:srgbClr>
                  </a:outerShdw>
                </a:effectLst>
              </a:rPr>
              <a:t>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ja-JP" altLang="en-US"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rPr>
              <a:t>私たちの状態</a:t>
            </a:r>
            <a:r>
              <a:rPr lang="en-US" altLang="ja-JP"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rPr>
              <a:t>1</a:t>
            </a:r>
            <a:endParaRPr lang="en"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B7D9322-7126-B72A-E0CD-D5A21DE6104E}"/>
              </a:ext>
            </a:extLst>
          </p:cNvPr>
          <p:cNvSpPr txBox="1"/>
          <p:nvPr/>
        </p:nvSpPr>
        <p:spPr>
          <a:xfrm>
            <a:off x="0" y="714977"/>
            <a:ext cx="7365300" cy="923330"/>
          </a:xfrm>
          <a:prstGeom prst="rect">
            <a:avLst/>
          </a:prstGeom>
          <a:noFill/>
        </p:spPr>
        <p:txBody>
          <a:bodyPr wrap="square">
            <a:spAutoFit/>
          </a:bodyPr>
          <a:lstStyle/>
          <a:p>
            <a:pPr algn="ctr"/>
            <a:r>
              <a:rPr lang="ja-JP" altLang="en-US" b="1" dirty="0">
                <a:solidFill>
                  <a:schemeClr val="accent2">
                    <a:lumMod val="20000"/>
                    <a:lumOff val="80000"/>
                  </a:schemeClr>
                </a:solidFill>
                <a:effectLst>
                  <a:outerShdw blurRad="38100" dist="38100" dir="2700000" algn="tl">
                    <a:srgbClr val="000000">
                      <a:alpha val="43137"/>
                    </a:srgbClr>
                  </a:outerShdw>
                </a:effectLst>
                <a:latin typeface="+mn-ea"/>
              </a:rPr>
              <a:t>あなたは、</a:t>
            </a:r>
            <a:r>
              <a:rPr lang="en-US" altLang="ja-JP" b="1" dirty="0">
                <a:solidFill>
                  <a:schemeClr val="accent2">
                    <a:lumMod val="20000"/>
                    <a:lumOff val="80000"/>
                  </a:schemeClr>
                </a:solidFill>
                <a:effectLst>
                  <a:outerShdw blurRad="38100" dist="38100" dir="2700000" algn="tl">
                    <a:srgbClr val="000000">
                      <a:alpha val="43137"/>
                    </a:srgbClr>
                  </a:outerShdw>
                </a:effectLst>
                <a:latin typeface="+mn-ea"/>
              </a:rPr>
              <a:t>『</a:t>
            </a:r>
            <a:r>
              <a:rPr lang="ja-JP" altLang="en-US" b="1" dirty="0">
                <a:solidFill>
                  <a:schemeClr val="accent2">
                    <a:lumMod val="20000"/>
                    <a:lumOff val="80000"/>
                  </a:schemeClr>
                </a:solidFill>
                <a:effectLst>
                  <a:outerShdw blurRad="38100" dist="38100" dir="2700000" algn="tl">
                    <a:srgbClr val="000000">
                      <a:alpha val="43137"/>
                    </a:srgbClr>
                  </a:outerShdw>
                </a:effectLst>
                <a:latin typeface="+mn-ea"/>
              </a:rPr>
              <a:t>わたしは金持ちだ。満ち足りている。何一つ必要な物はない</a:t>
            </a:r>
            <a:r>
              <a:rPr lang="en-US" altLang="ja-JP" b="1" dirty="0">
                <a:solidFill>
                  <a:schemeClr val="accent2">
                    <a:lumMod val="20000"/>
                    <a:lumOff val="80000"/>
                  </a:schemeClr>
                </a:solidFill>
                <a:effectLst>
                  <a:outerShdw blurRad="38100" dist="38100" dir="2700000" algn="tl">
                    <a:srgbClr val="000000">
                      <a:alpha val="43137"/>
                    </a:srgbClr>
                  </a:outerShdw>
                </a:effectLst>
                <a:latin typeface="+mn-ea"/>
              </a:rPr>
              <a:t>』</a:t>
            </a:r>
            <a:r>
              <a:rPr lang="ja-JP" altLang="en-US" b="1" dirty="0">
                <a:solidFill>
                  <a:schemeClr val="accent2">
                    <a:lumMod val="20000"/>
                    <a:lumOff val="80000"/>
                  </a:schemeClr>
                </a:solidFill>
                <a:effectLst>
                  <a:outerShdw blurRad="38100" dist="38100" dir="2700000" algn="tl">
                    <a:srgbClr val="000000">
                      <a:alpha val="43137"/>
                    </a:srgbClr>
                  </a:outerShdw>
                </a:effectLst>
                <a:latin typeface="+mn-ea"/>
              </a:rPr>
              <a:t>と言っているが、自分が惨めな者、哀れな者、貧しい者、目の見えない者、裸の者であることが分かっていない。</a:t>
            </a:r>
            <a:r>
              <a:rPr lang="en" b="1" noProof="0" dirty="0">
                <a:solidFill>
                  <a:schemeClr val="accent2">
                    <a:lumMod val="20000"/>
                    <a:lumOff val="80000"/>
                  </a:schemeClr>
                </a:solidFill>
                <a:effectLst>
                  <a:outerShdw blurRad="38100" dist="38100" dir="2700000" algn="tl">
                    <a:srgbClr val="000000">
                      <a:alpha val="43137"/>
                    </a:srgbClr>
                  </a:outerShdw>
                </a:effectLst>
                <a:latin typeface="+mn-ea"/>
              </a:rPr>
              <a:t>(</a:t>
            </a:r>
            <a:r>
              <a:rPr lang="ja-JP" altLang="en-US" b="1" noProof="0" dirty="0">
                <a:solidFill>
                  <a:schemeClr val="accent2">
                    <a:lumMod val="20000"/>
                    <a:lumOff val="80000"/>
                  </a:schemeClr>
                </a:solidFill>
                <a:effectLst>
                  <a:outerShdw blurRad="38100" dist="38100" dir="2700000" algn="tl">
                    <a:srgbClr val="000000">
                      <a:alpha val="43137"/>
                    </a:srgbClr>
                  </a:outerShdw>
                </a:effectLst>
                <a:latin typeface="+mn-ea"/>
              </a:rPr>
              <a:t>黙示録</a:t>
            </a:r>
            <a:r>
              <a:rPr lang="en" b="1" noProof="0" dirty="0">
                <a:solidFill>
                  <a:schemeClr val="accent2">
                    <a:lumMod val="20000"/>
                    <a:lumOff val="80000"/>
                  </a:schemeClr>
                </a:solidFill>
                <a:effectLst>
                  <a:outerShdw blurRad="38100" dist="38100" dir="2700000" algn="tl">
                    <a:srgbClr val="000000">
                      <a:alpha val="43137"/>
                    </a:srgbClr>
                  </a:outerShdw>
                </a:effectLst>
                <a:latin typeface="+mn-ea"/>
              </a:rPr>
              <a:t>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631216"/>
          </a:xfrm>
          <a:prstGeom prst="rect">
            <a:avLst/>
          </a:prstGeom>
          <a:noFill/>
        </p:spPr>
        <p:txBody>
          <a:bodyPr wrap="square" rtlCol="0">
            <a:spAutoFit/>
          </a:bodyPr>
          <a:lstStyle/>
          <a:p>
            <a:pPr lvl="0">
              <a:buClr>
                <a:schemeClr val="dk1"/>
              </a:buClr>
              <a:buSzPts val="1900"/>
            </a:pPr>
            <a:r>
              <a:rPr lang="ja-JP" altLang="en-US" sz="2000" dirty="0">
                <a:solidFill>
                  <a:schemeClr val="dk1"/>
                </a:solidFill>
                <a:latin typeface="Arial"/>
                <a:ea typeface="Arial"/>
                <a:cs typeface="Arial"/>
                <a:sym typeface="Arial"/>
              </a:rPr>
              <a:t>七つの教会へのメッセージは、使徒時代から現代に至るまでの世界教会の現状を示しています（黙</a:t>
            </a:r>
            <a:r>
              <a:rPr lang="en-US" altLang="ja-JP" sz="2000" dirty="0">
                <a:solidFill>
                  <a:schemeClr val="dk1"/>
                </a:solidFill>
                <a:latin typeface="Arial"/>
                <a:ea typeface="Arial"/>
                <a:cs typeface="Arial"/>
                <a:sym typeface="Arial"/>
              </a:rPr>
              <a:t>2-3</a:t>
            </a:r>
            <a:r>
              <a:rPr lang="ja-JP" altLang="en-US" sz="2000" dirty="0">
                <a:solidFill>
                  <a:schemeClr val="dk1"/>
                </a:solidFill>
                <a:latin typeface="Arial"/>
                <a:ea typeface="Arial"/>
                <a:cs typeface="Arial"/>
                <a:sym typeface="Arial"/>
              </a:rPr>
              <a:t>章）。現代　　　（ラオデキア）へのメッセージを伝えるにあたり、イエスはご自身を「アーメン（真理）、忠実で真実な証人」　　　　（黙</a:t>
            </a:r>
            <a:r>
              <a:rPr lang="en-US" altLang="ja-JP" sz="2000" dirty="0">
                <a:solidFill>
                  <a:schemeClr val="dk1"/>
                </a:solidFill>
                <a:latin typeface="Arial"/>
                <a:ea typeface="Arial"/>
                <a:cs typeface="Arial"/>
                <a:sym typeface="Arial"/>
              </a:rPr>
              <a:t>3:14</a:t>
            </a:r>
            <a:r>
              <a:rPr lang="ja-JP" altLang="en-US" sz="2000" dirty="0">
                <a:solidFill>
                  <a:schemeClr val="dk1"/>
                </a:solidFill>
                <a:latin typeface="Arial"/>
                <a:ea typeface="Arial"/>
                <a:cs typeface="Arial"/>
                <a:sym typeface="Arial"/>
              </a:rPr>
              <a:t>）として示されました。</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900467" y="3243725"/>
            <a:ext cx="7291533" cy="677108"/>
          </a:xfrm>
          <a:prstGeom prst="rect">
            <a:avLst/>
          </a:prstGeom>
          <a:noFill/>
        </p:spPr>
        <p:txBody>
          <a:bodyPr wrap="square">
            <a:spAutoFit/>
          </a:bodyPr>
          <a:lstStyle/>
          <a:p>
            <a:pPr lvl="0">
              <a:buClr>
                <a:schemeClr val="dk1"/>
              </a:buClr>
              <a:buSzPts val="1900"/>
            </a:pPr>
            <a:r>
              <a:rPr lang="ja-JP" altLang="en-US" sz="1900" b="1" dirty="0">
                <a:solidFill>
                  <a:schemeClr val="dk1"/>
                </a:solidFill>
                <a:latin typeface="+mn-ea"/>
                <a:cs typeface="Arial"/>
                <a:sym typeface="Arial"/>
              </a:rPr>
              <a:t>自分だけを見るなら、自分に都合のいい姿に映ります。「私は富んでおり、裕福になり、何も不足するものはない」（黙</a:t>
            </a:r>
            <a:r>
              <a:rPr lang="en-US" altLang="ja-JP" sz="1900" b="1" dirty="0">
                <a:solidFill>
                  <a:schemeClr val="dk1"/>
                </a:solidFill>
                <a:latin typeface="+mn-ea"/>
                <a:cs typeface="Arial"/>
                <a:sym typeface="Arial"/>
              </a:rPr>
              <a:t>3:17a</a:t>
            </a:r>
            <a:r>
              <a:rPr lang="ja-JP" altLang="en-US" sz="1900" b="1" dirty="0">
                <a:solidFill>
                  <a:schemeClr val="dk1"/>
                </a:solidFill>
                <a:latin typeface="+mn-ea"/>
                <a:cs typeface="Arial"/>
                <a:sym typeface="Arial"/>
              </a:rPr>
              <a:t>）。</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857061" y="5068591"/>
            <a:ext cx="5016478" cy="1846659"/>
          </a:xfrm>
          <a:prstGeom prst="rect">
            <a:avLst/>
          </a:prstGeom>
          <a:noFill/>
        </p:spPr>
        <p:txBody>
          <a:bodyPr wrap="square">
            <a:spAutoFit/>
          </a:bodyPr>
          <a:lstStyle/>
          <a:p>
            <a:pPr lvl="0">
              <a:buClr>
                <a:schemeClr val="dk1"/>
              </a:buClr>
              <a:buSzPts val="1900"/>
            </a:pPr>
            <a:r>
              <a:rPr lang="ja-JP" altLang="en-US" sz="1900" b="1" dirty="0">
                <a:solidFill>
                  <a:schemeClr val="dk1"/>
                </a:solidFill>
                <a:latin typeface="+mn-ea"/>
                <a:cs typeface="Arial"/>
                <a:sym typeface="Arial"/>
              </a:rPr>
              <a:t>さあ、今こそ自分自身を再評価しましょう。私は自分が本当に持っているものと、まだ　必要としているものを認識しているでしょうか？イエス様との関係において、私はどれほど成長したでしょうか？私はより良い方向へと変化しているでしょうか？</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897357" y="3952790"/>
            <a:ext cx="5034043" cy="969496"/>
          </a:xfrm>
          <a:prstGeom prst="rect">
            <a:avLst/>
          </a:prstGeom>
          <a:noFill/>
        </p:spPr>
        <p:txBody>
          <a:bodyPr wrap="square">
            <a:spAutoFit/>
          </a:bodyPr>
          <a:lstStyle/>
          <a:p>
            <a:pPr lvl="0">
              <a:buClr>
                <a:schemeClr val="dk1"/>
              </a:buClr>
              <a:buSzPts val="1900"/>
            </a:pPr>
            <a:r>
              <a:rPr lang="ja-JP" altLang="en-US" sz="1900" b="1" dirty="0">
                <a:solidFill>
                  <a:schemeClr val="dk1"/>
                </a:solidFill>
                <a:latin typeface="+mn-ea"/>
                <a:cs typeface="Arial"/>
                <a:sym typeface="Arial"/>
              </a:rPr>
              <a:t>しかしイエスは私たちの真の姿を見抜いておられる。「あなたは惨めで、哀れで、貧しく、目が見えず、裸である」（黙</a:t>
            </a:r>
            <a:r>
              <a:rPr lang="en-US" altLang="ja-JP" sz="1900" b="1" dirty="0">
                <a:solidFill>
                  <a:schemeClr val="dk1"/>
                </a:solidFill>
                <a:latin typeface="+mn-ea"/>
                <a:cs typeface="Arial"/>
                <a:sym typeface="Arial"/>
              </a:rPr>
              <a:t>3:17b</a:t>
            </a:r>
            <a:r>
              <a:rPr lang="ja-JP" altLang="en-US" sz="1900" b="1" dirty="0">
                <a:solidFill>
                  <a:schemeClr val="dk1"/>
                </a:solidFill>
                <a:latin typeface="+mn-ea"/>
                <a:cs typeface="Arial"/>
                <a:sym typeface="Arial"/>
              </a:rPr>
              <a:t>）</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750"/>
                                        <p:tgtEl>
                                          <p:spTgt spid="18"/>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ja-JP" altLang="en-US"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私たちの状態</a:t>
            </a:r>
            <a:r>
              <a:rPr lang="en-US" altLang="ja-JP"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2</a:t>
            </a:r>
            <a:endParaRPr lang="en"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98873"/>
            <a:ext cx="9324975" cy="1015663"/>
          </a:xfrm>
          <a:prstGeom prst="rect">
            <a:avLst/>
          </a:prstGeom>
          <a:noFill/>
        </p:spPr>
        <p:txBody>
          <a:bodyPr wrap="square">
            <a:spAutoFit/>
          </a:bodyPr>
          <a:lstStyle/>
          <a:p>
            <a:pPr algn="ctr"/>
            <a:r>
              <a:rPr lang="ja-JP" altLang="en-US" sz="2000" b="1" dirty="0">
                <a:solidFill>
                  <a:schemeClr val="accent5">
                    <a:lumMod val="50000"/>
                  </a:schemeClr>
                </a:solidFill>
                <a:latin typeface="+mn-ea"/>
              </a:rPr>
              <a:t>そこで、あなたに勧める。裕福になるように、火で精錬された金をわたしから買うがよい。裸の恥をさらさないように、身に着ける白い衣を買い、また、　見えるようになるために、目に塗る薬を買うがよい。</a:t>
            </a:r>
            <a:r>
              <a:rPr lang="en" sz="2000" b="1" noProof="0" dirty="0">
                <a:solidFill>
                  <a:schemeClr val="accent5">
                    <a:lumMod val="50000"/>
                  </a:schemeClr>
                </a:solidFill>
                <a:latin typeface="+mn-ea"/>
              </a:rPr>
              <a:t> (</a:t>
            </a:r>
            <a:r>
              <a:rPr lang="ja-JP" altLang="en-US" sz="2000" b="1" noProof="0" dirty="0">
                <a:solidFill>
                  <a:schemeClr val="accent5">
                    <a:lumMod val="50000"/>
                  </a:schemeClr>
                </a:solidFill>
                <a:latin typeface="+mn-ea"/>
              </a:rPr>
              <a:t>黙示録</a:t>
            </a:r>
            <a:r>
              <a:rPr lang="en" sz="2000" b="1" noProof="0" dirty="0">
                <a:solidFill>
                  <a:schemeClr val="accent5">
                    <a:lumMod val="50000"/>
                  </a:schemeClr>
                </a:solidFill>
                <a:latin typeface="+mn-ea"/>
              </a:rPr>
              <a:t> 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lvl="0">
              <a:buClr>
                <a:schemeClr val="dk1"/>
              </a:buClr>
              <a:buSzPts val="2000"/>
            </a:pPr>
            <a:r>
              <a:rPr lang="ja-JP" altLang="en-US" sz="2000" b="1" dirty="0">
                <a:solidFill>
                  <a:schemeClr val="dk1"/>
                </a:solidFill>
                <a:latin typeface="Arial"/>
                <a:ea typeface="Arial"/>
                <a:cs typeface="Arial"/>
                <a:sym typeface="Arial"/>
              </a:rPr>
              <a:t>自分の状況に安住すると無関心（生ぬるい態度）が生じるため、イエスは私たちに次の</a:t>
            </a:r>
            <a:r>
              <a:rPr lang="en-US" altLang="ja-JP" sz="2000" b="1" dirty="0">
                <a:solidFill>
                  <a:schemeClr val="dk1"/>
                </a:solidFill>
                <a:latin typeface="Arial"/>
                <a:ea typeface="Arial"/>
                <a:cs typeface="Arial"/>
                <a:sym typeface="Arial"/>
              </a:rPr>
              <a:t>3</a:t>
            </a:r>
            <a:r>
              <a:rPr lang="ja-JP" altLang="en-US" sz="2000" b="1" dirty="0">
                <a:solidFill>
                  <a:schemeClr val="dk1"/>
                </a:solidFill>
                <a:latin typeface="Arial"/>
                <a:ea typeface="Arial"/>
                <a:cs typeface="Arial"/>
                <a:sym typeface="Arial"/>
              </a:rPr>
              <a:t>つのことをするように勧めています。</a:t>
            </a:r>
            <a:endParaRPr lang="ja-JP" altLang="en-US" sz="1900" dirty="0">
              <a:solidFill>
                <a:schemeClr val="dk1"/>
              </a:solidFill>
              <a:latin typeface="Arial"/>
              <a:ea typeface="Arial"/>
              <a:cs typeface="Arial"/>
              <a:sym typeface="Arial"/>
            </a:endParaRP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2201048259"/>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3985740547"/>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4001264110"/>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299D89-F51D-F3EE-603A-8118C5A82921}"/>
              </a:ext>
            </a:extLst>
          </p:cNvPr>
          <p:cNvSpPr>
            <a:spLocks noGrp="1"/>
          </p:cNvSpPr>
          <p:nvPr>
            <p:ph type="title"/>
          </p:nvPr>
        </p:nvSpPr>
        <p:spPr>
          <a:xfrm>
            <a:off x="838200" y="2468763"/>
            <a:ext cx="10515600" cy="1325563"/>
          </a:xfrm>
        </p:spPr>
        <p:txBody>
          <a:bodyPr>
            <a:normAutofit fontScale="90000"/>
          </a:bodyPr>
          <a:lstStyle/>
          <a:p>
            <a:pPr algn="ctr"/>
            <a:r>
              <a:rPr lang="ja-JP" altLang="en-US" b="1" dirty="0"/>
              <a:t>もしあなたが自分自身や自分の霊的な状態を見つめることが辛いと感じるなら、今 日の    聖句はあなたにどんな希望を与えてくれる      でしょうか。 </a:t>
            </a:r>
            <a:endParaRPr kumimoji="1" lang="ja-JP" altLang="en-US" b="1" dirty="0"/>
          </a:p>
        </p:txBody>
      </p:sp>
    </p:spTree>
    <p:extLst>
      <p:ext uri="{BB962C8B-B14F-4D97-AF65-F5344CB8AC3E}">
        <p14:creationId xmlns:p14="http://schemas.microsoft.com/office/powerpoint/2010/main" val="172799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400" b="1" spc="1000" noProof="0" dirty="0">
                <a:ln/>
                <a:solidFill>
                  <a:srgbClr val="9A0000"/>
                </a:solidFill>
                <a:effectLst>
                  <a:outerShdw blurRad="38100" dist="38100" dir="2700000" algn="tl">
                    <a:srgbClr val="000000">
                      <a:alpha val="43137"/>
                    </a:srgbClr>
                  </a:outerShdw>
                </a:effectLst>
              </a:rPr>
              <a:t>叱り、悔い改め、報いる</a:t>
            </a:r>
            <a:endParaRPr lang="en" sz="4400" b="1" spc="1000" noProof="0" dirty="0">
              <a:ln/>
              <a:solidFill>
                <a:srgbClr val="9A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4BCCD5C-4172-42CC-60B3-53D32C94DF74}"/>
              </a:ext>
            </a:extLst>
          </p:cNvPr>
          <p:cNvSpPr txBox="1"/>
          <p:nvPr/>
        </p:nvSpPr>
        <p:spPr>
          <a:xfrm>
            <a:off x="76200" y="656876"/>
            <a:ext cx="12115800" cy="677108"/>
          </a:xfrm>
          <a:prstGeom prst="rect">
            <a:avLst/>
          </a:prstGeom>
          <a:noFill/>
        </p:spPr>
        <p:txBody>
          <a:bodyPr wrap="square">
            <a:spAutoFit/>
          </a:bodyPr>
          <a:lstStyle/>
          <a:p>
            <a:pPr algn="ctr"/>
            <a:r>
              <a:rPr lang="ja-JP" altLang="en-US" sz="1900" b="1" dirty="0">
                <a:solidFill>
                  <a:srgbClr val="FFFF00"/>
                </a:solidFill>
                <a:effectLst>
                  <a:outerShdw blurRad="38100" dist="38100" dir="2700000" algn="tl">
                    <a:srgbClr val="000000">
                      <a:alpha val="43137"/>
                    </a:srgbClr>
                  </a:outerShdw>
                </a:effectLst>
                <a:latin typeface="+mn-ea"/>
              </a:rPr>
              <a:t>見よ、わたしは戸口に立って、たたいている。だれかわたしの声を聞いて戸を開ける者があれば、わたしは　中に入ってその者と共に食事をし、彼もまた、わたしと共に食事をするであろう。（黙示録</a:t>
            </a:r>
            <a:r>
              <a:rPr lang="en-US" altLang="ja-JP" sz="1900" b="1" dirty="0">
                <a:solidFill>
                  <a:srgbClr val="FFFF00"/>
                </a:solidFill>
                <a:effectLst>
                  <a:outerShdw blurRad="38100" dist="38100" dir="2700000" algn="tl">
                    <a:srgbClr val="000000">
                      <a:alpha val="43137"/>
                    </a:srgbClr>
                  </a:outerShdw>
                </a:effectLst>
                <a:latin typeface="+mn-ea"/>
              </a:rPr>
              <a:t>3</a:t>
            </a:r>
            <a:r>
              <a:rPr lang="ja-JP" altLang="en-US" sz="1900" b="1" dirty="0">
                <a:solidFill>
                  <a:srgbClr val="FFFF00"/>
                </a:solidFill>
                <a:effectLst>
                  <a:outerShdw blurRad="38100" dist="38100" dir="2700000" algn="tl">
                    <a:srgbClr val="000000">
                      <a:alpha val="43137"/>
                    </a:srgbClr>
                  </a:outerShdw>
                </a:effectLst>
                <a:latin typeface="+mn-ea"/>
              </a:rPr>
              <a:t>：</a:t>
            </a:r>
            <a:r>
              <a:rPr lang="en-US" altLang="ja-JP" sz="1900" b="1" dirty="0">
                <a:solidFill>
                  <a:srgbClr val="FFFF00"/>
                </a:solidFill>
                <a:effectLst>
                  <a:outerShdw blurRad="38100" dist="38100" dir="2700000" algn="tl">
                    <a:srgbClr val="000000">
                      <a:alpha val="43137"/>
                    </a:srgbClr>
                  </a:outerShdw>
                </a:effectLst>
                <a:latin typeface="+mn-ea"/>
              </a:rPr>
              <a:t>20</a:t>
            </a:r>
            <a:r>
              <a:rPr lang="ja-JP" altLang="en-US" sz="1900" b="1" dirty="0">
                <a:solidFill>
                  <a:srgbClr val="FFFF00"/>
                </a:solidFill>
                <a:effectLst>
                  <a:outerShdw blurRad="38100" dist="38100" dir="2700000" algn="tl">
                    <a:srgbClr val="000000">
                      <a:alpha val="43137"/>
                    </a:srgbClr>
                  </a:outerShdw>
                </a:effectLst>
                <a:latin typeface="+mn-ea"/>
              </a:rPr>
              <a:t>）</a:t>
            </a:r>
            <a:endParaRPr lang="en" sz="1900" b="1" noProof="0" dirty="0">
              <a:solidFill>
                <a:srgbClr val="FFFF00"/>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22829ADF-8BCB-B96C-C4D4-37F19020841F}"/>
              </a:ext>
            </a:extLst>
          </p:cNvPr>
          <p:cNvSpPr txBox="1"/>
          <p:nvPr/>
        </p:nvSpPr>
        <p:spPr>
          <a:xfrm>
            <a:off x="203905" y="1512763"/>
            <a:ext cx="8178094" cy="1554272"/>
          </a:xfrm>
          <a:prstGeom prst="rect">
            <a:avLst/>
          </a:prstGeom>
          <a:noFill/>
        </p:spPr>
        <p:txBody>
          <a:bodyPr wrap="square" rtlCol="0">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問題があるんです。精神的には問題ないと思っているのですが、イエス様は私にもっと成長してほしいと願っておられます。でも、自分が変化を必要としていることに気づかなければ、決して変わることはできません。自分が既に持っていると思っているものを、わざわざ買い求めることもないでしょう。</a:t>
            </a:r>
            <a:endParaRPr lang="en" sz="1900" b="1" noProof="0" dirty="0">
              <a:solidFill>
                <a:schemeClr val="bg1"/>
              </a:solidFill>
              <a:effectLst>
                <a:outerShdw blurRad="38100" dist="38100" dir="2700000" algn="tl">
                  <a:srgbClr val="000000">
                    <a:alpha val="43137"/>
                  </a:srgbClr>
                </a:outerShdw>
              </a:effectLst>
            </a:endParaRP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8381999" y="1512763"/>
            <a:ext cx="3713895"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1" y="5759657"/>
            <a:ext cx="8187928" cy="1015663"/>
          </a:xfrm>
          <a:prstGeom prst="rect">
            <a:avLst/>
          </a:prstGeom>
          <a:noFill/>
        </p:spPr>
        <p:txBody>
          <a:bodyPr wrap="square">
            <a:spAutoFit/>
          </a:bodyPr>
          <a:lstStyle/>
          <a:p>
            <a:pPr>
              <a:spcBef>
                <a:spcPts val="600"/>
              </a:spcBef>
            </a:pPr>
            <a:r>
              <a:rPr lang="ja-JP" altLang="en-US" sz="2000" b="1" dirty="0">
                <a:solidFill>
                  <a:schemeClr val="bg1"/>
                </a:solidFill>
                <a:effectLst>
                  <a:outerShdw blurRad="38100" dist="38100" dir="2700000" algn="tl">
                    <a:srgbClr val="000000">
                      <a:alpha val="43137"/>
                    </a:srgbClr>
                  </a:outerShdw>
                </a:effectLst>
              </a:rPr>
              <a:t>イエスは私の心の扉をノックし、辛抱強く待っていてくださいます。イエスは私に無理やり関係を築かせようと、私の人生を邪魔することはありません。扉を開けるかどうかは、私自身が決めることなのです。</a:t>
            </a:r>
            <a:endParaRPr lang="en" sz="2000" b="1" noProof="0" dirty="0">
              <a:solidFill>
                <a:schemeClr val="bg1"/>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D7CF9460-3BA7-0CC7-F4FC-CEEC531CBCF6}"/>
              </a:ext>
            </a:extLst>
          </p:cNvPr>
          <p:cNvSpPr txBox="1"/>
          <p:nvPr/>
        </p:nvSpPr>
        <p:spPr>
          <a:xfrm>
            <a:off x="203905" y="4066466"/>
            <a:ext cx="8187928" cy="1554272"/>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イエスの叱責や罰は必ずしも否定的なものではありません。イエスは対話の道を好みます。イエスは私たちと静かに座って語り合いたいのです。「見よ、わたしは戸の外に立ってたたいている。だれでもわたしの声を聞いて戸を開けるなら、わたしはその人のところに入って行き、彼と共に食事をし、彼もわたしと共に食事をするであろう」（黙</a:t>
            </a:r>
            <a:r>
              <a:rPr lang="en-US" altLang="ja-JP" sz="1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3:20</a:t>
            </a:r>
            <a:r>
              <a:rPr lang="ja-JP" altLang="en-US" sz="1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endParaRPr lang="en" sz="1900" b="1" noProof="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1" name="CuadroTexto 10">
            <a:extLst>
              <a:ext uri="{FF2B5EF4-FFF2-40B4-BE49-F238E27FC236}">
                <a16:creationId xmlns:a16="http://schemas.microsoft.com/office/drawing/2014/main" id="{D42E1793-AB39-CB92-4D6F-54157F255C62}"/>
              </a:ext>
            </a:extLst>
          </p:cNvPr>
          <p:cNvSpPr txBox="1"/>
          <p:nvPr/>
        </p:nvSpPr>
        <p:spPr>
          <a:xfrm>
            <a:off x="194071" y="3067035"/>
            <a:ext cx="8187928" cy="969496"/>
          </a:xfrm>
          <a:prstGeom prst="rect">
            <a:avLst/>
          </a:prstGeom>
          <a:noFill/>
        </p:spPr>
        <p:txBody>
          <a:bodyPr wrap="square">
            <a:spAutoFit/>
          </a:bodyPr>
          <a:lstStyle/>
          <a:p>
            <a:pPr>
              <a:spcBef>
                <a:spcPts val="600"/>
              </a:spcBef>
            </a:pPr>
            <a:r>
              <a:rPr lang="ja-JP" altLang="en-US" sz="1900" b="1" dirty="0">
                <a:solidFill>
                  <a:schemeClr val="bg1"/>
                </a:solidFill>
                <a:effectLst>
                  <a:outerShdw blurRad="38100" dist="38100" dir="2700000" algn="tl">
                    <a:srgbClr val="000000">
                      <a:alpha val="43137"/>
                    </a:srgbClr>
                  </a:outerShdw>
                </a:effectLst>
              </a:rPr>
              <a:t>この問題を解決するために、イエスは独自の方法を用意している。「わたしは愛する者を皆、叱ったり、鍛えたりする」と述べ、さらに「悔い改めなさい」と付け加えている（黙</a:t>
            </a:r>
            <a:r>
              <a:rPr lang="en-US" altLang="ja-JP" sz="1900" b="1" dirty="0">
                <a:solidFill>
                  <a:schemeClr val="bg1"/>
                </a:solidFill>
                <a:effectLst>
                  <a:outerShdw blurRad="38100" dist="38100" dir="2700000" algn="tl">
                    <a:srgbClr val="000000">
                      <a:alpha val="43137"/>
                    </a:srgbClr>
                  </a:outerShdw>
                </a:effectLst>
              </a:rPr>
              <a:t>3:19</a:t>
            </a:r>
            <a:r>
              <a:rPr lang="ja-JP" altLang="en-US" sz="1900" b="1" dirty="0">
                <a:solidFill>
                  <a:schemeClr val="bg1"/>
                </a:solidFill>
                <a:effectLst>
                  <a:outerShdw blurRad="38100" dist="38100" dir="2700000" algn="tl">
                    <a:srgbClr val="000000">
                      <a:alpha val="43137"/>
                    </a:srgbClr>
                  </a:outerShdw>
                </a:effectLst>
              </a:rPr>
              <a:t>）。</a:t>
            </a:r>
            <a:endParaRPr lang="en" sz="1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777</TotalTime>
  <Words>4854</Words>
  <Application>Microsoft Office PowerPoint</Application>
  <PresentationFormat>Panorámica</PresentationFormat>
  <Paragraphs>82</Paragraphs>
  <Slides>18</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18</vt:i4>
      </vt:variant>
    </vt:vector>
  </HeadingPairs>
  <TitlesOfParts>
    <vt:vector size="25" baseType="lpstr">
      <vt:lpstr>Aptos</vt:lpstr>
      <vt:lpstr>Comic Sans MS</vt:lpstr>
      <vt:lpstr>Arial</vt:lpstr>
      <vt:lpstr>游ゴシック</vt:lpstr>
      <vt:lpstr>Aptos Display</vt:lpstr>
      <vt:lpstr>Constantia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もしあなたが自分自身や自分の霊的な状態を見つめることが辛いと感じるなら、今 日の    聖句はあなたにどんな希望を与えてくれる      でしょうか。 </vt:lpstr>
      <vt:lpstr>Presentación de PowerPoint</vt:lpstr>
      <vt:lpstr>まさに今、イエス様は扉を ノックしておられます。 イエス様は呼びかけておられます。  しかし、イエス様に心を開く意識的な選択を、あなたはしなければなりません。 十字架 を見つめ、その意義について考える ことが、どうしてその選択をするように あなたを 奮い立たせるのでしょうか。</vt:lpstr>
      <vt:lpstr>Presentación de PowerPoint</vt:lpstr>
      <vt:lpstr>今のあなたの人生において、 乗り越えなければ神との関係を妨げてしまう、あるいは 妨げる可能性のあるものは何ですか。 </vt:lpstr>
      <vt:lpstr>Presentación de PowerPoint</vt:lpstr>
      <vt:lpstr>Presentación de PowerPoint</vt:lpstr>
      <vt:lpstr>ヨハネ15:1～11で、 イエスは何といわれましたか。 ヨハ15:1～11 （新共同訳） 15:1「わたしはまことのぶどうの木、わ たしの父は農夫である。 15:2 わたしにつながっていながら、実を 結ばない枝はみな、父が取り除かれる。 しかし、実を結ぶものはみな、いよいよ 豊かに実を結ぶように手入れをなさる。 15:3 わたしの話　した言葉によって、あな たがたは既に清くなっている。 15:4 わたしにつながっていなさい。わた しもあなたがたにつながっている。ぶど うの枝が、木につながっていなければ、 自分では実を結ぶことができないよう に、あなたがたも、わたしにつながって いなければ、　実を結ぶことができない。 15:5 わたしはぶどうの木、あなたがたは その枝である。人が　わたしにつながって おり、わたしもその人につながっていれ ば、その人は豊かに実を結ぶ。わたしを 離れては、あなたがたは何もできないか らである。 15:6わたしにつながって　　　いない人がいれ ば、枝のように外に投げ捨てられて枯れ る。そして、集められ、火に投げ入れら れて焼かれてしまう。15:7あなたがたがわたしにつながってお り、わたしの言葉があなたがたの内にい つもあるならば、望むものを何でも願い なさい。そうすればかなえられる。 15:8 あなたがたが豊かに実を結び、わた しの弟子となるなら、それによって、　　わ たしの父は栄光をお受けになる。 15:9 父がわたしを愛されたように、わた しもあなたがたを愛してきた。わたしの 愛にとどまりなさい。 15:10 わたしが父の掟を守り、その愛に とどまっているように、あなたがたも、 わたしの掟を守るなら、わたしの愛にと どまっていることになる。 15:11 これらのことを話したのは、わた しの喜びがあなたがたの内に　あり、あな たがたの喜びが満たされるためである。　Abide=つながる、とどまる  </vt:lpstr>
      <vt:lpstr>Presentación de PowerPoint</vt:lpstr>
      <vt:lpstr>このリストをもう一度読んでください。 聖霊の働きの一つ一つが、神との関係に どの ような影響を与えるでしょうか。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102</cp:revision>
  <dcterms:created xsi:type="dcterms:W3CDTF">2026-02-21T18:00:10Z</dcterms:created>
  <dcterms:modified xsi:type="dcterms:W3CDTF">2026-03-29T13:55:12Z</dcterms:modified>
</cp:coreProperties>
</file>