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56" r:id="rId3"/>
    <p:sldId id="293" r:id="rId4"/>
    <p:sldId id="294" r:id="rId5"/>
    <p:sldId id="257" r:id="rId6"/>
    <p:sldId id="258" r:id="rId7"/>
    <p:sldId id="259" r:id="rId8"/>
    <p:sldId id="295" r:id="rId9"/>
    <p:sldId id="260" r:id="rId10"/>
    <p:sldId id="296" r:id="rId11"/>
    <p:sldId id="290" r:id="rId12"/>
    <p:sldId id="297" r:id="rId13"/>
    <p:sldId id="289" r:id="rId14"/>
    <p:sldId id="263" r:id="rId15"/>
    <p:sldId id="292" r:id="rId16"/>
    <p:sldId id="299" r:id="rId17"/>
    <p:sldId id="264" r:id="rId18"/>
    <p:sldId id="300" r:id="rId19"/>
    <p:sldId id="288" r:id="rId20"/>
  </p:sldIdLst>
  <p:sldSz cx="12192000" cy="6858000"/>
  <p:notesSz cx="6858000" cy="9144000"/>
  <p:embeddedFontLst>
    <p:embeddedFont>
      <p:font typeface="游ゴシック" panose="020B0400000000000000" pitchFamily="34" charset="-128"/>
      <p:regular r:id="rId22"/>
      <p:bold r:id="rId23"/>
    </p:embeddedFont>
    <p:embeddedFont>
      <p:font typeface="Comic Sans MS" panose="030F0702030302020204" pitchFamily="66"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CCFF99"/>
    <a:srgbClr val="FFFFCC"/>
    <a:srgbClr val="FFCCCC"/>
    <a:srgbClr val="CC6600"/>
    <a:srgbClr val="996600"/>
    <a:srgbClr val="808000"/>
    <a:srgbClr val="B35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18" autoAdjust="0"/>
  </p:normalViewPr>
  <p:slideViewPr>
    <p:cSldViewPr snapToGrid="0">
      <p:cViewPr varScale="1">
        <p:scale>
          <a:sx n="100" d="100"/>
          <a:sy n="100"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kumimoji="1" lang="ja-JP" altLang="en-US" sz="2000" b="1" dirty="0">
              <a:effectLst>
                <a:outerShdw blurRad="38100" dist="38100" dir="2700000" algn="tl">
                  <a:srgbClr val="000000"/>
                </a:outerShdw>
              </a:effectLst>
              <a:latin typeface="+mn-ea"/>
              <a:ea typeface="+mn-ea"/>
            </a:rPr>
            <a:t>神の憐れみが、私たちを悔い改めに導く                     </a:t>
          </a:r>
          <a:r>
            <a:rPr kumimoji="1" lang="en-US" altLang="ja-JP" sz="2000" b="1" dirty="0">
              <a:effectLst>
                <a:outerShdw blurRad="38100" dist="38100" dir="2700000" algn="tl">
                  <a:srgbClr val="000000"/>
                </a:outerShdw>
              </a:effectLst>
              <a:latin typeface="+mn-ea"/>
              <a:ea typeface="+mn-ea"/>
            </a:rPr>
            <a:t>(</a:t>
          </a:r>
          <a:r>
            <a:rPr kumimoji="1" lang="ja-JP" altLang="en-US" sz="2000" b="1" dirty="0">
              <a:effectLst>
                <a:outerShdw blurRad="38100" dist="38100" dir="2700000" algn="tl">
                  <a:srgbClr val="000000"/>
                </a:outerShdw>
              </a:effectLst>
              <a:latin typeface="+mn-ea"/>
              <a:ea typeface="+mn-ea"/>
            </a:rPr>
            <a:t>ロマ</a:t>
          </a:r>
          <a:r>
            <a:rPr kumimoji="1" lang="en-US" altLang="ja-JP" sz="2000" b="1" dirty="0">
              <a:effectLst>
                <a:outerShdw blurRad="38100" dist="38100" dir="2700000" algn="tl">
                  <a:srgbClr val="000000"/>
                </a:outerShdw>
              </a:effectLst>
              <a:latin typeface="+mn-ea"/>
              <a:ea typeface="+mn-ea"/>
            </a:rPr>
            <a:t>2:4)</a:t>
          </a:r>
          <a:endParaRPr kumimoji="1" lang="ja-JP" altLang="en-US" sz="2000" b="1" dirty="0">
            <a:effectLst>
              <a:outerShdw blurRad="38100" dist="38100" dir="2700000" algn="tl">
                <a:srgbClr val="000000"/>
              </a:outerShdw>
            </a:effectLst>
            <a:latin typeface="+mn-ea"/>
            <a:ea typeface="+mn-ea"/>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kumimoji="1" lang="ja-JP" altLang="en-US" sz="2400" b="1" dirty="0">
              <a:effectLst>
                <a:outerShdw blurRad="38100" dist="38100" dir="2700000" algn="tl">
                  <a:srgbClr val="000000"/>
                </a:outerShdw>
              </a:effectLst>
            </a:rPr>
            <a:t>私たちは主の呼びかけに応えます</a:t>
          </a: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kumimoji="1" lang="ja-JP" altLang="en-US" sz="2000" b="1" dirty="0">
              <a:effectLst>
                <a:outerShdw blurRad="38100" dist="38100" dir="2700000" algn="tl">
                  <a:srgbClr val="000000"/>
                </a:outerShdw>
              </a:effectLst>
            </a:rPr>
            <a:t>犯された過ちに対する心からの悲しみを込めて</a:t>
          </a:r>
          <a:endParaRPr lang="es-ES" sz="20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kumimoji="1" lang="ja-JP" altLang="en-US" sz="2000" b="1" dirty="0">
              <a:effectLst>
                <a:outerShdw blurRad="38100" dist="38100" dir="2700000" algn="tl">
                  <a:srgbClr val="000000"/>
                </a:outerShdw>
              </a:effectLst>
            </a:rPr>
            <a:t>罪を捨てるという誠実な決断によって</a:t>
          </a:r>
          <a:endParaRPr lang="es-ES" sz="200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nchor="t"/>
        <a:lstStyle/>
        <a:p>
          <a:r>
            <a:rPr kumimoji="1" lang="ja-JP" altLang="en-US" sz="2000" b="1" dirty="0">
              <a:effectLst>
                <a:outerShdw blurRad="38100" dist="38100" dir="2700000" algn="tl">
                  <a:srgbClr val="000000"/>
                </a:outerShdw>
              </a:effectLst>
              <a:latin typeface="+mn-ea"/>
              <a:ea typeface="+mn-ea"/>
            </a:rPr>
            <a:t>神は、イエスが十字架上で流された血によって、私たちの罪を赦してくださいます　　　（コロ </a:t>
          </a:r>
          <a:r>
            <a:rPr kumimoji="1" lang="en-US" altLang="ja-JP" sz="2000" b="1" dirty="0">
              <a:effectLst>
                <a:outerShdw blurRad="38100" dist="38100" dir="2700000" algn="tl">
                  <a:srgbClr val="000000"/>
                </a:outerShdw>
              </a:effectLst>
              <a:latin typeface="+mn-ea"/>
              <a:ea typeface="+mn-ea"/>
            </a:rPr>
            <a:t>1:13-14</a:t>
          </a:r>
          <a:r>
            <a:rPr kumimoji="1" lang="ja-JP" altLang="en-US" sz="2000" b="1" dirty="0">
              <a:effectLst>
                <a:outerShdw blurRad="38100" dist="38100" dir="2700000" algn="tl">
                  <a:srgbClr val="000000"/>
                </a:outerShdw>
              </a:effectLst>
              <a:latin typeface="+mn-ea"/>
              <a:ea typeface="+mn-ea"/>
            </a:rPr>
            <a:t>）</a:t>
          </a:r>
        </a:p>
        <a:p>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5192" custScaleY="93548" custLinFactNeighborX="7852" custLinFactNeighborY="10299">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custScaleY="65211" custLinFactNeighborX="2231" custLinFactNeighborY="5232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ScaleY="84547" custLinFactNeighborX="7449" custLinFactNeighborY="-14207">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ScaleY="82929" custLinFactNeighborX="3446" custLinFactNeighborY="-12589">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18948" custLinFactNeighborX="193" custLinFactNeighborY="-2627">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kumimoji="1" lang="ja-JP" altLang="en-US" sz="2400" b="1" dirty="0">
              <a:solidFill>
                <a:schemeClr val="tx1"/>
              </a:solidFill>
            </a:rPr>
            <a:t>罪と恵みの関係</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ja-JP" altLang="en-US" sz="2000" b="1" dirty="0">
              <a:effectLst>
                <a:outerShdw blurRad="38100" dist="38100" dir="2700000" algn="tl">
                  <a:srgbClr val="000000"/>
                </a:outerShdw>
              </a:effectLst>
            </a:rPr>
            <a:t>ロマ</a:t>
          </a:r>
          <a:r>
            <a:rPr lang="en" sz="2000" b="1" dirty="0">
              <a:effectLst>
                <a:outerShdw blurRad="38100" dist="38100" dir="2700000" algn="tl">
                  <a:srgbClr val="000000"/>
                </a:outerShdw>
              </a:effectLst>
            </a:rPr>
            <a:t>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ja-JP" altLang="en-US" sz="2000" b="1" dirty="0">
              <a:effectLst>
                <a:outerShdw blurRad="38100" dist="38100" dir="2700000" algn="tl">
                  <a:srgbClr val="000000"/>
                </a:outerShdw>
              </a:effectLst>
            </a:rPr>
            <a:t>ロマ</a:t>
          </a:r>
          <a:r>
            <a:rPr lang="en" sz="2000" b="1" dirty="0">
              <a:effectLst>
                <a:outerShdw blurRad="38100" dist="38100" dir="2700000" algn="tl">
                  <a:srgbClr val="000000"/>
                </a:outerShdw>
              </a:effectLst>
            </a:rPr>
            <a:t>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ja-JP" altLang="en-US" sz="2000" b="1" dirty="0">
              <a:effectLst>
                <a:outerShdw blurRad="38100" dist="38100" dir="2700000" algn="tl">
                  <a:srgbClr val="000000"/>
                </a:outerShdw>
              </a:effectLst>
            </a:rPr>
            <a:t>ロマ</a:t>
          </a:r>
          <a:r>
            <a:rPr lang="en" sz="2000" b="1" dirty="0">
              <a:effectLst>
                <a:outerShdw blurRad="38100" dist="38100" dir="2700000" algn="tl">
                  <a:srgbClr val="000000"/>
                </a:outerShdw>
              </a:effectLst>
            </a:rPr>
            <a:t>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ja-JP" altLang="en-US" sz="2000" b="1" dirty="0">
              <a:effectLst>
                <a:outerShdw blurRad="38100" dist="38100" dir="2700000" algn="tl">
                  <a:srgbClr val="000000"/>
                </a:outerShdw>
              </a:effectLst>
            </a:rPr>
            <a:t>ロマ</a:t>
          </a:r>
          <a:r>
            <a:rPr lang="en" sz="2000" b="1" dirty="0">
              <a:effectLst>
                <a:outerShdw blurRad="38100" dist="38100" dir="2700000" algn="tl">
                  <a:srgbClr val="000000"/>
                </a:outerShdw>
              </a:effectLst>
            </a:rPr>
            <a:t>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kumimoji="1" lang="ja-JP" altLang="en-US" sz="1700" b="1" dirty="0">
              <a:effectLst>
                <a:outerShdw blurRad="38100" dist="38100" dir="2700000" algn="tl">
                  <a:srgbClr val="000000"/>
                </a:outerShdw>
              </a:effectLst>
            </a:rPr>
            <a:t>「私たちがまだ　罪人であった　　とき」</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pPr>
            <a:lnSpc>
              <a:spcPts val="2000"/>
            </a:lnSpc>
          </a:pPr>
          <a:r>
            <a:rPr kumimoji="1" lang="ja-JP" altLang="en-US" sz="1800" b="1" dirty="0">
              <a:effectLst>
                <a:outerShdw blurRad="38100" dist="38100" dir="2700000" algn="tl">
                  <a:srgbClr val="000000"/>
                </a:outerShdw>
              </a:effectLst>
            </a:rPr>
            <a:t>「キリストは　私たちのために死なれた」</a:t>
          </a:r>
          <a:endParaRPr lang="en" sz="2000" b="1" dirty="0">
            <a:effectLst>
              <a:outerShdw blurRad="38100" dist="38100" dir="2700000" algn="tl">
                <a:srgbClr val="000000"/>
              </a:outerShdw>
            </a:effectLst>
          </a:endParaRP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kumimoji="1" lang="ja-JP" altLang="en-US" sz="1800" b="1" dirty="0">
              <a:effectLst>
                <a:outerShdw blurRad="38100" dist="38100" dir="2700000" algn="tl">
                  <a:srgbClr val="000000"/>
                </a:outerShdw>
              </a:effectLst>
            </a:rPr>
            <a:t>「罪が増した　ところに」</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kumimoji="1" lang="ja-JP" altLang="en-US" sz="1700" b="1" dirty="0">
              <a:effectLst>
                <a:outerShdw blurRad="38100" dist="38100" dir="2700000" algn="tl">
                  <a:srgbClr val="000000"/>
                </a:outerShdw>
              </a:effectLst>
            </a:rPr>
            <a:t>「恵みはいっそう満ちあふれた」</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kumimoji="1" lang="ja-JP" altLang="en-US" sz="1700" b="1" dirty="0">
              <a:effectLst>
                <a:outerShdw blurRad="38100" dist="38100" dir="2700000" algn="tl">
                  <a:srgbClr val="000000"/>
                </a:outerShdw>
              </a:effectLst>
            </a:rPr>
            <a:t>「罪が死によって支配していた」</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pPr>
            <a:lnSpc>
              <a:spcPts val="2100"/>
            </a:lnSpc>
          </a:pPr>
          <a:r>
            <a:rPr kumimoji="1" lang="ja-JP" altLang="en-US" sz="1800" b="1" dirty="0">
              <a:effectLst>
                <a:outerShdw blurRad="38100" dist="38100" dir="2700000" algn="tl">
                  <a:srgbClr val="000000"/>
                </a:outerShdw>
              </a:effectLst>
              <a:latin typeface="+mn-ea"/>
              <a:ea typeface="+mn-ea"/>
            </a:rPr>
            <a:t>「恵みが支配し</a:t>
          </a:r>
          <a:r>
            <a:rPr kumimoji="1" lang="en-US" altLang="ja-JP" sz="1800" b="1" dirty="0">
              <a:effectLst>
                <a:outerShdw blurRad="38100" dist="38100" dir="2700000" algn="tl">
                  <a:srgbClr val="000000"/>
                </a:outerShdw>
              </a:effectLst>
              <a:latin typeface="+mn-ea"/>
              <a:ea typeface="+mn-ea"/>
            </a:rPr>
            <a:t>……</a:t>
          </a:r>
          <a:r>
            <a:rPr kumimoji="1" lang="ja-JP" altLang="en-US" sz="1800" b="1" dirty="0">
              <a:effectLst>
                <a:outerShdw blurRad="38100" dist="38100" dir="2700000" algn="tl">
                  <a:srgbClr val="000000"/>
                </a:outerShdw>
              </a:effectLst>
              <a:latin typeface="+mn-ea"/>
              <a:ea typeface="+mn-ea"/>
            </a:rPr>
            <a:t>永遠の命へと至るように」</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kumimoji="1" lang="ja-JP" altLang="en-US" sz="1800" b="1" dirty="0">
              <a:effectLst>
                <a:outerShdw blurRad="38100" dist="38100" dir="2700000" algn="tl">
                  <a:srgbClr val="000000"/>
                </a:outerShdw>
              </a:effectLst>
            </a:rPr>
            <a:t>「罪の報いは　死である」</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kumimoji="1" lang="ja-JP" altLang="en-US" sz="1700" b="1" dirty="0">
              <a:effectLst>
                <a:outerShdw blurRad="38100" dist="38100" dir="2700000" algn="tl">
                  <a:srgbClr val="000000"/>
                </a:outerShdw>
              </a:effectLst>
            </a:rPr>
            <a:t>「神からの賜物は永遠の命である」</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192749" y="204200"/>
          <a:ext cx="2975768" cy="1842855"/>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latin typeface="+mn-ea"/>
              <a:ea typeface="+mn-ea"/>
            </a:rPr>
            <a:t>神の憐れみが、私たちを悔い改めに導く                     </a:t>
          </a:r>
          <a:r>
            <a:rPr kumimoji="1" lang="en-US" altLang="ja-JP" sz="2000" b="1" kern="1200" dirty="0">
              <a:effectLst>
                <a:outerShdw blurRad="38100" dist="38100" dir="2700000" algn="tl">
                  <a:srgbClr val="000000"/>
                </a:outerShdw>
              </a:effectLst>
              <a:latin typeface="+mn-ea"/>
              <a:ea typeface="+mn-ea"/>
            </a:rPr>
            <a:t>(</a:t>
          </a:r>
          <a:r>
            <a:rPr kumimoji="1" lang="ja-JP" altLang="en-US" sz="2000" b="1" kern="1200" dirty="0">
              <a:effectLst>
                <a:outerShdw blurRad="38100" dist="38100" dir="2700000" algn="tl">
                  <a:srgbClr val="000000"/>
                </a:outerShdw>
              </a:effectLst>
              <a:latin typeface="+mn-ea"/>
              <a:ea typeface="+mn-ea"/>
            </a:rPr>
            <a:t>ロマ</a:t>
          </a:r>
          <a:r>
            <a:rPr kumimoji="1" lang="en-US" altLang="ja-JP" sz="2000" b="1" kern="1200" dirty="0">
              <a:effectLst>
                <a:outerShdw blurRad="38100" dist="38100" dir="2700000" algn="tl">
                  <a:srgbClr val="000000"/>
                </a:outerShdw>
              </a:effectLst>
              <a:latin typeface="+mn-ea"/>
              <a:ea typeface="+mn-ea"/>
            </a:rPr>
            <a:t>2:4)</a:t>
          </a:r>
          <a:endParaRPr kumimoji="1" lang="ja-JP" altLang="en-US" sz="2000" b="1" kern="1200" dirty="0">
            <a:effectLst>
              <a:outerShdw blurRad="38100" dist="38100" dir="2700000" algn="tl">
                <a:srgbClr val="000000"/>
              </a:outerShdw>
            </a:effectLst>
            <a:latin typeface="+mn-ea"/>
            <a:ea typeface="+mn-ea"/>
          </a:endParaRPr>
        </a:p>
      </dsp:txBody>
      <dsp:txXfrm>
        <a:off x="246724" y="258175"/>
        <a:ext cx="2867818" cy="1734905"/>
      </dsp:txXfrm>
    </dsp:sp>
    <dsp:sp modelId="{24B4C805-875B-42DF-9EDA-7666C9FD5160}">
      <dsp:nvSpPr>
        <dsp:cNvPr id="0" name=""/>
        <dsp:cNvSpPr/>
      </dsp:nvSpPr>
      <dsp:spPr>
        <a:xfrm>
          <a:off x="3491723" y="203803"/>
          <a:ext cx="4953592" cy="12846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effectLst>
                <a:outerShdw blurRad="38100" dist="38100" dir="2700000" algn="tl">
                  <a:srgbClr val="000000"/>
                </a:outerShdw>
              </a:effectLst>
            </a:rPr>
            <a:t>私たちは主の呼びかけに応えます</a:t>
          </a:r>
        </a:p>
      </dsp:txBody>
      <dsp:txXfrm>
        <a:off x="3529348" y="241428"/>
        <a:ext cx="4878342" cy="1209378"/>
      </dsp:txXfrm>
    </dsp:sp>
    <dsp:sp modelId="{1C272054-25D2-4323-A92F-5E178CCA127F}">
      <dsp:nvSpPr>
        <dsp:cNvPr id="0" name=""/>
        <dsp:cNvSpPr/>
      </dsp:nvSpPr>
      <dsp:spPr>
        <a:xfrm>
          <a:off x="3558268" y="1393067"/>
          <a:ext cx="2376963" cy="1665539"/>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rPr>
            <a:t>犯された過ちに対する心からの悲しみを込めて</a:t>
          </a:r>
          <a:endParaRPr lang="es-ES" sz="2000" kern="1200" dirty="0">
            <a:effectLst>
              <a:outerShdw blurRad="38100" dist="38100" dir="2700000" algn="tl">
                <a:srgbClr val="000000"/>
              </a:outerShdw>
            </a:effectLst>
          </a:endParaRPr>
        </a:p>
      </dsp:txBody>
      <dsp:txXfrm>
        <a:off x="3607050" y="1441849"/>
        <a:ext cx="2279399" cy="1567975"/>
      </dsp:txXfrm>
    </dsp:sp>
    <dsp:sp modelId="{B11E0663-641F-4C4D-B1CC-77C2B2BF8349}">
      <dsp:nvSpPr>
        <dsp:cNvPr id="0" name=""/>
        <dsp:cNvSpPr/>
      </dsp:nvSpPr>
      <dsp:spPr>
        <a:xfrm>
          <a:off x="6039747" y="1424941"/>
          <a:ext cx="2376963" cy="163366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rPr>
            <a:t>罪を捨てるという誠実な決断によって</a:t>
          </a:r>
          <a:endParaRPr lang="es-ES" sz="2000" kern="1200" dirty="0">
            <a:effectLst>
              <a:outerShdw blurRad="38100" dist="38100" dir="2700000" algn="tl">
                <a:srgbClr val="000000"/>
              </a:outerShdw>
            </a:effectLst>
          </a:endParaRPr>
        </a:p>
      </dsp:txBody>
      <dsp:txXfrm>
        <a:off x="6087595" y="1472789"/>
        <a:ext cx="2281267" cy="1537969"/>
      </dsp:txXfrm>
    </dsp:sp>
    <dsp:sp modelId="{9EE1508D-090B-4859-BDE7-C5DB9977FDE0}">
      <dsp:nvSpPr>
        <dsp:cNvPr id="0" name=""/>
        <dsp:cNvSpPr/>
      </dsp:nvSpPr>
      <dsp:spPr>
        <a:xfrm>
          <a:off x="8738719" y="0"/>
          <a:ext cx="2975816" cy="2343223"/>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latin typeface="+mn-ea"/>
              <a:ea typeface="+mn-ea"/>
            </a:rPr>
            <a:t>神は、イエスが十字架上で流された血によって、私たちの罪を赦してくださいます　　　（コロ </a:t>
          </a:r>
          <a:r>
            <a:rPr kumimoji="1" lang="en-US" altLang="ja-JP" sz="2000" b="1" kern="1200" dirty="0">
              <a:effectLst>
                <a:outerShdw blurRad="38100" dist="38100" dir="2700000" algn="tl">
                  <a:srgbClr val="000000"/>
                </a:outerShdw>
              </a:effectLst>
              <a:latin typeface="+mn-ea"/>
              <a:ea typeface="+mn-ea"/>
            </a:rPr>
            <a:t>1:13-14</a:t>
          </a:r>
          <a:r>
            <a:rPr kumimoji="1" lang="ja-JP" altLang="en-US" sz="2000" b="1" kern="1200" dirty="0">
              <a:effectLst>
                <a:outerShdw blurRad="38100" dist="38100" dir="2700000" algn="tl">
                  <a:srgbClr val="000000"/>
                </a:outerShdw>
              </a:effectLst>
              <a:latin typeface="+mn-ea"/>
              <a:ea typeface="+mn-ea"/>
            </a:rPr>
            <a:t>）</a:t>
          </a:r>
        </a:p>
        <a:p>
          <a:pPr marL="0" lvl="0" indent="0" algn="ctr" defTabSz="889000">
            <a:lnSpc>
              <a:spcPct val="90000"/>
            </a:lnSpc>
            <a:spcBef>
              <a:spcPct val="0"/>
            </a:spcBef>
            <a:spcAft>
              <a:spcPct val="35000"/>
            </a:spcAft>
            <a:buNone/>
          </a:pPr>
          <a:endParaRPr lang="es-ES" sz="2400" kern="1200" dirty="0">
            <a:effectLst>
              <a:outerShdw blurRad="38100" dist="38100" dir="2700000" algn="tl">
                <a:srgbClr val="000000"/>
              </a:outerShdw>
            </a:effectLst>
          </a:endParaRPr>
        </a:p>
      </dsp:txBody>
      <dsp:txXfrm>
        <a:off x="8807350" y="68631"/>
        <a:ext cx="2838554" cy="2205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solidFill>
                <a:schemeClr val="tx1"/>
              </a:solidFill>
            </a:rPr>
            <a:t>罪と恵みの関係</a:t>
          </a: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outerShdw>
              </a:effectLst>
            </a:rPr>
            <a:t>ロマ</a:t>
          </a:r>
          <a:r>
            <a:rPr lang="en" sz="2000" b="1" kern="1200" dirty="0">
              <a:effectLst>
                <a:outerShdw blurRad="38100" dist="38100" dir="2700000" algn="tl">
                  <a:srgbClr val="000000"/>
                </a:outerShdw>
              </a:effectLst>
            </a:rPr>
            <a:t>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effectLst>
                <a:outerShdw blurRad="38100" dist="38100" dir="2700000" algn="tl">
                  <a:srgbClr val="000000"/>
                </a:outerShdw>
              </a:effectLst>
            </a:rPr>
            <a:t>「私たちがまだ　罪人であった　　とき」</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ts val="2000"/>
            </a:lnSpc>
            <a:spcBef>
              <a:spcPct val="0"/>
            </a:spcBef>
            <a:spcAft>
              <a:spcPct val="35000"/>
            </a:spcAft>
            <a:buNone/>
          </a:pPr>
          <a:r>
            <a:rPr kumimoji="1" lang="ja-JP" altLang="en-US" sz="1800" b="1" kern="1200" dirty="0">
              <a:effectLst>
                <a:outerShdw blurRad="38100" dist="38100" dir="2700000" algn="tl">
                  <a:srgbClr val="000000"/>
                </a:outerShdw>
              </a:effectLst>
            </a:rPr>
            <a:t>「キリストは　私たちのために死なれた」</a:t>
          </a:r>
          <a:endParaRPr lang="en" sz="2000" b="1" kern="1200" dirty="0">
            <a:effectLst>
              <a:outerShdw blurRad="38100" dist="38100" dir="2700000" algn="tl">
                <a:srgbClr val="000000"/>
              </a:outerShdw>
            </a:effectLst>
          </a:endParaRP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outerShdw>
              </a:effectLst>
            </a:rPr>
            <a:t>ロマ</a:t>
          </a:r>
          <a:r>
            <a:rPr lang="en" sz="2000" b="1" kern="1200" dirty="0">
              <a:effectLst>
                <a:outerShdw blurRad="38100" dist="38100" dir="2700000" algn="tl">
                  <a:srgbClr val="000000"/>
                </a:outerShdw>
              </a:effectLst>
            </a:rPr>
            <a:t>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outerShdw>
              </a:effectLst>
            </a:rPr>
            <a:t>「罪が増した　ところに」</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effectLst>
                <a:outerShdw blurRad="38100" dist="38100" dir="2700000" algn="tl">
                  <a:srgbClr val="000000"/>
                </a:outerShdw>
              </a:effectLst>
            </a:rPr>
            <a:t>「恵みはいっそう満ちあふれた」</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outerShdw>
              </a:effectLst>
            </a:rPr>
            <a:t>ロマ</a:t>
          </a:r>
          <a:r>
            <a:rPr lang="en" sz="2000" b="1" kern="1200" dirty="0">
              <a:effectLst>
                <a:outerShdw blurRad="38100" dist="38100" dir="2700000" algn="tl">
                  <a:srgbClr val="000000"/>
                </a:outerShdw>
              </a:effectLst>
            </a:rPr>
            <a:t>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effectLst>
                <a:outerShdw blurRad="38100" dist="38100" dir="2700000" algn="tl">
                  <a:srgbClr val="000000"/>
                </a:outerShdw>
              </a:effectLst>
            </a:rPr>
            <a:t>「罪が死によって支配していた」</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effectLst>
                <a:outerShdw blurRad="38100" dist="38100" dir="2700000" algn="tl">
                  <a:srgbClr val="000000"/>
                </a:outerShdw>
              </a:effectLst>
              <a:latin typeface="+mn-ea"/>
              <a:ea typeface="+mn-ea"/>
            </a:rPr>
            <a:t>「恵みが支配し</a:t>
          </a:r>
          <a:r>
            <a:rPr kumimoji="1" lang="en-US" altLang="ja-JP" sz="1800" b="1" kern="1200" dirty="0">
              <a:effectLst>
                <a:outerShdw blurRad="38100" dist="38100" dir="2700000" algn="tl">
                  <a:srgbClr val="000000"/>
                </a:outerShdw>
              </a:effectLst>
              <a:latin typeface="+mn-ea"/>
              <a:ea typeface="+mn-ea"/>
            </a:rPr>
            <a:t>……</a:t>
          </a:r>
          <a:r>
            <a:rPr kumimoji="1" lang="ja-JP" altLang="en-US" sz="1800" b="1" kern="1200" dirty="0">
              <a:effectLst>
                <a:outerShdw blurRad="38100" dist="38100" dir="2700000" algn="tl">
                  <a:srgbClr val="000000"/>
                </a:outerShdw>
              </a:effectLst>
              <a:latin typeface="+mn-ea"/>
              <a:ea typeface="+mn-ea"/>
            </a:rPr>
            <a:t>永遠の命へと至るように」</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outerShdw>
              </a:effectLst>
            </a:rPr>
            <a:t>ロマ</a:t>
          </a:r>
          <a:r>
            <a:rPr lang="en" sz="2000" b="1" kern="1200" dirty="0">
              <a:effectLst>
                <a:outerShdw blurRad="38100" dist="38100" dir="2700000" algn="tl">
                  <a:srgbClr val="000000"/>
                </a:outerShdw>
              </a:effectLst>
            </a:rPr>
            <a:t>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outerShdw>
              </a:effectLst>
            </a:rPr>
            <a:t>「罪の報いは　死である」</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kumimoji="1" lang="ja-JP" altLang="en-US" sz="1700" b="1" kern="1200" dirty="0">
              <a:effectLst>
                <a:outerShdw blurRad="38100" dist="38100" dir="2700000" algn="tl">
                  <a:srgbClr val="000000"/>
                </a:outerShdw>
              </a:effectLst>
            </a:rPr>
            <a:t>「神からの賜物は永遠の命である」</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4F2C5-C314-44E0-8634-4C2FA69A0D62}"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7FC45-0A5A-4564-96AD-55663FE2CF69}" type="slidenum">
              <a:rPr kumimoji="1" lang="ja-JP" altLang="en-US" smtClean="0"/>
              <a:t>‹Nº›</a:t>
            </a:fld>
            <a:endParaRPr kumimoji="1" lang="ja-JP" altLang="en-US"/>
          </a:p>
        </p:txBody>
      </p:sp>
    </p:spTree>
    <p:extLst>
      <p:ext uri="{BB962C8B-B14F-4D97-AF65-F5344CB8AC3E}">
        <p14:creationId xmlns:p14="http://schemas.microsoft.com/office/powerpoint/2010/main" val="26393531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37FC45-0A5A-4564-96AD-55663FE2CF69}" type="slidenum">
              <a:rPr kumimoji="1" lang="ja-JP" altLang="en-US" smtClean="0"/>
              <a:t>13</a:t>
            </a:fld>
            <a:endParaRPr kumimoji="1" lang="ja-JP" altLang="en-US"/>
          </a:p>
        </p:txBody>
      </p:sp>
    </p:spTree>
    <p:extLst>
      <p:ext uri="{BB962C8B-B14F-4D97-AF65-F5344CB8AC3E}">
        <p14:creationId xmlns:p14="http://schemas.microsoft.com/office/powerpoint/2010/main" val="53645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37FC45-0A5A-4564-96AD-55663FE2CF69}" type="slidenum">
              <a:rPr kumimoji="1" lang="ja-JP" altLang="en-US" smtClean="0"/>
              <a:t>14</a:t>
            </a:fld>
            <a:endParaRPr kumimoji="1" lang="ja-JP" altLang="en-US"/>
          </a:p>
        </p:txBody>
      </p:sp>
    </p:spTree>
    <p:extLst>
      <p:ext uri="{BB962C8B-B14F-4D97-AF65-F5344CB8AC3E}">
        <p14:creationId xmlns:p14="http://schemas.microsoft.com/office/powerpoint/2010/main" val="180412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37FC45-0A5A-4564-96AD-55663FE2CF69}" type="slidenum">
              <a:rPr kumimoji="1" lang="ja-JP" altLang="en-US" smtClean="0"/>
              <a:t>18</a:t>
            </a:fld>
            <a:endParaRPr kumimoji="1" lang="ja-JP" altLang="en-US"/>
          </a:p>
        </p:txBody>
      </p:sp>
    </p:spTree>
    <p:extLst>
      <p:ext uri="{BB962C8B-B14F-4D97-AF65-F5344CB8AC3E}">
        <p14:creationId xmlns:p14="http://schemas.microsoft.com/office/powerpoint/2010/main" val="422800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01/06/2026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01/06/2026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01/06/2026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1.jpeg"/><Relationship Id="rId4" Type="http://schemas.openxmlformats.org/officeDocument/2006/relationships/diagramData" Target="../diagrams/data2.xml"/><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ja-JP" altLang="en-US" sz="5400" b="1" dirty="0">
                <a:ln w="22225">
                  <a:noFill/>
                  <a:prstDash val="solid"/>
                </a:ln>
                <a:solidFill>
                  <a:schemeClr val="accent2">
                    <a:lumMod val="40000"/>
                    <a:lumOff val="60000"/>
                  </a:schemeClr>
                </a:solidFill>
                <a:effectLst>
                  <a:outerShdw blurRad="38100" dist="25400" dir="2700000" algn="tl">
                    <a:srgbClr val="000000"/>
                  </a:outerShdw>
                </a:effectLst>
              </a:rPr>
              <a:t>悔い改めと赦し</a:t>
            </a:r>
            <a:endParaRPr lang="en" sz="5400" b="1" dirty="0">
              <a:ln w="22225">
                <a:noFill/>
                <a:prstDash val="solid"/>
              </a:ln>
              <a:solidFill>
                <a:schemeClr val="accent2">
                  <a:lumMod val="40000"/>
                  <a:lumOff val="60000"/>
                </a:schemeClr>
              </a:soli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286D9867-5C09-DB2F-559C-3B3A2F491D40}"/>
              </a:ext>
            </a:extLst>
          </p:cNvPr>
          <p:cNvSpPr txBox="1"/>
          <p:nvPr/>
        </p:nvSpPr>
        <p:spPr>
          <a:xfrm>
            <a:off x="2217019" y="6330260"/>
            <a:ext cx="3878981" cy="400110"/>
          </a:xfrm>
          <a:prstGeom prst="rect">
            <a:avLst/>
          </a:prstGeom>
          <a:noFill/>
        </p:spPr>
        <p:txBody>
          <a:bodyPr wrap="square" rtlCol="0">
            <a:spAutoFit/>
          </a:bodyPr>
          <a:lstStyle/>
          <a:p>
            <a:pPr algn="ctr"/>
            <a:r>
              <a:rPr lang="en-US" altLang="ja-JP" sz="2000" b="1" dirty="0">
                <a:solidFill>
                  <a:srgbClr val="D5F7EE"/>
                </a:solidFill>
                <a:effectLst>
                  <a:glow rad="127000">
                    <a:srgbClr val="204F7B"/>
                  </a:glow>
                  <a:outerShdw blurRad="38100" dist="38100" dir="2700000" algn="tl">
                    <a:srgbClr val="000000">
                      <a:alpha val="43137"/>
                    </a:srgbClr>
                  </a:outerShdw>
                </a:effectLst>
                <a:latin typeface="+mn-ea"/>
              </a:rPr>
              <a:t>2026</a:t>
            </a:r>
            <a:r>
              <a:rPr lang="ja-JP" altLang="en-US" sz="2000" b="1" dirty="0">
                <a:solidFill>
                  <a:srgbClr val="D5F7EE"/>
                </a:solidFill>
                <a:effectLst>
                  <a:glow rad="127000">
                    <a:srgbClr val="204F7B"/>
                  </a:glow>
                  <a:outerShdw blurRad="38100" dist="38100" dir="2700000" algn="tl">
                    <a:srgbClr val="000000">
                      <a:alpha val="43137"/>
                    </a:srgbClr>
                  </a:outerShdw>
                </a:effectLst>
                <a:latin typeface="+mn-ea"/>
              </a:rPr>
              <a:t>年</a:t>
            </a:r>
            <a:r>
              <a:rPr lang="en-US" altLang="ja-JP" sz="2000" b="1" dirty="0">
                <a:solidFill>
                  <a:srgbClr val="D5F7EE"/>
                </a:solidFill>
                <a:effectLst>
                  <a:glow rad="127000">
                    <a:srgbClr val="204F7B"/>
                  </a:glow>
                  <a:outerShdw blurRad="38100" dist="38100" dir="2700000" algn="tl">
                    <a:srgbClr val="000000">
                      <a:alpha val="43137"/>
                    </a:srgbClr>
                  </a:outerShdw>
                </a:effectLst>
                <a:latin typeface="+mn-ea"/>
              </a:rPr>
              <a:t>6</a:t>
            </a:r>
            <a:r>
              <a:rPr lang="ja-JP" altLang="en-US" sz="2000" b="1" dirty="0">
                <a:solidFill>
                  <a:srgbClr val="D5F7EE"/>
                </a:solidFill>
                <a:effectLst>
                  <a:glow rad="127000">
                    <a:srgbClr val="204F7B"/>
                  </a:glow>
                  <a:outerShdw blurRad="38100" dist="38100" dir="2700000" algn="tl">
                    <a:srgbClr val="000000">
                      <a:alpha val="43137"/>
                    </a:srgbClr>
                  </a:outerShdw>
                </a:effectLst>
                <a:latin typeface="+mn-ea"/>
              </a:rPr>
              <a:t>月</a:t>
            </a:r>
            <a:r>
              <a:rPr lang="en-US" altLang="ja-JP" sz="2000" b="1" dirty="0">
                <a:solidFill>
                  <a:srgbClr val="D5F7EE"/>
                </a:solidFill>
                <a:effectLst>
                  <a:glow rad="127000">
                    <a:srgbClr val="204F7B"/>
                  </a:glow>
                  <a:outerShdw blurRad="38100" dist="38100" dir="2700000" algn="tl">
                    <a:srgbClr val="000000">
                      <a:alpha val="43137"/>
                    </a:srgbClr>
                  </a:outerShdw>
                </a:effectLst>
                <a:latin typeface="+mn-ea"/>
              </a:rPr>
              <a:t>6</a:t>
            </a:r>
            <a:r>
              <a:rPr lang="ja-JP" altLang="en-US" sz="2000" b="1" dirty="0">
                <a:solidFill>
                  <a:srgbClr val="D5F7EE"/>
                </a:solidFill>
                <a:effectLst>
                  <a:glow rad="127000">
                    <a:srgbClr val="204F7B"/>
                  </a:glow>
                  <a:outerShdw blurRad="38100" dist="38100" dir="2700000" algn="tl">
                    <a:srgbClr val="000000">
                      <a:alpha val="43137"/>
                    </a:srgbClr>
                  </a:outerShdw>
                </a:effectLst>
                <a:latin typeface="+mn-ea"/>
              </a:rPr>
              <a:t>日　第</a:t>
            </a:r>
            <a:r>
              <a:rPr lang="en-US" altLang="ja-JP" sz="2000" b="1" dirty="0">
                <a:solidFill>
                  <a:srgbClr val="D5F7EE"/>
                </a:solidFill>
                <a:effectLst>
                  <a:glow rad="127000">
                    <a:srgbClr val="204F7B"/>
                  </a:glow>
                  <a:outerShdw blurRad="38100" dist="38100" dir="2700000" algn="tl">
                    <a:srgbClr val="000000">
                      <a:alpha val="43137"/>
                    </a:srgbClr>
                  </a:outerShdw>
                </a:effectLst>
                <a:latin typeface="+mn-ea"/>
              </a:rPr>
              <a:t>10</a:t>
            </a:r>
            <a:r>
              <a:rPr lang="ja-JP" altLang="en-US" sz="2000" b="1" dirty="0">
                <a:solidFill>
                  <a:srgbClr val="D5F7EE"/>
                </a:solidFill>
                <a:effectLst>
                  <a:glow rad="127000">
                    <a:srgbClr val="204F7B"/>
                  </a:glow>
                  <a:outerShdw blurRad="38100" dist="38100" dir="2700000" algn="tl">
                    <a:srgbClr val="000000">
                      <a:alpha val="43137"/>
                    </a:srgbClr>
                  </a:outerShdw>
                </a:effectLst>
                <a:latin typeface="+mn-ea"/>
              </a:rPr>
              <a:t>課</a:t>
            </a:r>
            <a:endParaRPr lang="en" sz="2000" b="1" dirty="0">
              <a:solidFill>
                <a:srgbClr val="D5F7EE"/>
              </a:solidFill>
              <a:effectLst>
                <a:glow rad="127000">
                  <a:srgbClr val="204F7B"/>
                </a:glow>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solidFill>
                  <a:schemeClr val="accent3"/>
                </a:solidFill>
              </a:rPr>
              <a:t>真の悔い改め</a:t>
            </a:r>
            <a:endParaRPr lang="en" sz="4400" b="1" dirty="0">
              <a:ln/>
              <a:solidFill>
                <a:schemeClr val="accent3"/>
              </a:solidFill>
            </a:endParaRPr>
          </a:p>
        </p:txBody>
      </p:sp>
      <p:sp>
        <p:nvSpPr>
          <p:cNvPr id="5" name="CuadroTexto 4">
            <a:extLst>
              <a:ext uri="{FF2B5EF4-FFF2-40B4-BE49-F238E27FC236}">
                <a16:creationId xmlns:a16="http://schemas.microsoft.com/office/drawing/2014/main" id="{CC4A7872-AD06-096E-FD1C-64DBE8E6A0D5}"/>
              </a:ext>
            </a:extLst>
          </p:cNvPr>
          <p:cNvSpPr txBox="1"/>
          <p:nvPr/>
        </p:nvSpPr>
        <p:spPr>
          <a:xfrm>
            <a:off x="1861600" y="634865"/>
            <a:ext cx="8954123" cy="707886"/>
          </a:xfrm>
          <a:prstGeom prst="rect">
            <a:avLst/>
          </a:prstGeom>
          <a:noFill/>
        </p:spPr>
        <p:txBody>
          <a:bodyPr wrap="square">
            <a:spAutoFit/>
          </a:bodyPr>
          <a:lstStyle/>
          <a:p>
            <a:pPr algn="ctr"/>
            <a:r>
              <a:rPr lang="ja-JP" altLang="en-US" sz="2000" b="1" dirty="0">
                <a:solidFill>
                  <a:schemeClr val="accent2">
                    <a:lumMod val="50000"/>
                  </a:schemeClr>
                </a:solidFill>
                <a:latin typeface="+mn-ea"/>
              </a:rPr>
              <a:t>ですから、悔い改めて神に立ち返りなさい。そうすれば、あなたがたの罪はぬぐい去られます。</a:t>
            </a:r>
            <a:r>
              <a:rPr lang="en" sz="2000" b="1" dirty="0">
                <a:solidFill>
                  <a:schemeClr val="accent2">
                    <a:lumMod val="50000"/>
                  </a:schemeClr>
                </a:solidFill>
                <a:latin typeface="+mn-ea"/>
              </a:rPr>
              <a:t>(</a:t>
            </a:r>
            <a:r>
              <a:rPr lang="ja-JP" altLang="en-US" sz="2000" b="1" dirty="0">
                <a:solidFill>
                  <a:schemeClr val="accent2">
                    <a:lumMod val="50000"/>
                  </a:schemeClr>
                </a:solidFill>
                <a:latin typeface="+mn-ea"/>
              </a:rPr>
              <a:t>使徒言行録</a:t>
            </a:r>
            <a:r>
              <a:rPr lang="en" sz="2000" b="1" dirty="0">
                <a:solidFill>
                  <a:schemeClr val="accent2">
                    <a:lumMod val="50000"/>
                  </a:schemeClr>
                </a:solidFill>
                <a:latin typeface="+mn-ea"/>
              </a:rPr>
              <a:t> 3:19</a:t>
            </a:r>
            <a:r>
              <a:rPr lang="ja-JP" altLang="en-US" sz="2000" b="1" dirty="0">
                <a:solidFill>
                  <a:schemeClr val="accent2">
                    <a:lumMod val="50000"/>
                  </a:schemeClr>
                </a:solidFill>
                <a:latin typeface="+mn-ea"/>
              </a:rPr>
              <a:t>　新共同訳</a:t>
            </a:r>
            <a:r>
              <a:rPr lang="en" sz="2000" b="1" dirty="0">
                <a:solidFill>
                  <a:schemeClr val="accent2">
                    <a:lumMod val="50000"/>
                  </a:schemeClr>
                </a:solidFill>
                <a:latin typeface="+mn-ea"/>
              </a:rPr>
              <a:t>)</a:t>
            </a:r>
            <a:endParaRPr lang="es-ES" sz="2000" b="1" dirty="0">
              <a:solidFill>
                <a:schemeClr val="accent2">
                  <a:lumMod val="50000"/>
                </a:schemeClr>
              </a:solidFill>
              <a:latin typeface="+mn-ea"/>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69327" y="1347494"/>
            <a:ext cx="8139352" cy="707886"/>
          </a:xfrm>
          <a:prstGeom prst="rect">
            <a:avLst/>
          </a:prstGeom>
          <a:noFill/>
        </p:spPr>
        <p:txBody>
          <a:bodyPr wrap="square" rtlCol="0">
            <a:spAutoFit/>
          </a:bodyPr>
          <a:lstStyle/>
          <a:p>
            <a:pPr>
              <a:spcBef>
                <a:spcPts val="600"/>
              </a:spcBef>
            </a:pPr>
            <a:r>
              <a:rPr lang="ja-JP" altLang="en-US" sz="2000" b="1" dirty="0"/>
              <a:t>洗礼者ヨハネとイエスは、同じメッセージ、「悔い改めよ」をもって宣教を始めました（マタ</a:t>
            </a:r>
            <a:r>
              <a:rPr lang="en-US" altLang="ja-JP" sz="2000" b="1" dirty="0"/>
              <a:t>3:1-2</a:t>
            </a:r>
            <a:r>
              <a:rPr lang="ja-JP" altLang="en-US" sz="2000" b="1" dirty="0"/>
              <a:t>、</a:t>
            </a:r>
            <a:r>
              <a:rPr lang="en-US" altLang="ja-JP" sz="2000" b="1" dirty="0"/>
              <a:t>4:17</a:t>
            </a:r>
            <a:r>
              <a:rPr lang="ja-JP" altLang="en-US" sz="2000" b="1" dirty="0"/>
              <a:t>）。</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3626169359"/>
              </p:ext>
            </p:extLst>
          </p:nvPr>
        </p:nvGraphicFramePr>
        <p:xfrm>
          <a:off x="103766" y="2813236"/>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015663"/>
          </a:xfrm>
          <a:prstGeom prst="rect">
            <a:avLst/>
          </a:prstGeom>
          <a:noFill/>
        </p:spPr>
        <p:txBody>
          <a:bodyPr wrap="square" rtlCol="0">
            <a:spAutoFit/>
          </a:bodyPr>
          <a:lstStyle/>
          <a:p>
            <a:pPr>
              <a:spcBef>
                <a:spcPts val="600"/>
              </a:spcBef>
            </a:pPr>
            <a:r>
              <a:rPr lang="ja-JP" altLang="en-US" sz="2000" b="1" dirty="0"/>
              <a:t>悔い改めと赦しは、常に私たちの心を変え、罪を犯すことをやめるような態度への転換へと導くものであることを覚えておきましょう（ヨハネ</a:t>
            </a:r>
            <a:r>
              <a:rPr lang="en-US" altLang="ja-JP" sz="2000" b="1" dirty="0"/>
              <a:t>5:14</a:t>
            </a:r>
            <a:r>
              <a:rPr lang="ja-JP" altLang="en-US" sz="2000" b="1" dirty="0"/>
              <a:t>）。</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56619" y="2016954"/>
            <a:ext cx="8373782" cy="1015663"/>
          </a:xfrm>
          <a:prstGeom prst="rect">
            <a:avLst/>
          </a:prstGeom>
          <a:noFill/>
        </p:spPr>
        <p:txBody>
          <a:bodyPr wrap="square">
            <a:spAutoFit/>
          </a:bodyPr>
          <a:lstStyle/>
          <a:p>
            <a:pPr lvl="0">
              <a:spcBef>
                <a:spcPts val="600"/>
              </a:spcBef>
              <a:defRPr/>
            </a:pPr>
            <a:r>
              <a:rPr lang="ja-JP" altLang="en-US" sz="2000" b="1" dirty="0">
                <a:solidFill>
                  <a:prstClr val="black"/>
                </a:solidFill>
              </a:rPr>
              <a:t>なぜ悔い改めが重要なのでしょうか。それは、悔い改めがなければ罪の赦しは得られないからです（使</a:t>
            </a:r>
            <a:r>
              <a:rPr lang="en-US" altLang="ja-JP" sz="2000" b="1" dirty="0">
                <a:solidFill>
                  <a:prstClr val="black"/>
                </a:solidFill>
              </a:rPr>
              <a:t>2:38</a:t>
            </a:r>
            <a:r>
              <a:rPr lang="ja-JP" altLang="en-US" sz="2000" b="1" dirty="0">
                <a:solidFill>
                  <a:prstClr val="black"/>
                </a:solidFill>
              </a:rPr>
              <a:t>、</a:t>
            </a:r>
            <a:r>
              <a:rPr lang="en-US" altLang="ja-JP" sz="2000" b="1" dirty="0">
                <a:solidFill>
                  <a:prstClr val="black"/>
                </a:solidFill>
              </a:rPr>
              <a:t>3:19</a:t>
            </a:r>
            <a:r>
              <a:rPr lang="ja-JP" altLang="en-US" sz="2000" b="1" dirty="0">
                <a:solidFill>
                  <a:prstClr val="black"/>
                </a:solidFill>
              </a:rPr>
              <a:t>）。このプロセスはどのように起こるのでしょうか。</a:t>
            </a: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42EB2851-F32A-61BE-3F5A-0B32C21C95B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7617C9-ACE9-4ACB-3F41-95432211450E}"/>
              </a:ext>
            </a:extLst>
          </p:cNvPr>
          <p:cNvSpPr>
            <a:spLocks noGrp="1"/>
          </p:cNvSpPr>
          <p:nvPr>
            <p:ph type="title"/>
          </p:nvPr>
        </p:nvSpPr>
        <p:spPr>
          <a:xfrm>
            <a:off x="838200" y="2766218"/>
            <a:ext cx="10515600" cy="1325563"/>
          </a:xfrm>
        </p:spPr>
        <p:txBody>
          <a:bodyPr>
            <a:normAutofit fontScale="90000"/>
          </a:bodyPr>
          <a:lstStyle/>
          <a:p>
            <a:pPr algn="ctr"/>
            <a:r>
              <a:rPr lang="ja-JP" altLang="ja-JP" b="1" dirty="0"/>
              <a:t>悔い改めは命へと導く（使徒11:18）</a:t>
            </a:r>
            <a:br>
              <a:rPr lang="en-US" altLang="ja-JP" b="1" dirty="0"/>
            </a:br>
            <a:r>
              <a:rPr lang="ja-JP" altLang="en-US" b="1" dirty="0"/>
              <a:t>　</a:t>
            </a:r>
            <a:r>
              <a:rPr lang="ja-JP" altLang="ja-JP" sz="2700" b="1" dirty="0"/>
              <a:t>この言葉を聞いて人々は静まり、「それでは、神は異邦人をも悔い改めさせ、命を与えてくださったのだ」と言って、神を賛美した。</a:t>
            </a:r>
            <a:br>
              <a:rPr lang="en-US" altLang="ja-JP" sz="2700" b="1" dirty="0"/>
            </a:br>
            <a:br>
              <a:rPr lang="en-US" altLang="ja-JP" sz="2700" b="1" dirty="0"/>
            </a:br>
            <a:r>
              <a:rPr lang="ja-JP" altLang="ja-JP" b="1" dirty="0"/>
              <a:t>ものであり、神との関係を</a:t>
            </a:r>
            <a:br>
              <a:rPr lang="en-US" altLang="ja-JP" b="1" dirty="0"/>
            </a:br>
            <a:r>
              <a:rPr lang="ja-JP" altLang="ja-JP" b="1" dirty="0"/>
              <a:t>成長させる上で欠かせな い要素です。</a:t>
            </a:r>
            <a:br>
              <a:rPr lang="en-US" altLang="ja-JP" b="1" dirty="0"/>
            </a:br>
            <a:r>
              <a:rPr lang="ja-JP" altLang="ja-JP" b="1" dirty="0"/>
              <a:t>自らを神に委ね、悔い改め、神に自分を</a:t>
            </a:r>
            <a:br>
              <a:rPr lang="en-US" altLang="ja-JP" b="1" dirty="0"/>
            </a:br>
            <a:r>
              <a:rPr lang="ja-JP" altLang="ja-JP" b="1" dirty="0"/>
              <a:t>整えていただくという過程にお いて、</a:t>
            </a:r>
            <a:br>
              <a:rPr lang="en-US" altLang="ja-JP" b="1" dirty="0"/>
            </a:br>
            <a:r>
              <a:rPr lang="ja-JP" altLang="ja-JP" b="1" dirty="0"/>
              <a:t>あなたにとって最も難しいと</a:t>
            </a:r>
            <a:br>
              <a:rPr lang="en-US" altLang="ja-JP" b="1" dirty="0"/>
            </a:br>
            <a:r>
              <a:rPr lang="ja-JP" altLang="ja-JP" b="1" dirty="0"/>
              <a:t>感じることは何ですか。</a:t>
            </a:r>
            <a:endParaRPr kumimoji="1" lang="ja-JP" altLang="en-US" b="1" dirty="0"/>
          </a:p>
        </p:txBody>
      </p:sp>
    </p:spTree>
    <p:extLst>
      <p:ext uri="{BB962C8B-B14F-4D97-AF65-F5344CB8AC3E}">
        <p14:creationId xmlns:p14="http://schemas.microsoft.com/office/powerpoint/2010/main" val="279496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ja-JP" altLang="en-US"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赦し</a:t>
            </a:r>
            <a:endPar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1" y="-48622"/>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ja-JP" altLang="en-US" sz="4400" b="1" spc="300" dirty="0">
                <a:ln w="22225">
                  <a:noFill/>
                  <a:prstDash val="solid"/>
                </a:ln>
                <a:solidFill>
                  <a:schemeClr val="accent2">
                    <a:lumMod val="40000"/>
                    <a:lumOff val="60000"/>
                  </a:schemeClr>
                </a:solidFill>
                <a:effectLst>
                  <a:outerShdw blurRad="38100" dist="38100" dir="2700000" algn="tl">
                    <a:srgbClr val="000000"/>
                  </a:outerShdw>
                </a:effectLst>
              </a:rPr>
              <a:t>十分な恵み</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A4E3F82-A589-6EED-2918-7FAD788900BB}"/>
              </a:ext>
            </a:extLst>
          </p:cNvPr>
          <p:cNvSpPr txBox="1"/>
          <p:nvPr/>
        </p:nvSpPr>
        <p:spPr>
          <a:xfrm>
            <a:off x="1424607" y="619105"/>
            <a:ext cx="9342782" cy="707886"/>
          </a:xfrm>
          <a:prstGeom prst="rect">
            <a:avLst/>
          </a:prstGeom>
          <a:noFill/>
        </p:spPr>
        <p:txBody>
          <a:bodyPr wrap="square">
            <a:spAutoFit/>
          </a:bodyPr>
          <a:lstStyle/>
          <a:p>
            <a:pPr algn="ctr"/>
            <a:r>
              <a:rPr lang="en-US" altLang="ja-JP" sz="2000" b="1" dirty="0">
                <a:solidFill>
                  <a:schemeClr val="accent1">
                    <a:lumMod val="50000"/>
                  </a:schemeClr>
                </a:solidFill>
                <a:latin typeface="+mn-ea"/>
              </a:rPr>
              <a:t>【</a:t>
            </a:r>
            <a:r>
              <a:rPr lang="ja-JP" altLang="en-US" sz="2000" b="1" dirty="0">
                <a:solidFill>
                  <a:schemeClr val="accent1">
                    <a:lumMod val="50000"/>
                  </a:schemeClr>
                </a:solidFill>
                <a:latin typeface="+mn-ea"/>
              </a:rPr>
              <a:t>主</a:t>
            </a:r>
            <a:r>
              <a:rPr lang="en-US" altLang="ja-JP" sz="2000" b="1" dirty="0">
                <a:solidFill>
                  <a:schemeClr val="accent1">
                    <a:lumMod val="50000"/>
                  </a:schemeClr>
                </a:solidFill>
                <a:latin typeface="+mn-ea"/>
              </a:rPr>
              <a:t>】</a:t>
            </a:r>
            <a:r>
              <a:rPr lang="ja-JP" altLang="en-US" sz="2000" b="1" dirty="0">
                <a:solidFill>
                  <a:schemeClr val="accent1">
                    <a:lumMod val="50000"/>
                  </a:schemeClr>
                </a:solidFill>
                <a:latin typeface="+mn-ea"/>
              </a:rPr>
              <a:t>よあなたの御名のゆえに私の咎をお赦しください。それは大きいのです。</a:t>
            </a:r>
            <a:r>
              <a:rPr lang="en" sz="2000" b="1" dirty="0">
                <a:solidFill>
                  <a:schemeClr val="accent1">
                    <a:lumMod val="50000"/>
                  </a:schemeClr>
                </a:solidFill>
                <a:latin typeface="+mn-ea"/>
              </a:rPr>
              <a:t> (</a:t>
            </a:r>
            <a:r>
              <a:rPr lang="ja-JP" altLang="en-US" sz="2000" b="1" dirty="0">
                <a:solidFill>
                  <a:schemeClr val="accent1">
                    <a:lumMod val="50000"/>
                  </a:schemeClr>
                </a:solidFill>
                <a:latin typeface="+mn-ea"/>
              </a:rPr>
              <a:t>詩編</a:t>
            </a:r>
            <a:r>
              <a:rPr lang="en" sz="2000" b="1" dirty="0">
                <a:solidFill>
                  <a:schemeClr val="accent1">
                    <a:lumMod val="50000"/>
                  </a:schemeClr>
                </a:solidFill>
                <a:latin typeface="+mn-ea"/>
              </a:rPr>
              <a:t> 25:11</a:t>
            </a:r>
            <a:r>
              <a:rPr lang="ja-JP" altLang="en-US" sz="2000" b="1" dirty="0">
                <a:solidFill>
                  <a:schemeClr val="accent1">
                    <a:lumMod val="50000"/>
                  </a:schemeClr>
                </a:solidFill>
                <a:latin typeface="+mn-ea"/>
              </a:rPr>
              <a:t>　新共同訳</a:t>
            </a:r>
            <a:r>
              <a:rPr lang="en" sz="2000" b="1" dirty="0">
                <a:solidFill>
                  <a:schemeClr val="accent1">
                    <a:lumMod val="50000"/>
                  </a:schemeClr>
                </a:solidFill>
                <a:latin typeface="+mn-ea"/>
              </a:rPr>
              <a:t>)</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309040" y="1352464"/>
            <a:ext cx="6874359" cy="2246769"/>
          </a:xfrm>
          <a:prstGeom prst="rect">
            <a:avLst/>
          </a:prstGeom>
          <a:noFill/>
        </p:spPr>
        <p:txBody>
          <a:bodyPr wrap="square" rtlCol="0">
            <a:spAutoFit/>
          </a:bodyPr>
          <a:lstStyle/>
          <a:p>
            <a:pPr>
              <a:spcBef>
                <a:spcPts val="600"/>
              </a:spcBef>
            </a:pPr>
            <a:r>
              <a:rPr lang="ja-JP" altLang="en-US" sz="2000" b="1" dirty="0"/>
              <a:t>神が私たちを赦さなければならないという義務は、何一つありません。また、私たちはその赦しに値するような行いをすることなど到底できません。神は恵みによって、　　すなわちその限りない愛によって、私たちに赦しを与えてくださるのです。神が赦してくださる理由は、神が「慈愛に満ち、赦すことを喜び、あわれみに富む方」だからです（詩</a:t>
            </a:r>
            <a:r>
              <a:rPr lang="en-US" altLang="ja-JP" sz="2000" b="1" dirty="0"/>
              <a:t>86:5</a:t>
            </a:r>
            <a:r>
              <a:rPr lang="ja-JP" altLang="en-US" sz="2000" b="1" dirty="0"/>
              <a:t>、出</a:t>
            </a:r>
            <a:r>
              <a:rPr lang="en-US" altLang="ja-JP" sz="2000" b="1" dirty="0"/>
              <a:t>34:6-7</a:t>
            </a:r>
            <a:r>
              <a:rPr lang="ja-JP" altLang="en-US" sz="2000" b="1" dirty="0"/>
              <a:t>参照）。</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938992"/>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ja-JP" altLang="en-US" sz="2000" b="1" dirty="0"/>
              <a:t>私たちが自分の罪を十字架の足元に差し出すとき、イエスは私たちを重くのしかかる重荷から解放　してくださいます　　　（ヘブ </a:t>
            </a:r>
            <a:r>
              <a:rPr lang="en-US" altLang="ja-JP" sz="2000" b="1" dirty="0"/>
              <a:t>12:1-2</a:t>
            </a:r>
            <a:r>
              <a:rPr lang="ja-JP" altLang="en-US" sz="2000" b="1" dirty="0"/>
              <a:t>）</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309041" y="3650179"/>
            <a:ext cx="6915090" cy="1015663"/>
          </a:xfrm>
          <a:prstGeom prst="rect">
            <a:avLst/>
          </a:prstGeom>
          <a:noFill/>
        </p:spPr>
        <p:txBody>
          <a:bodyPr wrap="square">
            <a:spAutoFit/>
          </a:bodyPr>
          <a:lstStyle/>
          <a:p>
            <a:pPr lvl="0">
              <a:spcBef>
                <a:spcPts val="600"/>
              </a:spcBef>
              <a:defRPr/>
            </a:pPr>
            <a:r>
              <a:rPr lang="ja-JP" altLang="en-US" sz="2000" b="1" dirty="0">
                <a:solidFill>
                  <a:prstClr val="black"/>
                </a:solidFill>
              </a:rPr>
              <a:t>その愛ゆえに、御子イエスは自ら十字架にかかり、私たちが支払うことのできない罪の代価を支払ってくださった　のです（エフェ</a:t>
            </a:r>
            <a:r>
              <a:rPr lang="en-US" altLang="ja-JP" sz="2000" b="1" dirty="0">
                <a:solidFill>
                  <a:prstClr val="black"/>
                </a:solidFill>
              </a:rPr>
              <a:t>2:4-5</a:t>
            </a:r>
            <a:r>
              <a:rPr lang="ja-JP" altLang="en-US" sz="2000" b="1" dirty="0">
                <a:solidFill>
                  <a:prstClr val="black"/>
                </a:solidFill>
              </a:rPr>
              <a:t>）。</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ja-JP" altLang="en-US" sz="4400" b="1" spc="300" dirty="0">
                <a:ln w="22225">
                  <a:noFill/>
                  <a:prstDash val="solid"/>
                </a:ln>
                <a:solidFill>
                  <a:schemeClr val="accent2">
                    <a:lumMod val="40000"/>
                    <a:lumOff val="60000"/>
                  </a:schemeClr>
                </a:solidFill>
                <a:effectLst>
                  <a:outerShdw blurRad="38100" dist="38100" dir="2700000" algn="tl">
                    <a:srgbClr val="000000"/>
                  </a:outerShdw>
                </a:effectLst>
              </a:rPr>
              <a:t>十分な恵み</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9208117" cy="707886"/>
          </a:xfrm>
          <a:prstGeom prst="rect">
            <a:avLst/>
          </a:prstGeom>
          <a:noFill/>
        </p:spPr>
        <p:txBody>
          <a:bodyPr wrap="square">
            <a:spAutoFit/>
          </a:bodyPr>
          <a:lstStyle/>
          <a:p>
            <a:pPr algn="ctr"/>
            <a:r>
              <a:rPr lang="en-US" altLang="ja-JP" sz="2000" b="1" dirty="0">
                <a:solidFill>
                  <a:schemeClr val="accent1">
                    <a:lumMod val="50000"/>
                  </a:schemeClr>
                </a:solidFill>
                <a:latin typeface="+mn-ea"/>
              </a:rPr>
              <a:t>【</a:t>
            </a:r>
            <a:r>
              <a:rPr lang="ja-JP" altLang="en-US" sz="2000" b="1" dirty="0">
                <a:solidFill>
                  <a:schemeClr val="accent1">
                    <a:lumMod val="50000"/>
                  </a:schemeClr>
                </a:solidFill>
                <a:latin typeface="+mn-ea"/>
              </a:rPr>
              <a:t>主</a:t>
            </a:r>
            <a:r>
              <a:rPr lang="en-US" altLang="ja-JP" sz="2000" b="1" dirty="0">
                <a:solidFill>
                  <a:schemeClr val="accent1">
                    <a:lumMod val="50000"/>
                  </a:schemeClr>
                </a:solidFill>
                <a:latin typeface="+mn-ea"/>
              </a:rPr>
              <a:t>】</a:t>
            </a:r>
            <a:r>
              <a:rPr lang="ja-JP" altLang="en-US" sz="2000" b="1" dirty="0">
                <a:solidFill>
                  <a:schemeClr val="accent1">
                    <a:lumMod val="50000"/>
                  </a:schemeClr>
                </a:solidFill>
                <a:latin typeface="+mn-ea"/>
              </a:rPr>
              <a:t>よあなたの御名のゆえに私の咎をお赦しください。それは大きいのです。</a:t>
            </a:r>
            <a:r>
              <a:rPr lang="en" altLang="ja-JP" sz="2000" b="1" dirty="0">
                <a:solidFill>
                  <a:schemeClr val="accent1">
                    <a:lumMod val="50000"/>
                  </a:schemeClr>
                </a:solidFill>
                <a:latin typeface="+mn-ea"/>
              </a:rPr>
              <a:t> (</a:t>
            </a:r>
            <a:r>
              <a:rPr lang="ja-JP" altLang="en-US" sz="2000" b="1" dirty="0">
                <a:solidFill>
                  <a:schemeClr val="accent1">
                    <a:lumMod val="50000"/>
                  </a:schemeClr>
                </a:solidFill>
                <a:latin typeface="+mn-ea"/>
              </a:rPr>
              <a:t>詩編</a:t>
            </a:r>
            <a:r>
              <a:rPr lang="en" altLang="ja-JP" sz="2000" b="1" dirty="0">
                <a:solidFill>
                  <a:schemeClr val="accent1">
                    <a:lumMod val="50000"/>
                  </a:schemeClr>
                </a:solidFill>
                <a:latin typeface="+mn-ea"/>
              </a:rPr>
              <a:t> 25:11</a:t>
            </a:r>
            <a:r>
              <a:rPr lang="ja-JP" altLang="en-US" sz="2000" b="1" dirty="0">
                <a:solidFill>
                  <a:schemeClr val="accent1">
                    <a:lumMod val="50000"/>
                  </a:schemeClr>
                </a:solidFill>
                <a:latin typeface="+mn-ea"/>
              </a:rPr>
              <a:t>　新共同訳</a:t>
            </a:r>
            <a:r>
              <a:rPr lang="en" altLang="ja-JP" sz="2000" b="1" dirty="0">
                <a:solidFill>
                  <a:schemeClr val="accent1">
                    <a:lumMod val="50000"/>
                  </a:schemeClr>
                </a:solidFill>
                <a:latin typeface="+mn-ea"/>
              </a:rPr>
              <a:t>)</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ja-JP" altLang="en-US" sz="2000" b="1" dirty="0"/>
              <a:t>罪と恵みの関係とはどのようなものですか？</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3630718398"/>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857BDFD3-09A3-E420-5384-5F03EFEA80D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6176AA7-9471-1494-8B01-52DC4B199E8A}"/>
              </a:ext>
            </a:extLst>
          </p:cNvPr>
          <p:cNvSpPr>
            <a:spLocks noGrp="1"/>
          </p:cNvSpPr>
          <p:nvPr>
            <p:ph type="title"/>
          </p:nvPr>
        </p:nvSpPr>
        <p:spPr>
          <a:xfrm>
            <a:off x="838200" y="2766218"/>
            <a:ext cx="10515600" cy="1325563"/>
          </a:xfrm>
        </p:spPr>
        <p:txBody>
          <a:bodyPr>
            <a:normAutofit fontScale="90000"/>
          </a:bodyPr>
          <a:lstStyle/>
          <a:p>
            <a:pPr algn="ctr"/>
            <a:r>
              <a:rPr lang="ja-JP" altLang="ja-JP" sz="4000" b="1" dirty="0"/>
              <a:t>次の聖句をゆっくり読み、あなたに対する神の恵みについて、これらの聖句が語 りかけてくることを自分の言葉で書き記してください。</a:t>
            </a:r>
            <a:br>
              <a:rPr lang="en-US" altLang="ja-JP" sz="4000" b="1" dirty="0"/>
            </a:br>
            <a:r>
              <a:rPr lang="ja-JP" altLang="ja-JP" sz="2700" b="1" dirty="0"/>
              <a:t>⚫ 「罪が支払う報酬は死です。しかし、神の賜物は、わたしたちの主キリスト·イエスに よる永遠の命なのです」〔口語訳「罪の支払う報酬は死である。しかし神の賜物は、わたした ちの主キリスト・イエスにおける永遠のいのちである」〕(口マ6:23)。 </a:t>
            </a:r>
            <a:br>
              <a:rPr lang="en-US" altLang="ja-JP" sz="2700" b="1" dirty="0"/>
            </a:br>
            <a:r>
              <a:rPr lang="ja-JP" altLang="ja-JP" sz="2700" b="1" dirty="0"/>
              <a:t>⚫ 「しかし、罪が増したところには、恵みはなおいっそう満ちあふれました。こうして、 罪が死によって支配していたように、恵みも義によって支配しつつ、わたしたちの 主イエス·キリストを通して永遠の命に導くのです」〔口語訳「しかし、罪の増し加わったと ころには、恵みもますます満ちあふれた。それは、罪が死によって支配するに至ったように、恵 みもまた義によって支配し、わたしたちの主イエス・キリストにより、永遠のいのちを得させる ためである」〕(口マ5:20、21)。</a:t>
            </a:r>
            <a:br>
              <a:rPr lang="en-US" altLang="ja-JP" sz="2700" b="1" dirty="0"/>
            </a:br>
            <a:r>
              <a:rPr lang="ja-JP" altLang="ja-JP" sz="2700" b="1" dirty="0"/>
              <a:t> ⚫ 「しかし、わたしたちがまだ罪人であったとき、キリストがわたしたちのために死ん でくださったことにより、神はわたしたちに対する愛を示されました」〔口語訳「しか し、まだ罪人であった時、わたしたちのためにキリストが死んで下さったことによって、神はわ たしたちに対する愛を示されたのである」〕(ロマ5:8)。 </a:t>
            </a:r>
            <a:endParaRPr kumimoji="1" lang="ja-JP" altLang="en-US" sz="2700" b="1" dirty="0"/>
          </a:p>
        </p:txBody>
      </p:sp>
    </p:spTree>
    <p:extLst>
      <p:ext uri="{BB962C8B-B14F-4D97-AF65-F5344CB8AC3E}">
        <p14:creationId xmlns:p14="http://schemas.microsoft.com/office/powerpoint/2010/main" val="194726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spc="300" dirty="0">
                <a:ln/>
                <a:solidFill>
                  <a:srgbClr val="0070C0"/>
                </a:solidFill>
              </a:rPr>
              <a:t>最も高価な衣服</a:t>
            </a:r>
            <a:endParaRPr lang="en" sz="4400" b="1" spc="300" dirty="0">
              <a:ln/>
              <a:solidFill>
                <a:srgbClr val="0070C0"/>
              </a:solidFill>
            </a:endParaRPr>
          </a:p>
        </p:txBody>
      </p:sp>
      <p:sp>
        <p:nvSpPr>
          <p:cNvPr id="5" name="CuadroTexto 4">
            <a:extLst>
              <a:ext uri="{FF2B5EF4-FFF2-40B4-BE49-F238E27FC236}">
                <a16:creationId xmlns:a16="http://schemas.microsoft.com/office/drawing/2014/main" id="{54C8A507-4968-32BA-0DDD-593FC85812F1}"/>
              </a:ext>
            </a:extLst>
          </p:cNvPr>
          <p:cNvSpPr txBox="1"/>
          <p:nvPr/>
        </p:nvSpPr>
        <p:spPr>
          <a:xfrm>
            <a:off x="1176287" y="646463"/>
            <a:ext cx="9677708" cy="646331"/>
          </a:xfrm>
          <a:prstGeom prst="rect">
            <a:avLst/>
          </a:prstGeom>
          <a:noFill/>
        </p:spPr>
        <p:txBody>
          <a:bodyPr wrap="square">
            <a:spAutoFit/>
          </a:bodyPr>
          <a:lstStyle/>
          <a:p>
            <a:pPr algn="ctr"/>
            <a:r>
              <a:rPr lang="ja-JP" alt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王はその人に言った。</a:t>
            </a:r>
            <a:r>
              <a:rPr lang="en-US" altLang="ja-JP"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ja-JP" alt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友よ。どうして婚礼の礼服を着ないで、ここに入って来たのか。</a:t>
            </a:r>
            <a:r>
              <a:rPr lang="en-US" altLang="ja-JP"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ja-JP" alt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しかし、彼は黙っていた。</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ja-JP" altLang="en-US"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マタイ</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22:12</a:t>
            </a:r>
            <a:r>
              <a:rPr lang="ja-JP" altLang="en-US"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新共同訳</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969496"/>
          </a:xfrm>
          <a:prstGeom prst="rect">
            <a:avLst/>
          </a:prstGeom>
          <a:noFill/>
        </p:spPr>
        <p:txBody>
          <a:bodyPr wrap="square" rtlCol="0">
            <a:spAutoFit/>
          </a:bodyPr>
          <a:lstStyle/>
          <a:p>
            <a:pPr>
              <a:spcBef>
                <a:spcPts val="600"/>
              </a:spcBef>
            </a:pPr>
            <a:r>
              <a:rPr lang="ja-JP" altLang="en-US" sz="1900" b="1" dirty="0">
                <a:latin typeface="+mn-ea"/>
              </a:rPr>
              <a:t>神の教会、そしてそのすべての教会員は、「清く輝く、しみも、しわも、そのようなものが一切ない」上質な麻布を身にまとっている（黙</a:t>
            </a:r>
            <a:r>
              <a:rPr lang="en-US" altLang="ja-JP" sz="1900" b="1" dirty="0">
                <a:latin typeface="+mn-ea"/>
              </a:rPr>
              <a:t>19:8</a:t>
            </a:r>
            <a:r>
              <a:rPr lang="ja-JP" altLang="en-US" sz="1900" b="1" dirty="0">
                <a:latin typeface="+mn-ea"/>
              </a:rPr>
              <a:t>、エフェ</a:t>
            </a:r>
            <a:r>
              <a:rPr lang="en-US" altLang="ja-JP" sz="1900" b="1" dirty="0">
                <a:latin typeface="+mn-ea"/>
              </a:rPr>
              <a:t>5:27</a:t>
            </a:r>
            <a:r>
              <a:rPr lang="ja-JP" altLang="en-US" sz="1900" b="1" dirty="0">
                <a:latin typeface="+mn-ea"/>
              </a:rPr>
              <a:t>）。</a:t>
            </a:r>
            <a:endParaRPr lang="en" sz="1900" b="1" dirty="0">
              <a:latin typeface="+mn-ea"/>
            </a:endParaRP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431435"/>
          </a:xfrm>
          <a:prstGeom prst="rect">
            <a:avLst/>
          </a:prstGeom>
          <a:noFill/>
        </p:spPr>
        <p:txBody>
          <a:bodyPr wrap="square">
            <a:spAutoFit/>
          </a:bodyPr>
          <a:lstStyle/>
          <a:p>
            <a:pPr>
              <a:spcBef>
                <a:spcPts val="600"/>
              </a:spcBef>
            </a:pPr>
            <a:r>
              <a:rPr lang="ja-JP" altLang="en-US" sz="1900" b="1" dirty="0">
                <a:latin typeface="+mn-ea"/>
              </a:rPr>
              <a:t>アダムとエバが罪を犯したとき、彼らは自分の手で作ったもので裸を覆いました。しかし、彼らは依然として、神の前では自分が裸であると感じていました（創</a:t>
            </a:r>
            <a:r>
              <a:rPr lang="en-US" altLang="ja-JP" sz="1900" b="1" dirty="0">
                <a:latin typeface="+mn-ea"/>
              </a:rPr>
              <a:t>3:7-10</a:t>
            </a:r>
            <a:r>
              <a:rPr lang="ja-JP" altLang="en-US" sz="1900" b="1" dirty="0">
                <a:latin typeface="+mn-ea"/>
              </a:rPr>
              <a:t>）。神が与えてくださった衣は、キリストが私たちに与えてくださる「婚礼の衣」、すなわち私たちの罪を消し去るキリストの完全な義の象徴でした（創</a:t>
            </a:r>
            <a:r>
              <a:rPr lang="en-US" altLang="ja-JP" sz="1900" b="1" dirty="0">
                <a:latin typeface="+mn-ea"/>
              </a:rPr>
              <a:t>3:21</a:t>
            </a:r>
            <a:r>
              <a:rPr lang="ja-JP" altLang="en-US" sz="1900" b="1" dirty="0">
                <a:latin typeface="+mn-ea"/>
              </a:rPr>
              <a:t>、詩</a:t>
            </a:r>
            <a:r>
              <a:rPr lang="en-US" altLang="ja-JP" sz="1900" b="1" dirty="0">
                <a:latin typeface="+mn-ea"/>
              </a:rPr>
              <a:t>51:7-10</a:t>
            </a:r>
            <a:r>
              <a:rPr lang="ja-JP" altLang="en-US" sz="1900" b="1" dirty="0">
                <a:latin typeface="+mn-ea"/>
              </a:rPr>
              <a:t>）。</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32348" y="2414480"/>
            <a:ext cx="7298187" cy="969496"/>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この上質な亜麻布は、「聖徒たちの正しい行い」（黙</a:t>
            </a:r>
            <a:r>
              <a:rPr lang="en-US" altLang="ja-JP" sz="1900" b="1" dirty="0">
                <a:solidFill>
                  <a:prstClr val="black"/>
                </a:solidFill>
                <a:latin typeface="+mn-ea"/>
              </a:rPr>
              <a:t>19:8b</a:t>
            </a:r>
            <a:r>
              <a:rPr lang="ja-JP" altLang="en-US" sz="1900" b="1" dirty="0">
                <a:solidFill>
                  <a:prstClr val="black"/>
                </a:solidFill>
                <a:latin typeface="+mn-ea"/>
              </a:rPr>
              <a:t>）の象徴です。しかし、この義は彼ら自身のものというのではなく、キリストによって彼らに与えられたものです（黙</a:t>
            </a:r>
            <a:r>
              <a:rPr lang="en-US" altLang="ja-JP" sz="1900" b="1" dirty="0">
                <a:solidFill>
                  <a:prstClr val="black"/>
                </a:solidFill>
                <a:latin typeface="+mn-ea"/>
              </a:rPr>
              <a:t>7:14</a:t>
            </a:r>
            <a:r>
              <a:rPr lang="ja-JP" altLang="en-US" sz="1900" b="1" dirty="0">
                <a:solidFill>
                  <a:prstClr val="black"/>
                </a:solidFill>
                <a:latin typeface="+mn-ea"/>
              </a:rPr>
              <a:t>）。</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60254" y="5991915"/>
            <a:ext cx="5044888" cy="677108"/>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その衣を身にまとわなければ、だれも天国に行くことはできない（マタ</a:t>
            </a:r>
            <a:r>
              <a:rPr lang="en-US" altLang="ja-JP" sz="1900" b="1" dirty="0">
                <a:solidFill>
                  <a:prstClr val="black"/>
                </a:solidFill>
                <a:latin typeface="+mn-ea"/>
              </a:rPr>
              <a:t>22:1-14</a:t>
            </a:r>
            <a:r>
              <a:rPr lang="ja-JP" altLang="en-US" sz="1900" b="1" dirty="0">
                <a:solidFill>
                  <a:prstClr val="black"/>
                </a:solidFill>
                <a:latin typeface="+mn-ea"/>
              </a:rPr>
              <a:t>）。</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8366E20F-0DFF-2DD3-0807-1BC622E1A4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8AF45AE-AF60-DF7E-D1DB-67A0752DC4F8}"/>
              </a:ext>
            </a:extLst>
          </p:cNvPr>
          <p:cNvSpPr>
            <a:spLocks noGrp="1"/>
          </p:cNvSpPr>
          <p:nvPr>
            <p:ph type="title"/>
          </p:nvPr>
        </p:nvSpPr>
        <p:spPr>
          <a:xfrm>
            <a:off x="838200" y="2766218"/>
            <a:ext cx="10515600" cy="1325563"/>
          </a:xfrm>
        </p:spPr>
        <p:txBody>
          <a:bodyPr>
            <a:normAutofit fontScale="90000"/>
          </a:bodyPr>
          <a:lstStyle/>
          <a:p>
            <a:pPr algn="ctr"/>
            <a:r>
              <a:rPr lang="ja-JP" altLang="ja-JP" b="1" dirty="0"/>
              <a:t>考えてみましょう：私たちは毎日、イエスの義の衣を身にまとうことを選ぶべきです。 これは実際にはどういう意味なのでしょうか。また、どうやってこれを実践すればよ いのでしょうか。</a:t>
            </a:r>
            <a:endParaRPr kumimoji="1" lang="ja-JP" altLang="en-US" b="1" dirty="0"/>
          </a:p>
        </p:txBody>
      </p:sp>
    </p:spTree>
    <p:extLst>
      <p:ext uri="{BB962C8B-B14F-4D97-AF65-F5344CB8AC3E}">
        <p14:creationId xmlns:p14="http://schemas.microsoft.com/office/powerpoint/2010/main" val="342469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383859"/>
            <a:ext cx="8397056" cy="5262979"/>
          </a:xfrm>
          <a:prstGeom prst="rect">
            <a:avLst/>
          </a:prstGeom>
          <a:noFill/>
        </p:spPr>
        <p:txBody>
          <a:bodyPr wrap="square">
            <a:spAutoFit/>
          </a:bodyPr>
          <a:lstStyle/>
          <a:p>
            <a:pPr>
              <a:spcBef>
                <a:spcPts val="600"/>
              </a:spcBef>
            </a:pPr>
            <a:r>
              <a:rPr lang="ja-JP" altLang="en-US" sz="2800" b="1" dirty="0">
                <a:latin typeface="Constantia" panose="02030602050306030303" pitchFamily="18" charset="0"/>
              </a:rPr>
              <a:t>「神の子となろうとする者は、悔い改めと赦しは、キリストの贖いによってのみ得られるという真理を受け入れなければならない。このことを確信した　罪人は、自分のために成し遂げられた御業に　　　ふさわしい努力を尽くし、神の刷新の力が自分の魂に注がれるよう、倦むことなく恵みの御座に懇願しなければならない。キリストは悔い改める者以外を赦さないが、赦される者には、まず悔い改めさせてくださる。備えは完全であり、キリストの永遠の義は、信じるすべての魂の帳簿に記されている。天の織機で織り上げられた、高価で汚れのない衣は、　信じる罪人のために用意されている。」</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A807B9E3-EE53-4327-0010-62036C709F30}"/>
              </a:ext>
            </a:extLst>
          </p:cNvPr>
          <p:cNvSpPr txBox="1"/>
          <p:nvPr/>
        </p:nvSpPr>
        <p:spPr>
          <a:xfrm>
            <a:off x="4642704" y="6477561"/>
            <a:ext cx="5700984" cy="338554"/>
          </a:xfrm>
          <a:prstGeom prst="rect">
            <a:avLst/>
          </a:prstGeom>
          <a:noFill/>
        </p:spPr>
        <p:txBody>
          <a:bodyPr wrap="none" rtlCol="0">
            <a:spAutoFit/>
          </a:bodyPr>
          <a:lstStyle/>
          <a:p>
            <a:pPr algn="r"/>
            <a:r>
              <a:rPr lang="en-US" altLang="ja-JP" sz="1600" b="1" dirty="0"/>
              <a:t>EG</a:t>
            </a:r>
            <a:r>
              <a:rPr lang="ja-JP" altLang="en-US" sz="1600" b="1" dirty="0"/>
              <a:t>ホワイト</a:t>
            </a:r>
            <a:r>
              <a:rPr lang="en" sz="1600" b="1" dirty="0"/>
              <a:t> (Selected Messages, vol. 1, p. 393)</a:t>
            </a:r>
            <a:r>
              <a:rPr lang="ja-JP" altLang="en-US" sz="1600" b="1" dirty="0"/>
              <a:t>（非公式訳）</a:t>
            </a:r>
            <a:endParaRPr lang="en" sz="1600" b="1" dirty="0"/>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7" y="1116166"/>
            <a:ext cx="5777579" cy="4625667"/>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lvl="0" algn="ctr">
              <a:defRPr/>
            </a:pPr>
            <a:r>
              <a:rPr lang="ja-JP" altLang="en-US" sz="4000" b="1" dirty="0">
                <a:solidFill>
                  <a:srgbClr val="B24232"/>
                </a:solidFill>
                <a:latin typeface="Comic Sans MS" panose="030F0702030302020204" pitchFamily="66" charset="0"/>
              </a:rPr>
              <a:t>自分の罪を公に言い　表すなら、神は真実で正しい方ですから、　罪を赦し、あらゆる　不義からわたしたちを清めてくださいます。</a:t>
            </a:r>
            <a:endPar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kumimoji="0" lang="en-US" altLang="ja-JP"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a:t>
            </a:r>
            <a:r>
              <a:rPr kumimoji="0" lang="ja-JP" altLang="en-U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ヨハネ</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1:9</a:t>
            </a:r>
            <a:r>
              <a:rPr kumimoji="0" lang="ja-JP" altLang="en-U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新共同訳</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307911" y="479703"/>
            <a:ext cx="5399206" cy="5898594"/>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lvl="0" algn="ctr">
              <a:defRPr/>
            </a:pPr>
            <a:r>
              <a:rPr lang="ja-JP" altLang="en-US" sz="4000" b="1" dirty="0">
                <a:solidFill>
                  <a:srgbClr val="B24232"/>
                </a:solidFill>
                <a:latin typeface="Comic Sans MS" panose="030F0702030302020204" pitchFamily="66" charset="0"/>
              </a:rPr>
              <a:t>もし、わたしたちが自分の罪を告白するならば、神は真実で正しいかたである　から、その罪を　　ゆるし、すべての　不義からわたしたちをきよめて下さる。</a:t>
            </a:r>
            <a:endPar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kumimoji="0" lang="en-US" altLang="ja-JP"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a:t>
            </a:r>
            <a:r>
              <a:rPr kumimoji="0" lang="ja-JP" altLang="en-U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ヨハネ</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1:9</a:t>
            </a:r>
            <a:r>
              <a:rPr kumimoji="0" lang="ja-JP" altLang="en-U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口語訳</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2442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t>悔い改め</a:t>
            </a:r>
            <a:r>
              <a:rPr lang="en" sz="2000" b="1" dirty="0"/>
              <a:t>:</a:t>
            </a:r>
          </a:p>
          <a:p>
            <a:pPr lvl="1">
              <a:spcBef>
                <a:spcPts val="600"/>
              </a:spcBef>
            </a:pPr>
            <a:r>
              <a:rPr lang="ja-JP" altLang="en-US" sz="2000" b="1" dirty="0">
                <a:solidFill>
                  <a:srgbClr val="7B259E"/>
                </a:solidFill>
              </a:rPr>
              <a:t>慌ただしい生活</a:t>
            </a:r>
            <a:endParaRPr lang="en" sz="2000" b="1" dirty="0">
              <a:solidFill>
                <a:srgbClr val="7B259E"/>
              </a:solidFill>
            </a:endParaRPr>
          </a:p>
          <a:p>
            <a:pPr lvl="1">
              <a:spcBef>
                <a:spcPts val="600"/>
              </a:spcBef>
            </a:pPr>
            <a:r>
              <a:rPr lang="ja-JP" altLang="en-US" sz="2000" b="1" dirty="0">
                <a:solidFill>
                  <a:srgbClr val="25889E"/>
                </a:solidFill>
              </a:rPr>
              <a:t>聖霊の促し</a:t>
            </a:r>
            <a:endParaRPr lang="en" sz="2000" b="1" dirty="0">
              <a:solidFill>
                <a:srgbClr val="25889E"/>
              </a:solidFill>
            </a:endParaRPr>
          </a:p>
          <a:p>
            <a:pPr lvl="1">
              <a:spcBef>
                <a:spcPts val="600"/>
              </a:spcBef>
            </a:pPr>
            <a:r>
              <a:rPr lang="ja-JP" altLang="en-US" sz="2000" b="1" dirty="0">
                <a:solidFill>
                  <a:srgbClr val="BE2B39"/>
                </a:solidFill>
              </a:rPr>
              <a:t>真の悔い改め</a:t>
            </a:r>
            <a:endParaRPr lang="en" sz="2000" b="1" dirty="0">
              <a:solidFill>
                <a:srgbClr val="BE2B39"/>
              </a:solidFill>
            </a:endParaRPr>
          </a:p>
          <a:p>
            <a:pPr>
              <a:spcBef>
                <a:spcPts val="1800"/>
              </a:spcBef>
            </a:pPr>
            <a:r>
              <a:rPr lang="ja-JP" altLang="en-US" sz="2000" b="1" dirty="0"/>
              <a:t>赦し</a:t>
            </a:r>
            <a:r>
              <a:rPr lang="en" sz="2000" b="1" dirty="0"/>
              <a:t>:</a:t>
            </a:r>
          </a:p>
          <a:p>
            <a:pPr lvl="1">
              <a:spcBef>
                <a:spcPts val="600"/>
              </a:spcBef>
            </a:pPr>
            <a:r>
              <a:rPr lang="ja-JP" altLang="en-US" sz="2000" b="1" dirty="0">
                <a:solidFill>
                  <a:srgbClr val="264F9F"/>
                </a:solidFill>
              </a:rPr>
              <a:t>十分な恵み</a:t>
            </a:r>
            <a:endParaRPr lang="en" sz="2000" b="1" dirty="0">
              <a:solidFill>
                <a:srgbClr val="264F9F"/>
              </a:solidFill>
            </a:endParaRPr>
          </a:p>
          <a:p>
            <a:pPr lvl="1">
              <a:spcBef>
                <a:spcPts val="600"/>
              </a:spcBef>
            </a:pPr>
            <a:r>
              <a:rPr lang="ja-JP" altLang="en-US" sz="2000" b="1" dirty="0">
                <a:solidFill>
                  <a:srgbClr val="4BA128"/>
                </a:solidFill>
              </a:rPr>
              <a:t>最も高価な衣服</a:t>
            </a:r>
            <a:endParaRPr lang="en" sz="2000" b="1" dirty="0">
              <a:solidFill>
                <a:srgbClr val="4BA128"/>
              </a:solidFill>
            </a:endParaRPr>
          </a:p>
        </p:txBody>
      </p:sp>
      <p:sp>
        <p:nvSpPr>
          <p:cNvPr id="3" name="CuadroTexto 2">
            <a:extLst>
              <a:ext uri="{FF2B5EF4-FFF2-40B4-BE49-F238E27FC236}">
                <a16:creationId xmlns:a16="http://schemas.microsoft.com/office/drawing/2014/main" id="{87A4089F-8FA9-E07E-EB71-D822ADCB1BBF}"/>
              </a:ext>
            </a:extLst>
          </p:cNvPr>
          <p:cNvSpPr txBox="1"/>
          <p:nvPr/>
        </p:nvSpPr>
        <p:spPr>
          <a:xfrm>
            <a:off x="182879" y="160421"/>
            <a:ext cx="7119643" cy="707886"/>
          </a:xfrm>
          <a:prstGeom prst="rect">
            <a:avLst/>
          </a:prstGeom>
          <a:noFill/>
        </p:spPr>
        <p:txBody>
          <a:bodyPr wrap="square" rtlCol="0">
            <a:spAutoFit/>
          </a:bodyPr>
          <a:lstStyle/>
          <a:p>
            <a:pPr>
              <a:spcBef>
                <a:spcPts val="600"/>
              </a:spcBef>
            </a:pPr>
            <a:r>
              <a:rPr lang="ja-JP" altLang="en-US" sz="2000" b="1" dirty="0"/>
              <a:t>聖書は「すべての人は罪を犯して、神の栄光を受けることができない」（ロマ</a:t>
            </a:r>
            <a:r>
              <a:rPr lang="en-US" altLang="ja-JP" sz="2000" b="1" dirty="0"/>
              <a:t>3:23</a:t>
            </a:r>
            <a:r>
              <a:rPr lang="ja-JP" altLang="en-US" sz="2000" b="1" dirty="0"/>
              <a:t>）と述べている。</a:t>
            </a:r>
            <a:endParaRPr lang="en" sz="2000" b="1" dirty="0"/>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49952" y="160421"/>
            <a:ext cx="455916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182879" y="2652280"/>
            <a:ext cx="6589997" cy="400110"/>
          </a:xfrm>
          <a:prstGeom prst="rect">
            <a:avLst/>
          </a:prstGeom>
          <a:noFill/>
        </p:spPr>
        <p:txBody>
          <a:bodyPr wrap="square">
            <a:spAutoFit/>
          </a:bodyPr>
          <a:lstStyle/>
          <a:p>
            <a:pPr lvl="0">
              <a:spcBef>
                <a:spcPts val="600"/>
              </a:spcBef>
              <a:defRPr/>
            </a:pPr>
            <a:r>
              <a:rPr lang="ja-JP" altLang="en-US" sz="2000" b="1" dirty="0">
                <a:solidFill>
                  <a:prstClr val="black"/>
                </a:solidFill>
              </a:rPr>
              <a:t>条件はただ一つ、悔い改めです。</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182880" y="1616475"/>
            <a:ext cx="7119642" cy="1015663"/>
          </a:xfrm>
          <a:prstGeom prst="rect">
            <a:avLst/>
          </a:prstGeom>
          <a:noFill/>
        </p:spPr>
        <p:txBody>
          <a:bodyPr wrap="square">
            <a:spAutoFit/>
          </a:bodyPr>
          <a:lstStyle/>
          <a:p>
            <a:pPr lvl="0">
              <a:spcBef>
                <a:spcPts val="600"/>
              </a:spcBef>
              <a:defRPr/>
            </a:pPr>
            <a:r>
              <a:rPr lang="ja-JP" altLang="en-US" sz="2000" b="1" dirty="0">
                <a:solidFill>
                  <a:prstClr val="black"/>
                </a:solidFill>
              </a:rPr>
              <a:t>しかし、神は私たちの罪を赦してくださるお方です。どんなに重大で恐ろしい罪であっても、神が赦そうとされないものなどありません（イザ </a:t>
            </a:r>
            <a:r>
              <a:rPr lang="en-US" altLang="ja-JP" sz="2000" b="1" dirty="0">
                <a:solidFill>
                  <a:prstClr val="black"/>
                </a:solidFill>
              </a:rPr>
              <a:t>1:18</a:t>
            </a:r>
            <a:r>
              <a:rPr lang="ja-JP" altLang="en-US" sz="2000" b="1" dirty="0">
                <a:solidFill>
                  <a:prstClr val="black"/>
                </a:solidFill>
              </a:rPr>
              <a:t>）。</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182879" y="888448"/>
            <a:ext cx="7119643" cy="707886"/>
          </a:xfrm>
          <a:prstGeom prst="rect">
            <a:avLst/>
          </a:prstGeom>
          <a:noFill/>
        </p:spPr>
        <p:txBody>
          <a:bodyPr wrap="square">
            <a:spAutoFit/>
          </a:bodyPr>
          <a:lstStyle/>
          <a:p>
            <a:pPr lvl="0">
              <a:spcBef>
                <a:spcPts val="600"/>
              </a:spcBef>
              <a:defRPr/>
            </a:pPr>
            <a:r>
              <a:rPr lang="ja-JP" altLang="en-US" sz="2000" b="1" dirty="0">
                <a:solidFill>
                  <a:prstClr val="black"/>
                </a:solidFill>
              </a:rPr>
              <a:t>また、私たちには自分の罪を避けたり取り除いたりすることはできないとも記されています（エレ</a:t>
            </a:r>
            <a:r>
              <a:rPr lang="en-US" altLang="ja-JP" sz="2000" b="1" dirty="0">
                <a:solidFill>
                  <a:prstClr val="black"/>
                </a:solidFill>
              </a:rPr>
              <a:t>13</a:t>
            </a:r>
            <a:r>
              <a:rPr lang="ja-JP" altLang="en-US" sz="2000" b="1" dirty="0">
                <a:solidFill>
                  <a:prstClr val="black"/>
                </a:solidFill>
              </a:rPr>
              <a:t>：</a:t>
            </a:r>
            <a:r>
              <a:rPr lang="en-US" altLang="ja-JP" sz="2000" b="1" dirty="0">
                <a:solidFill>
                  <a:prstClr val="black"/>
                </a:solidFill>
              </a:rPr>
              <a:t>23</a:t>
            </a:r>
            <a:r>
              <a:rPr lang="ja-JP" altLang="en-US" sz="2000" b="1" dirty="0">
                <a:solidFill>
                  <a:prstClr val="black"/>
                </a:solidFill>
              </a:rPr>
              <a:t>、</a:t>
            </a:r>
            <a:r>
              <a:rPr lang="en-US" altLang="ja-JP" sz="2000" b="1" dirty="0">
                <a:solidFill>
                  <a:prstClr val="black"/>
                </a:solidFill>
              </a:rPr>
              <a:t>2</a:t>
            </a:r>
            <a:r>
              <a:rPr lang="ja-JP" altLang="en-US" sz="2000" b="1" dirty="0">
                <a:solidFill>
                  <a:prstClr val="black"/>
                </a:solidFill>
              </a:rPr>
              <a:t>：</a:t>
            </a:r>
            <a:r>
              <a:rPr lang="en-US" altLang="ja-JP" sz="2000" b="1" dirty="0">
                <a:solidFill>
                  <a:prstClr val="black"/>
                </a:solidFill>
              </a:rPr>
              <a:t>22</a:t>
            </a:r>
            <a:r>
              <a:rPr lang="ja-JP" altLang="en-US" sz="2000" b="1" dirty="0">
                <a:solidFill>
                  <a:prstClr val="black"/>
                </a:solidFill>
              </a:rPr>
              <a:t>）。</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ja-JP" altLang="en-US"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悔い改め</a:t>
            </a:r>
            <a:endPar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ja-JP" altLang="en-US"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慌ただしい生活</a:t>
            </a:r>
            <a:endPar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tx2">
                    <a:lumMod val="50000"/>
                  </a:schemeClr>
                </a:solidFill>
                <a:latin typeface="+mn-ea"/>
              </a:rPr>
              <a:t>主は答えられた。「マルタ、マルタ、あなたはいろいろなことを思い煩って、心を乱しています。」</a:t>
            </a:r>
            <a:r>
              <a:rPr lang="en" sz="2000" b="1" dirty="0">
                <a:solidFill>
                  <a:schemeClr val="tx2">
                    <a:lumMod val="50000"/>
                  </a:schemeClr>
                </a:solidFill>
                <a:latin typeface="+mn-ea"/>
              </a:rPr>
              <a:t> (</a:t>
            </a:r>
            <a:r>
              <a:rPr lang="ja-JP" altLang="en-US" sz="2000" b="1" dirty="0">
                <a:solidFill>
                  <a:schemeClr val="tx2">
                    <a:lumMod val="50000"/>
                  </a:schemeClr>
                </a:solidFill>
                <a:latin typeface="+mn-ea"/>
              </a:rPr>
              <a:t>ルカ</a:t>
            </a:r>
            <a:r>
              <a:rPr lang="en" sz="2000" b="1" dirty="0">
                <a:solidFill>
                  <a:schemeClr val="tx2">
                    <a:lumMod val="50000"/>
                  </a:schemeClr>
                </a:solidFill>
                <a:latin typeface="+mn-ea"/>
              </a:rPr>
              <a:t> 10:41 </a:t>
            </a:r>
            <a:r>
              <a:rPr lang="ja-JP" altLang="en-US" sz="2000" b="1" dirty="0">
                <a:solidFill>
                  <a:schemeClr val="tx2">
                    <a:lumMod val="50000"/>
                  </a:schemeClr>
                </a:solidFill>
                <a:latin typeface="+mn-ea"/>
              </a:rPr>
              <a:t>新共同訳</a:t>
            </a:r>
            <a:r>
              <a:rPr lang="en" sz="2000" b="1" dirty="0">
                <a:solidFill>
                  <a:schemeClr val="tx2">
                    <a:lumMod val="50000"/>
                  </a:schemeClr>
                </a:solidFill>
                <a:latin typeface="+mn-ea"/>
              </a:rPr>
              <a:t>)</a:t>
            </a:r>
            <a:endParaRPr lang="es-ES" sz="2000" b="1" dirty="0">
              <a:solidFill>
                <a:schemeClr val="tx2">
                  <a:lumMod val="50000"/>
                </a:schemeClr>
              </a:solidFill>
              <a:latin typeface="+mn-ea"/>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1" y="1294328"/>
            <a:ext cx="9142262" cy="1015663"/>
          </a:xfrm>
          <a:prstGeom prst="rect">
            <a:avLst/>
          </a:prstGeom>
          <a:noFill/>
        </p:spPr>
        <p:txBody>
          <a:bodyPr wrap="square" rtlCol="0">
            <a:spAutoFit/>
          </a:bodyPr>
          <a:lstStyle/>
          <a:p>
            <a:pPr>
              <a:spcBef>
                <a:spcPts val="600"/>
              </a:spcBef>
            </a:pPr>
            <a:r>
              <a:rPr lang="ja-JP" altLang="en-US" sz="2000" b="1" dirty="0"/>
              <a:t>ラザロの家で、イエスは救いにとって極めて重要な事柄について語られました。しかし、マルタは耳を傾けませんでした。彼女には時間がなかったのです。　やるべきことが山ほどあったからです！（ルカ</a:t>
            </a:r>
            <a:r>
              <a:rPr lang="en-US" altLang="ja-JP" sz="2000" b="1" dirty="0"/>
              <a:t>10:40-41</a:t>
            </a:r>
            <a:r>
              <a:rPr lang="ja-JP" altLang="en-US" sz="2000" b="1" dirty="0"/>
              <a:t>）</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16458" y="2330489"/>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02771" y="2309991"/>
            <a:ext cx="6046400" cy="1938992"/>
          </a:xfrm>
          <a:prstGeom prst="rect">
            <a:avLst/>
          </a:prstGeom>
          <a:noFill/>
        </p:spPr>
        <p:txBody>
          <a:bodyPr wrap="square">
            <a:spAutoFit/>
          </a:bodyPr>
          <a:lstStyle/>
          <a:p>
            <a:pPr>
              <a:spcBef>
                <a:spcPts val="600"/>
              </a:spcBef>
            </a:pPr>
            <a:r>
              <a:rPr lang="ja-JP" altLang="en-US" sz="2000" b="1" dirty="0"/>
              <a:t>私たちにも同じようなことが起こります。罪を　　犯したとき、聖霊が悔い改めへと招いて　　　　　くださっても、サタンは私たちを活動や心配事、　あるいはその他の気晴らしで満たし、罪深い自分の状況を振り返り、赦しを求めることを妨げようと　するのです。</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334001" y="4286399"/>
            <a:ext cx="4619624" cy="2554545"/>
          </a:xfrm>
          <a:prstGeom prst="rect">
            <a:avLst/>
          </a:prstGeom>
          <a:noFill/>
        </p:spPr>
        <p:txBody>
          <a:bodyPr wrap="square">
            <a:spAutoFit/>
          </a:bodyPr>
          <a:lstStyle/>
          <a:p>
            <a:pPr>
              <a:spcBef>
                <a:spcPts val="600"/>
              </a:spcBef>
            </a:pPr>
            <a:r>
              <a:rPr lang="ja-JP" altLang="en-US" sz="2000" b="1" dirty="0"/>
              <a:t>しかし、神は決してあきらめません。神は絶えず私たちを招き続けておられます（エゼ</a:t>
            </a:r>
            <a:r>
              <a:rPr lang="en-US" altLang="ja-JP" sz="2000" b="1" dirty="0"/>
              <a:t>33:11</a:t>
            </a:r>
            <a:r>
              <a:rPr lang="ja-JP" altLang="en-US" sz="2000" b="1" dirty="0"/>
              <a:t>）。神は私たちの罪を汚れた衣に例えられます（イザ</a:t>
            </a:r>
            <a:r>
              <a:rPr lang="en-US" altLang="ja-JP" sz="2000" b="1" dirty="0"/>
              <a:t>64:6</a:t>
            </a:r>
            <a:r>
              <a:rPr lang="ja-JP" altLang="en-US" sz="2000" b="1" dirty="0"/>
              <a:t>）。そして、私たちの汚れた衣と引き換えに、神の清い衣を授けてくださいます（ゼカ</a:t>
            </a:r>
            <a:r>
              <a:rPr lang="en-US" altLang="ja-JP" sz="2000" b="1" dirty="0"/>
              <a:t>3:4</a:t>
            </a:r>
            <a:r>
              <a:rPr lang="ja-JP" altLang="en-US" sz="2000" b="1" dirty="0"/>
              <a:t>）。それは、イエスの血によって洗われた衣なのです（黙</a:t>
            </a:r>
            <a:r>
              <a:rPr lang="en-US" altLang="ja-JP" sz="2000" b="1" dirty="0"/>
              <a:t>7:14</a:t>
            </a:r>
            <a:r>
              <a:rPr lang="ja-JP" altLang="en-US" sz="2000" b="1" dirty="0"/>
              <a:t>）。</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83567" y="4421383"/>
            <a:ext cx="2574234"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493304"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985C1-C720-8BB1-7404-FB1EA4AD845B}"/>
              </a:ext>
            </a:extLst>
          </p:cNvPr>
          <p:cNvSpPr>
            <a:spLocks noGrp="1"/>
          </p:cNvSpPr>
          <p:nvPr>
            <p:ph type="title"/>
          </p:nvPr>
        </p:nvSpPr>
        <p:spPr>
          <a:xfrm>
            <a:off x="669471" y="2766218"/>
            <a:ext cx="11039309" cy="1325563"/>
          </a:xfrm>
        </p:spPr>
        <p:txBody>
          <a:bodyPr>
            <a:normAutofit fontScale="90000"/>
          </a:bodyPr>
          <a:lstStyle/>
          <a:p>
            <a:pPr algn="ctr"/>
            <a:r>
              <a:rPr lang="ja-JP" altLang="ja-JP" sz="3600" b="1" dirty="0"/>
              <a:t>イザヤ 64:5(口語訳 64:6) </a:t>
            </a:r>
            <a:r>
              <a:rPr lang="ja-JP" altLang="ja-JP" sz="2700" b="1" dirty="0"/>
              <a:t>「わたしたちは皆、汚れた者となり正しい業もすべて汚れた着物のようになった。わたしたちは皆、枯れ葉のようになりわたしたちの悪は風のようにわたしたちを運び去る。」 </a:t>
            </a:r>
            <a:br>
              <a:rPr lang="ja-JP" altLang="ja-JP" sz="2700" b="1" dirty="0"/>
            </a:br>
            <a:r>
              <a:rPr lang="ja-JP" altLang="ja-JP" sz="3600" b="1" dirty="0"/>
              <a:t>ゼカリヤ 3:4、</a:t>
            </a:r>
            <a:r>
              <a:rPr lang="ja-JP" altLang="ja-JP" sz="2700" b="1" dirty="0"/>
              <a:t>御使いは自分に仕えている者たちに向かって言った。「彼の汚れた衣を脱がせてやりなさい。」また、御使いはヨシュアに言った。「わたしはお前の罪を取り去った。晴れ着を着せてもらいなさい。」</a:t>
            </a:r>
            <a:br>
              <a:rPr lang="en-US" altLang="ja-JP" sz="2700" b="1" dirty="0"/>
            </a:br>
            <a:r>
              <a:rPr lang="ja-JP" altLang="ja-JP" sz="3600" b="1" dirty="0"/>
              <a:t>イザヤ 61:10 </a:t>
            </a:r>
            <a:r>
              <a:rPr lang="ja-JP" altLang="en-US" sz="3600" b="1" dirty="0"/>
              <a:t>は、</a:t>
            </a:r>
            <a:r>
              <a:rPr lang="ja-JP" altLang="ja-JP" sz="2700" b="1" dirty="0"/>
              <a:t>わたしは主によって喜び楽しみ わたしの魂はわたしの神にあって喜び躍る</a:t>
            </a:r>
            <a:r>
              <a:rPr lang="ja-JP" altLang="en-US" sz="2700" b="1" dirty="0"/>
              <a:t>。</a:t>
            </a:r>
            <a:r>
              <a:rPr lang="ja-JP" altLang="ja-JP" sz="2700" b="1" dirty="0"/>
              <a:t>主は救いの衣をわたしに着せ 恵みの晴れ着をまとわせて</a:t>
            </a:r>
            <a:r>
              <a:rPr lang="ja-JP" altLang="en-US" sz="2700" b="1" dirty="0"/>
              <a:t>　　</a:t>
            </a:r>
            <a:r>
              <a:rPr lang="ja-JP" altLang="ja-JP" sz="2700" b="1" dirty="0"/>
              <a:t>くださる。花婿のように輝きの冠をかぶらせ 花嫁のように宝石で飾ってくださる</a:t>
            </a:r>
            <a:r>
              <a:rPr lang="ja-JP" altLang="en-US" sz="2700" b="1" dirty="0"/>
              <a:t>。</a:t>
            </a:r>
            <a:br>
              <a:rPr lang="en-US" altLang="ja-JP" sz="2700" b="1" dirty="0"/>
            </a:br>
            <a:r>
              <a:rPr lang="ja-JP" altLang="en-US" sz="2700" b="1" dirty="0"/>
              <a:t>　</a:t>
            </a:r>
            <a:br>
              <a:rPr lang="en-US" altLang="ja-JP" sz="2700" b="1" dirty="0"/>
            </a:br>
            <a:r>
              <a:rPr lang="ja-JP" altLang="ja-JP" b="1" dirty="0"/>
              <a:t>キリストの義という重要な 真理を私たちに</a:t>
            </a:r>
            <a:br>
              <a:rPr lang="en-US" altLang="ja-JP" b="1" dirty="0"/>
            </a:br>
            <a:r>
              <a:rPr lang="ja-JP" altLang="ja-JP" b="1" dirty="0"/>
              <a:t>どのように示しているのでしょうか。</a:t>
            </a:r>
            <a:br>
              <a:rPr lang="en-US" altLang="ja-JP" b="1" dirty="0"/>
            </a:br>
            <a:r>
              <a:rPr lang="ja-JP" altLang="ja-JP" b="1" dirty="0"/>
              <a:t>なぜ私たちは、これらの聖句に おいて神が</a:t>
            </a:r>
            <a:r>
              <a:rPr lang="ja-JP" altLang="en-US" b="1" dirty="0"/>
              <a:t>　　　</a:t>
            </a:r>
            <a:r>
              <a:rPr lang="ja-JP" altLang="ja-JP" b="1" dirty="0"/>
              <a:t>約束してくださることに、常に熱心にすがり</a:t>
            </a:r>
            <a:r>
              <a:rPr lang="ja-JP" altLang="en-US" b="1" dirty="0"/>
              <a:t>　</a:t>
            </a:r>
            <a:r>
              <a:rPr lang="ja-JP" altLang="ja-JP" b="1" dirty="0"/>
              <a:t>続けなければならないので しょうか。</a:t>
            </a:r>
            <a:endParaRPr kumimoji="1" lang="ja-JP" altLang="en-US" b="1" dirty="0"/>
          </a:p>
        </p:txBody>
      </p:sp>
    </p:spTree>
    <p:extLst>
      <p:ext uri="{BB962C8B-B14F-4D97-AF65-F5344CB8AC3E}">
        <p14:creationId xmlns:p14="http://schemas.microsoft.com/office/powerpoint/2010/main" val="41926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ja-JP" altLang="en-US"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聖霊の促し</a:t>
            </a:r>
            <a:endPar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endParaRPr>
          </a:p>
        </p:txBody>
      </p:sp>
      <p:sp>
        <p:nvSpPr>
          <p:cNvPr id="5" name="CuadroTexto 4">
            <a:extLst>
              <a:ext uri="{FF2B5EF4-FFF2-40B4-BE49-F238E27FC236}">
                <a16:creationId xmlns:a16="http://schemas.microsoft.com/office/drawing/2014/main" id="{9579BC5C-2A55-7670-5E45-6A0BD8847FC0}"/>
              </a:ext>
            </a:extLst>
          </p:cNvPr>
          <p:cNvSpPr txBox="1"/>
          <p:nvPr/>
        </p:nvSpPr>
        <p:spPr>
          <a:xfrm>
            <a:off x="914399" y="630436"/>
            <a:ext cx="10803835" cy="707886"/>
          </a:xfrm>
          <a:prstGeom prst="rect">
            <a:avLst/>
          </a:prstGeom>
          <a:noFill/>
        </p:spPr>
        <p:txBody>
          <a:bodyPr wrap="square">
            <a:spAutoFit/>
          </a:bodyPr>
          <a:lstStyle/>
          <a:p>
            <a:pPr algn="ctr"/>
            <a:r>
              <a:rPr lang="ja-JP" altLang="en-US" sz="2000" b="1" dirty="0">
                <a:solidFill>
                  <a:schemeClr val="accent6">
                    <a:lumMod val="50000"/>
                  </a:schemeClr>
                </a:solidFill>
                <a:latin typeface="+mn-ea"/>
              </a:rPr>
              <a:t>さあ、</a:t>
            </a:r>
            <a:r>
              <a:rPr lang="en-US" altLang="ja-JP" sz="2000" b="1" dirty="0">
                <a:solidFill>
                  <a:schemeClr val="accent6">
                    <a:lumMod val="50000"/>
                  </a:schemeClr>
                </a:solidFill>
                <a:latin typeface="+mn-ea"/>
              </a:rPr>
              <a:t>【</a:t>
            </a:r>
            <a:r>
              <a:rPr lang="ja-JP" altLang="en-US" sz="2000" b="1" dirty="0">
                <a:solidFill>
                  <a:schemeClr val="accent6">
                    <a:lumMod val="50000"/>
                  </a:schemeClr>
                </a:solidFill>
                <a:latin typeface="+mn-ea"/>
              </a:rPr>
              <a:t>主</a:t>
            </a:r>
            <a:r>
              <a:rPr lang="en-US" altLang="ja-JP" sz="2000" b="1" dirty="0">
                <a:solidFill>
                  <a:schemeClr val="accent6">
                    <a:lumMod val="50000"/>
                  </a:schemeClr>
                </a:solidFill>
                <a:latin typeface="+mn-ea"/>
              </a:rPr>
              <a:t>】</a:t>
            </a:r>
            <a:r>
              <a:rPr lang="ja-JP" altLang="en-US" sz="2000" b="1" dirty="0">
                <a:solidFill>
                  <a:schemeClr val="accent6">
                    <a:lumMod val="50000"/>
                  </a:schemeClr>
                </a:solidFill>
                <a:latin typeface="+mn-ea"/>
              </a:rPr>
              <a:t>に立ち返ろう。主は私たちを引き裂いたが、また、癒やし、私たちを打ったが、包んでくださるからだ。</a:t>
            </a:r>
            <a:r>
              <a:rPr lang="en" sz="2000" b="1" dirty="0">
                <a:solidFill>
                  <a:schemeClr val="accent6">
                    <a:lumMod val="50000"/>
                  </a:schemeClr>
                </a:solidFill>
                <a:latin typeface="+mn-ea"/>
              </a:rPr>
              <a:t>(</a:t>
            </a:r>
            <a:r>
              <a:rPr lang="ja-JP" altLang="en-US" sz="2000" b="1" dirty="0">
                <a:solidFill>
                  <a:schemeClr val="accent6">
                    <a:lumMod val="50000"/>
                  </a:schemeClr>
                </a:solidFill>
                <a:latin typeface="+mn-ea"/>
              </a:rPr>
              <a:t>ホセア</a:t>
            </a:r>
            <a:r>
              <a:rPr lang="en" sz="2000" b="1" dirty="0">
                <a:solidFill>
                  <a:schemeClr val="accent6">
                    <a:lumMod val="50000"/>
                  </a:schemeClr>
                </a:solidFill>
                <a:latin typeface="+mn-ea"/>
              </a:rPr>
              <a:t> 6:1 </a:t>
            </a:r>
            <a:r>
              <a:rPr lang="ja-JP" altLang="en-US" sz="2000" b="1" dirty="0">
                <a:solidFill>
                  <a:schemeClr val="accent6">
                    <a:lumMod val="50000"/>
                  </a:schemeClr>
                </a:solidFill>
                <a:latin typeface="+mn-ea"/>
              </a:rPr>
              <a:t>新共同訳</a:t>
            </a:r>
            <a:r>
              <a:rPr lang="en" sz="2000" b="1" dirty="0">
                <a:solidFill>
                  <a:schemeClr val="accent6">
                    <a:lumMod val="50000"/>
                  </a:schemeClr>
                </a:solidFill>
                <a:latin typeface="+mn-ea"/>
              </a:rPr>
              <a:t> )</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4" y="1470727"/>
            <a:ext cx="7057197" cy="707886"/>
          </a:xfrm>
          <a:prstGeom prst="rect">
            <a:avLst/>
          </a:prstGeom>
          <a:noFill/>
        </p:spPr>
        <p:txBody>
          <a:bodyPr wrap="square" rtlCol="0">
            <a:spAutoFit/>
          </a:bodyPr>
          <a:lstStyle/>
          <a:p>
            <a:pPr>
              <a:spcBef>
                <a:spcPts val="600"/>
              </a:spcBef>
            </a:pPr>
            <a:r>
              <a:rPr lang="ja-JP" altLang="en-US" sz="2000" b="1" dirty="0"/>
              <a:t>悔い改めとは何でしょうか。真の悔い改めと偽りの悔い改めの違いは何でしょうか。（</a:t>
            </a:r>
            <a:r>
              <a:rPr lang="en-US" altLang="ja-JP" sz="2000" b="1" dirty="0"/>
              <a:t>2</a:t>
            </a:r>
            <a:r>
              <a:rPr lang="ja-JP" altLang="en-US" sz="2000" b="1" dirty="0"/>
              <a:t>コリ </a:t>
            </a:r>
            <a:r>
              <a:rPr lang="en-US" altLang="ja-JP" sz="2000" b="1" dirty="0"/>
              <a:t>7:10</a:t>
            </a:r>
            <a:r>
              <a:rPr lang="ja-JP" altLang="en-US" sz="2000" b="1" dirty="0"/>
              <a:t>）</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2" y="5336804"/>
            <a:ext cx="6858000" cy="1323439"/>
          </a:xfrm>
          <a:prstGeom prst="rect">
            <a:avLst/>
          </a:prstGeom>
          <a:noFill/>
        </p:spPr>
        <p:txBody>
          <a:bodyPr wrap="square">
            <a:spAutoFit/>
          </a:bodyPr>
          <a:lstStyle/>
          <a:p>
            <a:pPr lvl="0">
              <a:spcBef>
                <a:spcPts val="600"/>
              </a:spcBef>
              <a:defRPr/>
            </a:pPr>
            <a:r>
              <a:rPr lang="ja-JP" altLang="en-US" sz="2000" b="1" dirty="0">
                <a:solidFill>
                  <a:prstClr val="black"/>
                </a:solidFill>
              </a:rPr>
              <a:t>私たちが罪を犯すとき、聖霊は深い悲しみの感情をもって私たちを「引き裂き」、「傷つける」。もし私たちが真の悔い改めをもって応えるなら、神は私たちを癒し、罪を　赦してくださる（ホセア </a:t>
            </a:r>
            <a:r>
              <a:rPr lang="en-US" altLang="ja-JP" sz="2000" b="1" dirty="0">
                <a:solidFill>
                  <a:prstClr val="black"/>
                </a:solidFill>
              </a:rPr>
              <a:t>6:1 </a:t>
            </a:r>
            <a:r>
              <a:rPr lang="ja-JP" altLang="en-US" sz="2000" b="1" dirty="0">
                <a:solidFill>
                  <a:prstClr val="black"/>
                </a:solidFill>
              </a:rPr>
              <a:t>）。</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2" y="3960810"/>
            <a:ext cx="7057196" cy="1323439"/>
          </a:xfrm>
          <a:prstGeom prst="rect">
            <a:avLst/>
          </a:prstGeom>
          <a:noFill/>
        </p:spPr>
        <p:txBody>
          <a:bodyPr wrap="square">
            <a:spAutoFit/>
          </a:bodyPr>
          <a:lstStyle/>
          <a:p>
            <a:pPr lvl="0">
              <a:spcBef>
                <a:spcPts val="600"/>
              </a:spcBef>
              <a:defRPr/>
            </a:pPr>
            <a:r>
              <a:rPr lang="ja-JP" altLang="en-US" sz="2000" b="1" dirty="0">
                <a:solidFill>
                  <a:prstClr val="black"/>
                </a:solidFill>
              </a:rPr>
              <a:t>罪を犯したという事実そのものが、私たちに悲しみと、　　赦されたいという深い願いを抱かせる時（たとえそれが悪い結果を招いたかどうかに関わらず）、私たちは真の悔い改めに直面しているのです。</a:t>
            </a: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178613"/>
            <a:ext cx="7057197" cy="1631216"/>
          </a:xfrm>
          <a:prstGeom prst="rect">
            <a:avLst/>
          </a:prstGeom>
          <a:noFill/>
        </p:spPr>
        <p:txBody>
          <a:bodyPr wrap="square">
            <a:spAutoFit/>
          </a:bodyPr>
          <a:lstStyle/>
          <a:p>
            <a:pPr lvl="0">
              <a:spcBef>
                <a:spcPts val="600"/>
              </a:spcBef>
              <a:defRPr/>
            </a:pPr>
            <a:r>
              <a:rPr lang="ja-JP" altLang="en-US" sz="2000" b="1" dirty="0">
                <a:solidFill>
                  <a:prstClr val="black"/>
                </a:solidFill>
              </a:rPr>
              <a:t>罪が即座に望ましくない結果をもたらすと、後悔が湧き起こります。それは、自分のしたことがうまくいかなかったことへの悔しさです。もし悪い結果が伴っていなければ、自分の行動に対して悲しみを感じることもなかったでしょう。　　これは、真の悔い改めではありません。</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32DA416B-31D3-4FCF-B77D-6106356E90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89DB9E-1D4F-738A-83C5-C004C152160E}"/>
              </a:ext>
            </a:extLst>
          </p:cNvPr>
          <p:cNvSpPr>
            <a:spLocks noGrp="1"/>
          </p:cNvSpPr>
          <p:nvPr>
            <p:ph type="title"/>
          </p:nvPr>
        </p:nvSpPr>
        <p:spPr>
          <a:xfrm>
            <a:off x="838200" y="2766218"/>
            <a:ext cx="10515600" cy="1325563"/>
          </a:xfrm>
        </p:spPr>
        <p:txBody>
          <a:bodyPr>
            <a:normAutofit fontScale="90000"/>
          </a:bodyPr>
          <a:lstStyle/>
          <a:p>
            <a:pPr algn="ctr"/>
            <a:r>
              <a:rPr lang="ja-JP" altLang="ja-JP" b="1" dirty="0"/>
              <a:t>あなたが最後に叱責や悔い改めの呼びかけを聞いたのはいつですか。</a:t>
            </a:r>
            <a:br>
              <a:rPr lang="en-US" altLang="ja-JP" b="1" dirty="0"/>
            </a:br>
            <a:r>
              <a:rPr lang="ja-JP" altLang="ja-JP" b="1" dirty="0"/>
              <a:t>そのとき、どの ように応じましたか。</a:t>
            </a:r>
            <a:br>
              <a:rPr lang="en-US" altLang="ja-JP" b="1" dirty="0"/>
            </a:br>
            <a:r>
              <a:rPr lang="ja-JP" altLang="ja-JP" b="1" dirty="0"/>
              <a:t>今すぐ少し時間を取って祈り、</a:t>
            </a:r>
            <a:br>
              <a:rPr lang="en-US" altLang="ja-JP" b="1" dirty="0"/>
            </a:br>
            <a:r>
              <a:rPr lang="ja-JP" altLang="ja-JP" b="1" dirty="0"/>
              <a:t>今週、神があなたの心を和らげ、 </a:t>
            </a:r>
            <a:br>
              <a:rPr lang="en-US" altLang="ja-JP" b="1" dirty="0"/>
            </a:br>
            <a:r>
              <a:rPr lang="ja-JP" altLang="ja-JP" b="1" dirty="0"/>
              <a:t>御言葉を通して語られる御声に</a:t>
            </a:r>
            <a:br>
              <a:rPr lang="en-US" altLang="ja-JP" b="1" dirty="0"/>
            </a:br>
            <a:r>
              <a:rPr lang="ja-JP" altLang="ja-JP" b="1" dirty="0"/>
              <a:t>耳を傾けられるよう、神に願い求めましょう。 </a:t>
            </a:r>
            <a:endParaRPr kumimoji="1" lang="ja-JP" altLang="en-US" b="1" dirty="0"/>
          </a:p>
        </p:txBody>
      </p:sp>
    </p:spTree>
    <p:extLst>
      <p:ext uri="{BB962C8B-B14F-4D97-AF65-F5344CB8AC3E}">
        <p14:creationId xmlns:p14="http://schemas.microsoft.com/office/powerpoint/2010/main" val="90552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2722</TotalTime>
  <Words>4138</Words>
  <Application>Microsoft Office PowerPoint</Application>
  <PresentationFormat>Panorámica</PresentationFormat>
  <Paragraphs>77</Paragraphs>
  <Slides>18</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Arial</vt:lpstr>
      <vt:lpstr>Comic Sans MS</vt:lpstr>
      <vt:lpstr>游ゴシック</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イザヤ 64:5(口語訳 64:6) 「わたしたちは皆、汚れた者となり正しい業もすべて汚れた着物のようになった。わたしたちは皆、枯れ葉のようになりわたしたちの悪は風のようにわたしたちを運び去る。」  ゼカリヤ 3:4、御使いは自分に仕えている者たちに向かって言った。「彼の汚れた衣を脱がせてやりなさい。」また、御使いはヨシュアに言った。「わたしはお前の罪を取り去った。晴れ着を着せてもらいなさい。」 イザヤ 61:10 は、わたしは主によって喜び楽しみ わたしの魂はわたしの神にあって喜び躍る。主は救いの衣をわたしに着せ 恵みの晴れ着をまとわせて　　くださる。花婿のように輝きの冠をかぶらせ 花嫁のように宝石で飾ってくださる。 　 キリストの義という重要な 真理を私たちに どのように示しているのでしょうか。 なぜ私たちは、これらの聖句に おいて神が　　　約束してくださることに、常に熱心にすがり　続けなければならないので しょうか。</vt:lpstr>
      <vt:lpstr>Presentación de PowerPoint</vt:lpstr>
      <vt:lpstr>あなたが最後に叱責や悔い改めの呼びかけを聞いたのはいつですか。 そのとき、どの ように応じましたか。 今すぐ少し時間を取って祈り、 今週、神があなたの心を和らげ、  御言葉を通して語られる御声に 耳を傾けられるよう、神に願い求めましょう。 </vt:lpstr>
      <vt:lpstr>Presentación de PowerPoint</vt:lpstr>
      <vt:lpstr>悔い改めは命へと導く（使徒11:18） 　この言葉を聞いて人々は静まり、「それでは、神は異邦人をも悔い改めさせ、命を与えてくださったのだ」と言って、神を賛美した。  ものであり、神との関係を 成長させる上で欠かせな い要素です。 自らを神に委ね、悔い改め、神に自分を 整えていただくという過程にお いて、 あなたにとって最も難しいと 感じることは何ですか。</vt:lpstr>
      <vt:lpstr>Presentación de PowerPoint</vt:lpstr>
      <vt:lpstr>Presentación de PowerPoint</vt:lpstr>
      <vt:lpstr>Presentación de PowerPoint</vt:lpstr>
      <vt:lpstr>次の聖句をゆっくり読み、あなたに対する神の恵みについて、これらの聖句が語 りかけてくることを自分の言葉で書き記してください。 ⚫ 「罪が支払う報酬は死です。しかし、神の賜物は、わたしたちの主キリスト·イエスに よる永遠の命なのです」〔口語訳「罪の支払う報酬は死である。しかし神の賜物は、わたした ちの主キリスト・イエスにおける永遠のいのちである」〕(口マ6:23)。  ⚫ 「しかし、罪が増したところには、恵みはなおいっそう満ちあふれました。こうして、 罪が死によって支配していたように、恵みも義によって支配しつつ、わたしたちの 主イエス·キリストを通して永遠の命に導くのです」〔口語訳「しかし、罪の増し加わったと ころには、恵みもますます満ちあふれた。それは、罪が死によって支配するに至ったように、恵 みもまた義によって支配し、わたしたちの主イエス・キリストにより、永遠のいのちを得させる ためである」〕(口マ5:20、21)。  ⚫ 「しかし、わたしたちがまだ罪人であったとき、キリストがわたしたちのために死ん でくださったことにより、神はわたしたちに対する愛を示されました」〔口語訳「しか し、まだ罪人であった時、わたしたちのためにキリストが死んで下さったことによって、神はわ たしたちに対する愛を示されたのである」〕(ロマ5:8)。 </vt:lpstr>
      <vt:lpstr>Presentación de PowerPoint</vt:lpstr>
      <vt:lpstr>考えてみましょう：私たちは毎日、イエスの義の衣を身にまとうことを選ぶべきです。 これは実際にはどういう意味なのでしょうか。また、どうやってこれを実践すればよ いのでしょうか。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2026-04-18T15:41:31Z</dcterms:created>
  <dcterms:modified xsi:type="dcterms:W3CDTF">2026-06-01T18:34:34Z</dcterms:modified>
</cp:coreProperties>
</file>