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9"/>
  </p:notesMasterIdLst>
  <p:sldIdLst>
    <p:sldId id="298" r:id="rId3"/>
    <p:sldId id="300" r:id="rId4"/>
    <p:sldId id="301" r:id="rId5"/>
    <p:sldId id="299" r:id="rId6"/>
    <p:sldId id="258" r:id="rId7"/>
    <p:sldId id="302" r:id="rId8"/>
    <p:sldId id="259" r:id="rId9"/>
    <p:sldId id="303" r:id="rId10"/>
    <p:sldId id="292" r:id="rId11"/>
    <p:sldId id="304" r:id="rId12"/>
    <p:sldId id="293" r:id="rId13"/>
    <p:sldId id="305" r:id="rId14"/>
    <p:sldId id="294" r:id="rId15"/>
    <p:sldId id="295" r:id="rId16"/>
    <p:sldId id="307" r:id="rId17"/>
    <p:sldId id="290" r:id="rId18"/>
  </p:sldIdLst>
  <p:sldSz cx="12192000" cy="6858000"/>
  <p:notesSz cx="6858000" cy="9144000"/>
  <p:embeddedFontLst>
    <p:embeddedFont>
      <p:font typeface="Comic Sans MS" panose="030F0702030302020204" pitchFamily="66" charset="0"/>
      <p:regular r:id="rId20"/>
      <p:bold r:id="rId21"/>
      <p:italic r:id="rId22"/>
      <p:boldItalic r:id="rId23"/>
    </p:embeddedFont>
    <p:embeddedFont>
      <p:font typeface="Constantia" panose="02030602050306030303" pitchFamily="18" charset="0"/>
      <p:regular r:id="rId24"/>
      <p:bold r:id="rId25"/>
      <p:italic r:id="rId26"/>
      <p:boldItalic r:id="rId2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CCFFCC"/>
    <a:srgbClr val="FFFFCC"/>
    <a:srgbClr val="FFCCCC"/>
    <a:srgbClr val="9F4E4B"/>
    <a:srgbClr val="931C14"/>
    <a:srgbClr val="D3B5E9"/>
    <a:srgbClr val="D8BEFF"/>
    <a:srgbClr val="F0B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99" d="100"/>
          <a:sy n="99"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kumimoji="1" lang="ja-JP" altLang="en-US" sz="2000" b="1" dirty="0">
              <a:effectLst>
                <a:outerShdw blurRad="38100" dist="38100" dir="2700000" algn="tl">
                  <a:srgbClr val="000000"/>
                </a:outerShdw>
              </a:effectLst>
            </a:rPr>
            <a:t>人生の嵐</a:t>
          </a: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kumimoji="1" lang="ja-JP" altLang="en-US" sz="2000" b="1" dirty="0">
              <a:effectLst>
                <a:outerShdw blurRad="38100" dist="38100" dir="2700000" algn="tl">
                  <a:srgbClr val="000000"/>
                </a:outerShdw>
              </a:effectLst>
            </a:rPr>
            <a:t>良くなれ</a:t>
          </a:r>
          <a:r>
            <a:rPr kumimoji="1" lang="ja-JP" altLang="en-US" sz="1600" b="1" dirty="0">
              <a:effectLst>
                <a:outerShdw blurRad="38100" dist="38100" dir="2700000" algn="tl">
                  <a:srgbClr val="000000"/>
                </a:outerShdw>
              </a:effectLst>
            </a:rPr>
            <a:t>（病気）</a:t>
          </a: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kumimoji="1" lang="ja-JP" altLang="en-US" sz="2000" b="1" dirty="0">
              <a:effectLst>
                <a:outerShdw blurRad="38100" dist="38100" dir="2700000" algn="tl">
                  <a:srgbClr val="000000"/>
                </a:outerShdw>
              </a:effectLst>
            </a:rPr>
            <a:t>ヨブ</a:t>
          </a:r>
          <a:r>
            <a:rPr kumimoji="1" lang="ja-JP" altLang="en-US" sz="1600" b="1" dirty="0">
              <a:effectLst>
                <a:outerShdw blurRad="38100" dist="38100" dir="2700000" algn="tl">
                  <a:srgbClr val="000000"/>
                </a:outerShdw>
              </a:effectLst>
            </a:rPr>
            <a:t>（災害）</a:t>
          </a: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pPr>
            <a:lnSpc>
              <a:spcPts val="2000"/>
            </a:lnSpc>
          </a:pPr>
          <a:r>
            <a:rPr kumimoji="1" lang="ja-JP" altLang="en-US" sz="2000" b="1" dirty="0">
              <a:effectLst>
                <a:outerShdw blurRad="38100" dist="38100" dir="2700000" algn="tl">
                  <a:srgbClr val="000000"/>
                </a:outerShdw>
              </a:effectLst>
            </a:rPr>
            <a:t>エマオへの道　　</a:t>
          </a:r>
          <a:r>
            <a:rPr kumimoji="1" lang="ja-JP" altLang="en-US" sz="1600" b="1" dirty="0">
              <a:effectLst>
                <a:outerShdw blurRad="38100" dist="38100" dir="2700000" algn="tl">
                  <a:srgbClr val="000000"/>
                </a:outerShdw>
              </a:effectLst>
            </a:rPr>
            <a:t>（失望）</a:t>
          </a: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kumimoji="1" lang="ja-JP" altLang="en-US" sz="2000" b="1" dirty="0">
              <a:effectLst>
                <a:outerShdw blurRad="38100" dist="38100" dir="2700000" algn="tl">
                  <a:srgbClr val="000000"/>
                </a:outerShdw>
              </a:effectLst>
            </a:rPr>
            <a:t>イエスに会う</a:t>
          </a: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pPr>
            <a:lnSpc>
              <a:spcPts val="2100"/>
            </a:lnSpc>
          </a:pPr>
          <a:r>
            <a:rPr kumimoji="1" lang="ja-JP" altLang="en-US" sz="2000" b="1" dirty="0">
              <a:solidFill>
                <a:schemeClr val="bg2">
                  <a:lumMod val="50000"/>
                </a:schemeClr>
              </a:solidFill>
            </a:rPr>
            <a:t>彼は神を責めもせず、　　拒みもしなかった</a:t>
          </a:r>
        </a:p>
      </dgm:t>
    </dgm:pt>
    <dgm:pt modelId="{C13AAEC3-7A2C-4126-8610-53BD88FEA3AB}" type="parTrans" cxnId="{A08FA725-CF54-4692-9476-CD2A1C26DFE1}">
      <dgm:prSet/>
      <dgm:spPr/>
      <dgm:t>
        <a:bodyPr/>
        <a:lstStyle/>
        <a:p>
          <a:endParaRPr lang="es-ES" sz="2000"/>
        </a:p>
      </dgm:t>
    </dgm:pt>
    <dgm:pt modelId="{C595ECED-B446-463B-A72A-6030EC7B57C3}" type="sibTrans" cxnId="{A08FA725-CF54-4692-9476-CD2A1C26DFE1}">
      <dgm:prSet/>
      <dgm:spPr/>
      <dgm:t>
        <a:bodyPr/>
        <a:lstStyle/>
        <a:p>
          <a:endParaRPr lang="es-ES" sz="2000"/>
        </a:p>
      </dgm:t>
    </dgm:pt>
    <dgm:pt modelId="{64AA62EB-C52C-4F0D-923A-F890B42C1084}">
      <dgm:prSet custT="1"/>
      <dgm:spPr>
        <a:solidFill>
          <a:schemeClr val="accent1">
            <a:lumMod val="20000"/>
            <a:lumOff val="80000"/>
          </a:schemeClr>
        </a:solidFill>
        <a:ln w="38100">
          <a:solidFill>
            <a:schemeClr val="accent1"/>
          </a:solidFill>
        </a:ln>
      </dgm:spPr>
      <dgm:t>
        <a:bodyPr/>
        <a:lstStyle/>
        <a:p>
          <a:pPr>
            <a:lnSpc>
              <a:spcPts val="2100"/>
            </a:lnSpc>
          </a:pPr>
          <a:r>
            <a:rPr kumimoji="1" lang="ja-JP" altLang="en-US" sz="2000" b="1" dirty="0">
              <a:solidFill>
                <a:schemeClr val="accent1">
                  <a:lumMod val="50000"/>
                </a:schemeClr>
              </a:solidFill>
            </a:rPr>
            <a:t>彼は全力を尽くして神にしがみついた</a:t>
          </a:r>
        </a:p>
      </dgm:t>
    </dgm:pt>
    <dgm:pt modelId="{DB6315E3-99A3-424F-92F0-A91683DF348E}" type="parTrans" cxnId="{1B0BCBFC-3348-4831-82BB-B1738541E44B}">
      <dgm:prSet/>
      <dgm:spPr/>
      <dgm:t>
        <a:bodyPr/>
        <a:lstStyle/>
        <a:p>
          <a:endParaRPr lang="es-ES" sz="2000"/>
        </a:p>
      </dgm:t>
    </dgm:pt>
    <dgm:pt modelId="{3D85CEB6-A1A6-4A14-B8A6-97E88CE1356A}" type="sibTrans" cxnId="{1B0BCBFC-3348-4831-82BB-B1738541E44B}">
      <dgm:prSet/>
      <dgm:spPr/>
      <dgm:t>
        <a:bodyPr/>
        <a:lstStyle/>
        <a:p>
          <a:endParaRPr lang="es-ES" sz="2000"/>
        </a:p>
      </dgm:t>
    </dgm:pt>
    <dgm:pt modelId="{9CDC6326-32AA-47EF-93C1-EF47CBE02C54}">
      <dgm:prSet custT="1"/>
      <dgm:spPr>
        <a:solidFill>
          <a:schemeClr val="accent4">
            <a:lumMod val="20000"/>
            <a:lumOff val="80000"/>
          </a:schemeClr>
        </a:solidFill>
        <a:ln w="38100">
          <a:solidFill>
            <a:schemeClr val="accent4"/>
          </a:solidFill>
        </a:ln>
      </dgm:spPr>
      <dgm:t>
        <a:bodyPr/>
        <a:lstStyle/>
        <a:p>
          <a:pPr>
            <a:lnSpc>
              <a:spcPts val="2100"/>
            </a:lnSpc>
          </a:pPr>
          <a:r>
            <a:rPr kumimoji="1" lang="ja-JP" altLang="en-US" sz="2000" b="1" dirty="0">
              <a:solidFill>
                <a:schemeClr val="accent4">
                  <a:lumMod val="50000"/>
                </a:schemeClr>
              </a:solidFill>
            </a:rPr>
            <a:t>彼は、最も暗い時でさえも信じ続けていた</a:t>
          </a:r>
        </a:p>
      </dgm:t>
    </dgm:pt>
    <dgm:pt modelId="{1E9423B9-C9EE-4599-9DE8-AB263CAD6B2B}" type="parTrans" cxnId="{C9E1877C-48F5-4AE1-ADA7-6379DB7AFB07}">
      <dgm:prSet/>
      <dgm:spPr/>
      <dgm:t>
        <a:bodyPr/>
        <a:lstStyle/>
        <a:p>
          <a:endParaRPr lang="es-ES" sz="2000"/>
        </a:p>
      </dgm:t>
    </dgm:pt>
    <dgm:pt modelId="{32ABE243-7F90-42AE-AA47-4CEB5427CAD9}" type="sibTrans" cxnId="{C9E1877C-48F5-4AE1-ADA7-6379DB7AFB07}">
      <dgm:prSet/>
      <dgm:spPr/>
      <dgm:t>
        <a:bodyPr/>
        <a:lstStyle/>
        <a:p>
          <a:endParaRPr lang="es-ES" sz="20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pPr>
            <a:lnSpc>
              <a:spcPts val="2100"/>
            </a:lnSpc>
          </a:pPr>
          <a:r>
            <a:rPr kumimoji="1" lang="ja-JP" altLang="en-US" sz="2000" b="1" dirty="0">
              <a:solidFill>
                <a:schemeClr val="accent5">
                  <a:lumMod val="50000"/>
                </a:schemeClr>
              </a:solidFill>
            </a:rPr>
            <a:t>彼は輝かしい未来に目を   向けた（ヨブ </a:t>
          </a:r>
          <a:r>
            <a:rPr kumimoji="1" lang="en-US" altLang="ja-JP" sz="2000" b="1" dirty="0">
              <a:solidFill>
                <a:schemeClr val="accent5">
                  <a:lumMod val="50000"/>
                </a:schemeClr>
              </a:solidFill>
            </a:rPr>
            <a:t>19:25-27</a:t>
          </a:r>
          <a:r>
            <a:rPr kumimoji="1" lang="ja-JP" altLang="en-US" sz="2000" b="1" dirty="0">
              <a:solidFill>
                <a:schemeClr val="accent5">
                  <a:lumMod val="50000"/>
                </a:schemeClr>
              </a:solidFill>
            </a:rPr>
            <a:t>）</a:t>
          </a:r>
          <a:endParaRPr lang="es-ES" sz="2000" dirty="0">
            <a:solidFill>
              <a:schemeClr val="accent5">
                <a:lumMod val="50000"/>
              </a:schemeClr>
            </a:solidFill>
          </a:endParaRPr>
        </a:p>
      </dgm:t>
    </dgm:pt>
    <dgm:pt modelId="{80103D7C-9F57-45DE-8623-C23351B2C06B}" type="parTrans" cxnId="{3EE926D0-AD82-4B96-92CC-E0448994BEE0}">
      <dgm:prSet/>
      <dgm:spPr/>
      <dgm:t>
        <a:bodyPr/>
        <a:lstStyle/>
        <a:p>
          <a:endParaRPr lang="es-ES" sz="2000"/>
        </a:p>
      </dgm:t>
    </dgm:pt>
    <dgm:pt modelId="{8675926D-9995-4BB3-B413-CD63E7B111A8}" type="sibTrans" cxnId="{3EE926D0-AD82-4B96-92CC-E0448994BEE0}">
      <dgm:prSet/>
      <dgm:spPr/>
      <dgm:t>
        <a:bodyPr/>
        <a:lstStyle/>
        <a:p>
          <a:endParaRPr lang="es-ES" sz="20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78063" custScaleY="83775" custLinFactNeighborX="-22307" custLinFactNeighborY="8761"/>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6322">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63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63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LinFactNeighborX="36322">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kumimoji="1" lang="ja-JP" altLang="en-US" sz="2000" b="1" dirty="0">
              <a:effectLst>
                <a:outerShdw blurRad="38100" dist="38100" dir="2700000" algn="tl">
                  <a:srgbClr val="000000"/>
                </a:outerShdw>
              </a:effectLst>
            </a:rPr>
            <a:t>心に疑いを抱かせてはならない</a:t>
          </a: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nchor="t"/>
        <a:lstStyle/>
        <a:p>
          <a:pPr>
            <a:lnSpc>
              <a:spcPts val="2100"/>
            </a:lnSpc>
          </a:pPr>
          <a:r>
            <a:rPr kumimoji="1" lang="ja-JP" altLang="en-US" sz="2000" b="1" dirty="0">
              <a:effectLst>
                <a:outerShdw blurRad="38100" dist="38100" dir="2700000" algn="tl">
                  <a:srgbClr val="000000"/>
                </a:outerShdw>
              </a:effectLst>
            </a:rPr>
            <a:t>失望しているときでさえ、イエスは私たちのそばにいてくださる</a:t>
          </a: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nchor="t"/>
        <a:lstStyle/>
        <a:p>
          <a:pPr>
            <a:lnSpc>
              <a:spcPts val="2100"/>
            </a:lnSpc>
          </a:pPr>
          <a:r>
            <a:rPr kumimoji="1" lang="ja-JP" altLang="en-US" sz="2000" b="1" kern="1200" dirty="0">
              <a:solidFill>
                <a:prstClr val="white"/>
              </a:solidFill>
              <a:effectLst>
                <a:outerShdw blurRad="38100" dist="38100" dir="2700000" algn="tl">
                  <a:srgbClr val="000000"/>
                </a:outerShdw>
              </a:effectLst>
              <a:latin typeface="Aptos" panose="02110004020202020204"/>
              <a:ea typeface="游ゴシック" panose="020B0400000000000000" pitchFamily="50" charset="-128"/>
              <a:cs typeface="+mn-cs"/>
            </a:rPr>
            <a:t>もし私たちが彼に任せるなら、彼は私たちの困惑を解消してくれるだろう</a:t>
          </a: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nchor="t"/>
        <a:lstStyle/>
        <a:p>
          <a:pPr>
            <a:lnSpc>
              <a:spcPts val="2100"/>
            </a:lnSpc>
          </a:pPr>
          <a:r>
            <a:rPr kumimoji="1" lang="ja-JP" altLang="en-US" sz="2000" b="1" dirty="0">
              <a:effectLst>
                <a:outerShdw blurRad="38100" dist="38100" dir="2700000" algn="tl">
                  <a:srgbClr val="000000"/>
                </a:outerShdw>
              </a:effectLst>
            </a:rPr>
            <a:t>イエスは、私たちの現実がどのようなものか、私たちよりもよくご存知です</a:t>
          </a: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703" y="594774"/>
          <a:ext cx="2224798" cy="1403996"/>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420" y="0"/>
          <a:ext cx="2225364" cy="648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outerShdw>
              </a:effectLst>
            </a:rPr>
            <a:t>人生の嵐</a:t>
          </a:r>
        </a:p>
      </dsp:txBody>
      <dsp:txXfrm>
        <a:off x="4420" y="0"/>
        <a:ext cx="2225364" cy="648000"/>
      </dsp:txXfrm>
    </dsp:sp>
    <dsp:sp modelId="{74DF89C7-CE1D-47BB-B46E-3D9BD26B7BC9}">
      <dsp:nvSpPr>
        <dsp:cNvPr id="0" name=""/>
        <dsp:cNvSpPr/>
      </dsp:nvSpPr>
      <dsp:spPr>
        <a:xfrm>
          <a:off x="2486673" y="594774"/>
          <a:ext cx="2225364" cy="1403996"/>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86673" y="0"/>
          <a:ext cx="2225364" cy="648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outerShdw>
              </a:effectLst>
            </a:rPr>
            <a:t>良くなれ</a:t>
          </a:r>
          <a:r>
            <a:rPr kumimoji="1" lang="ja-JP" altLang="en-US" sz="1600" b="1" kern="1200" dirty="0">
              <a:effectLst>
                <a:outerShdw blurRad="38100" dist="38100" dir="2700000" algn="tl">
                  <a:srgbClr val="000000"/>
                </a:outerShdw>
              </a:effectLst>
            </a:rPr>
            <a:t>（病気）</a:t>
          </a:r>
        </a:p>
      </dsp:txBody>
      <dsp:txXfrm>
        <a:off x="2486673" y="0"/>
        <a:ext cx="2225364" cy="648000"/>
      </dsp:txXfrm>
    </dsp:sp>
    <dsp:sp modelId="{BBB6B9F3-4392-4863-8740-B0AAB4EBBB97}">
      <dsp:nvSpPr>
        <dsp:cNvPr id="0" name=""/>
        <dsp:cNvSpPr/>
      </dsp:nvSpPr>
      <dsp:spPr>
        <a:xfrm>
          <a:off x="4968927" y="594774"/>
          <a:ext cx="2225364" cy="1403996"/>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68927" y="0"/>
          <a:ext cx="2225364" cy="648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outerShdw>
              </a:effectLst>
            </a:rPr>
            <a:t>ヨブ</a:t>
          </a:r>
          <a:r>
            <a:rPr kumimoji="1" lang="ja-JP" altLang="en-US" sz="1600" b="1" kern="1200" dirty="0">
              <a:effectLst>
                <a:outerShdw blurRad="38100" dist="38100" dir="2700000" algn="tl">
                  <a:srgbClr val="000000"/>
                </a:outerShdw>
              </a:effectLst>
            </a:rPr>
            <a:t>（災害）</a:t>
          </a:r>
        </a:p>
      </dsp:txBody>
      <dsp:txXfrm>
        <a:off x="4968927" y="0"/>
        <a:ext cx="2225364" cy="648000"/>
      </dsp:txXfrm>
    </dsp:sp>
    <dsp:sp modelId="{423910E7-9C61-4C54-A5FD-97A07CA59539}">
      <dsp:nvSpPr>
        <dsp:cNvPr id="0" name=""/>
        <dsp:cNvSpPr/>
      </dsp:nvSpPr>
      <dsp:spPr>
        <a:xfrm>
          <a:off x="1245546" y="2774212"/>
          <a:ext cx="2225364" cy="140399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5546" y="2179435"/>
          <a:ext cx="2225364" cy="648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000"/>
            </a:lnSpc>
            <a:spcBef>
              <a:spcPct val="0"/>
            </a:spcBef>
            <a:spcAft>
              <a:spcPct val="35000"/>
            </a:spcAft>
            <a:buNone/>
          </a:pPr>
          <a:r>
            <a:rPr kumimoji="1" lang="ja-JP" altLang="en-US" sz="2000" b="1" kern="1200" dirty="0">
              <a:effectLst>
                <a:outerShdw blurRad="38100" dist="38100" dir="2700000" algn="tl">
                  <a:srgbClr val="000000"/>
                </a:outerShdw>
              </a:effectLst>
            </a:rPr>
            <a:t>エマオへの道　　</a:t>
          </a:r>
          <a:r>
            <a:rPr kumimoji="1" lang="ja-JP" altLang="en-US" sz="1600" b="1" kern="1200" dirty="0">
              <a:effectLst>
                <a:outerShdw blurRad="38100" dist="38100" dir="2700000" algn="tl">
                  <a:srgbClr val="000000"/>
                </a:outerShdw>
              </a:effectLst>
            </a:rPr>
            <a:t>（失望）</a:t>
          </a:r>
        </a:p>
      </dsp:txBody>
      <dsp:txXfrm>
        <a:off x="1245546" y="2179435"/>
        <a:ext cx="2225364" cy="648000"/>
      </dsp:txXfrm>
    </dsp:sp>
    <dsp:sp modelId="{AB00A01E-B34E-4F44-A7C6-7FAF9E71EE3A}">
      <dsp:nvSpPr>
        <dsp:cNvPr id="0" name=""/>
        <dsp:cNvSpPr/>
      </dsp:nvSpPr>
      <dsp:spPr>
        <a:xfrm>
          <a:off x="3727800" y="2774212"/>
          <a:ext cx="2225364" cy="1403996"/>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27800" y="2179435"/>
          <a:ext cx="2225364" cy="648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outerShdw>
              </a:effectLst>
            </a:rPr>
            <a:t>イエスに会う</a:t>
          </a:r>
        </a:p>
      </dsp:txBody>
      <dsp:txXfrm>
        <a:off x="3727800" y="2179435"/>
        <a:ext cx="2225364" cy="6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95902" y="621694"/>
          <a:ext cx="2991147" cy="3210015"/>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886157" y="383545"/>
          <a:ext cx="3420008"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bg2">
                  <a:lumMod val="50000"/>
                </a:schemeClr>
              </a:solidFill>
            </a:rPr>
            <a:t>彼は神を責めもせず、　　拒みもしなかった</a:t>
          </a:r>
        </a:p>
      </dsp:txBody>
      <dsp:txXfrm>
        <a:off x="2919402" y="416790"/>
        <a:ext cx="3353518" cy="614536"/>
      </dsp:txXfrm>
    </dsp:sp>
    <dsp:sp modelId="{EFC1C032-BB6B-4327-8FB3-AC78A76506B7}">
      <dsp:nvSpPr>
        <dsp:cNvPr id="0" name=""/>
        <dsp:cNvSpPr/>
      </dsp:nvSpPr>
      <dsp:spPr>
        <a:xfrm>
          <a:off x="2886157" y="1149700"/>
          <a:ext cx="3420008"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accent1">
                  <a:lumMod val="50000"/>
                </a:schemeClr>
              </a:solidFill>
            </a:rPr>
            <a:t>彼は全力を尽くして神にしがみついた</a:t>
          </a:r>
        </a:p>
      </dsp:txBody>
      <dsp:txXfrm>
        <a:off x="2919402" y="1182945"/>
        <a:ext cx="3353518" cy="614536"/>
      </dsp:txXfrm>
    </dsp:sp>
    <dsp:sp modelId="{DB2C26DC-721C-414F-A725-5108771EFECA}">
      <dsp:nvSpPr>
        <dsp:cNvPr id="0" name=""/>
        <dsp:cNvSpPr/>
      </dsp:nvSpPr>
      <dsp:spPr>
        <a:xfrm>
          <a:off x="2886157" y="1915855"/>
          <a:ext cx="3420008"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accent4">
                  <a:lumMod val="50000"/>
                </a:schemeClr>
              </a:solidFill>
            </a:rPr>
            <a:t>彼は、最も暗い時でさえも信じ続けていた</a:t>
          </a:r>
        </a:p>
      </dsp:txBody>
      <dsp:txXfrm>
        <a:off x="2919402" y="1949100"/>
        <a:ext cx="3353518" cy="614536"/>
      </dsp:txXfrm>
    </dsp:sp>
    <dsp:sp modelId="{AA62A8A3-BC74-4365-A875-94B5527A3CAC}">
      <dsp:nvSpPr>
        <dsp:cNvPr id="0" name=""/>
        <dsp:cNvSpPr/>
      </dsp:nvSpPr>
      <dsp:spPr>
        <a:xfrm>
          <a:off x="2886157" y="2682009"/>
          <a:ext cx="3420008"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accent5">
                  <a:lumMod val="50000"/>
                </a:schemeClr>
              </a:solidFill>
            </a:rPr>
            <a:t>彼は輝かしい未来に目を   向けた（ヨブ </a:t>
          </a:r>
          <a:r>
            <a:rPr kumimoji="1" lang="en-US" altLang="ja-JP" sz="2000" b="1" kern="1200" dirty="0">
              <a:solidFill>
                <a:schemeClr val="accent5">
                  <a:lumMod val="50000"/>
                </a:schemeClr>
              </a:solidFill>
            </a:rPr>
            <a:t>19:25-27</a:t>
          </a:r>
          <a:r>
            <a:rPr kumimoji="1" lang="ja-JP" altLang="en-US" sz="2000" b="1" kern="1200" dirty="0">
              <a:solidFill>
                <a:schemeClr val="accent5">
                  <a:lumMod val="50000"/>
                </a:schemeClr>
              </a:solidFill>
            </a:rPr>
            <a:t>）</a:t>
          </a:r>
          <a:endParaRPr lang="es-ES" sz="2000" kern="1200" dirty="0">
            <a:solidFill>
              <a:schemeClr val="accent5">
                <a:lumMod val="50000"/>
              </a:schemeClr>
            </a:solidFill>
          </a:endParaRPr>
        </a:p>
      </dsp:txBody>
      <dsp:txXfrm>
        <a:off x="2919402" y="2715254"/>
        <a:ext cx="3353518"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outerShdw>
              </a:effectLst>
            </a:rPr>
            <a:t>心に疑いを抱かせてはならない</a:t>
          </a: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t" anchorCtr="0">
          <a:noAutofit/>
        </a:bodyPr>
        <a:lstStyle/>
        <a:p>
          <a:pPr marL="0" lvl="0" indent="0" algn="ctr" defTabSz="889000">
            <a:lnSpc>
              <a:spcPts val="2100"/>
            </a:lnSpc>
            <a:spcBef>
              <a:spcPct val="0"/>
            </a:spcBef>
            <a:spcAft>
              <a:spcPct val="35000"/>
            </a:spcAft>
            <a:buNone/>
          </a:pPr>
          <a:r>
            <a:rPr kumimoji="1" lang="ja-JP" altLang="en-US" sz="2000" b="1" kern="1200" dirty="0">
              <a:effectLst>
                <a:outerShdw blurRad="38100" dist="38100" dir="2700000" algn="tl">
                  <a:srgbClr val="000000"/>
                </a:outerShdw>
              </a:effectLst>
            </a:rPr>
            <a:t>失望しているときでさえ、イエスは私たちのそばにいてくださる</a:t>
          </a: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t" anchorCtr="0">
          <a:noAutofit/>
        </a:bodyPr>
        <a:lstStyle/>
        <a:p>
          <a:pPr marL="0" lvl="0" indent="0" algn="ctr" defTabSz="889000">
            <a:lnSpc>
              <a:spcPts val="2100"/>
            </a:lnSpc>
            <a:spcBef>
              <a:spcPct val="0"/>
            </a:spcBef>
            <a:spcAft>
              <a:spcPct val="35000"/>
            </a:spcAft>
            <a:buNone/>
          </a:pPr>
          <a:r>
            <a:rPr kumimoji="1" lang="ja-JP" altLang="en-US" sz="2000" b="1" kern="1200" dirty="0">
              <a:solidFill>
                <a:prstClr val="white"/>
              </a:solidFill>
              <a:effectLst>
                <a:outerShdw blurRad="38100" dist="38100" dir="2700000" algn="tl">
                  <a:srgbClr val="000000"/>
                </a:outerShdw>
              </a:effectLst>
              <a:latin typeface="Aptos" panose="02110004020202020204"/>
              <a:ea typeface="游ゴシック" panose="020B0400000000000000" pitchFamily="50" charset="-128"/>
              <a:cs typeface="+mn-cs"/>
            </a:rPr>
            <a:t>もし私たちが彼に任せるなら、彼は私たちの困惑を解消してくれるだろう</a:t>
          </a: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t" anchorCtr="0">
          <a:noAutofit/>
        </a:bodyPr>
        <a:lstStyle/>
        <a:p>
          <a:pPr marL="0" lvl="0" indent="0" algn="ctr" defTabSz="889000">
            <a:lnSpc>
              <a:spcPts val="2100"/>
            </a:lnSpc>
            <a:spcBef>
              <a:spcPct val="0"/>
            </a:spcBef>
            <a:spcAft>
              <a:spcPct val="35000"/>
            </a:spcAft>
            <a:buNone/>
          </a:pPr>
          <a:r>
            <a:rPr kumimoji="1" lang="ja-JP" altLang="en-US" sz="2000" b="1" kern="1200" dirty="0">
              <a:effectLst>
                <a:outerShdw blurRad="38100" dist="38100" dir="2700000" algn="tl">
                  <a:srgbClr val="000000"/>
                </a:outerShdw>
              </a:effectLst>
            </a:rPr>
            <a:t>イエスは、私たちの現実がどのようなものか、私たちよりもよくご存知です</a:t>
          </a: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09/06/2026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9</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11</a:t>
            </a:fld>
            <a:endParaRPr lang="es-ES"/>
          </a:p>
        </p:txBody>
      </p:sp>
    </p:spTree>
    <p:extLst>
      <p:ext uri="{BB962C8B-B14F-4D97-AF65-F5344CB8AC3E}">
        <p14:creationId xmlns:p14="http://schemas.microsoft.com/office/powerpoint/2010/main" val="154764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09/06/2026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09/06/2026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09/06/2026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09/06/2026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09/06/2026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09/06/2026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09/06/2026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09/06/2026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09/06/2026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09/06/2026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09/06/2026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09/06/2026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09/06/2026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09/06/2026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09/06/2026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09/06/2026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09/06/2026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09/06/2026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09/06/2026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09/06/2026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09/06/2026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09/06/2026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09/06/2026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09/06/2026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diagramColors" Target="../diagrams/colors3.xml"/><Relationship Id="rId12"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800" b="1" dirty="0">
                <a:ln/>
                <a:solidFill>
                  <a:schemeClr val="accent5">
                    <a:lumMod val="50000"/>
                  </a:schemeClr>
                </a:solidFill>
              </a:rPr>
              <a:t>挫　折</a:t>
            </a:r>
            <a:endParaRPr lang="en" sz="4800" b="1" dirty="0">
              <a:ln/>
              <a:solidFill>
                <a:schemeClr val="accent5">
                  <a:lumMod val="50000"/>
                </a:schemeClr>
              </a:solidFill>
            </a:endParaRPr>
          </a:p>
        </p:txBody>
      </p:sp>
      <p:sp>
        <p:nvSpPr>
          <p:cNvPr id="4" name="CuadroTexto 3">
            <a:extLst>
              <a:ext uri="{FF2B5EF4-FFF2-40B4-BE49-F238E27FC236}">
                <a16:creationId xmlns:a16="http://schemas.microsoft.com/office/drawing/2014/main" id="{DDA0EA15-E313-D98D-B40C-DFE4B87AFBE5}"/>
              </a:ext>
            </a:extLst>
          </p:cNvPr>
          <p:cNvSpPr txBox="1"/>
          <p:nvPr/>
        </p:nvSpPr>
        <p:spPr>
          <a:xfrm>
            <a:off x="6176433" y="1640724"/>
            <a:ext cx="1703310" cy="584775"/>
          </a:xfrm>
          <a:prstGeom prst="rect">
            <a:avLst/>
          </a:prstGeom>
          <a:noFill/>
        </p:spPr>
        <p:txBody>
          <a:bodyPr wrap="square" rtlCol="0">
            <a:spAutoFit/>
          </a:bodyPr>
          <a:lstStyle/>
          <a:p>
            <a:pPr algn="ctr"/>
            <a:r>
              <a:rPr lang="en-US" altLang="ja-JP" sz="1600" b="1" dirty="0">
                <a:solidFill>
                  <a:schemeClr val="accent4">
                    <a:lumMod val="20000"/>
                    <a:lumOff val="80000"/>
                  </a:schemeClr>
                </a:solidFill>
                <a:latin typeface="+mn-ea"/>
              </a:rPr>
              <a:t>2026</a:t>
            </a:r>
            <a:r>
              <a:rPr lang="ja-JP" altLang="en-US" sz="1600" b="1" dirty="0">
                <a:solidFill>
                  <a:schemeClr val="accent4">
                    <a:lumMod val="20000"/>
                    <a:lumOff val="80000"/>
                  </a:schemeClr>
                </a:solidFill>
                <a:latin typeface="+mn-ea"/>
              </a:rPr>
              <a:t>年</a:t>
            </a:r>
            <a:r>
              <a:rPr lang="en-US" altLang="ja-JP" sz="1600" b="1" dirty="0">
                <a:solidFill>
                  <a:schemeClr val="accent4">
                    <a:lumMod val="20000"/>
                    <a:lumOff val="80000"/>
                  </a:schemeClr>
                </a:solidFill>
                <a:latin typeface="+mn-ea"/>
              </a:rPr>
              <a:t>6</a:t>
            </a:r>
            <a:r>
              <a:rPr lang="ja-JP" altLang="en-US" sz="1600" b="1" dirty="0">
                <a:solidFill>
                  <a:schemeClr val="accent4">
                    <a:lumMod val="20000"/>
                    <a:lumOff val="80000"/>
                  </a:schemeClr>
                </a:solidFill>
                <a:latin typeface="+mn-ea"/>
              </a:rPr>
              <a:t>月</a:t>
            </a:r>
            <a:r>
              <a:rPr lang="en-US" altLang="ja-JP" sz="1600" b="1" dirty="0">
                <a:solidFill>
                  <a:schemeClr val="accent4">
                    <a:lumMod val="20000"/>
                    <a:lumOff val="80000"/>
                  </a:schemeClr>
                </a:solidFill>
                <a:latin typeface="+mn-ea"/>
              </a:rPr>
              <a:t>13</a:t>
            </a:r>
            <a:r>
              <a:rPr lang="ja-JP" altLang="en-US" sz="1600" b="1" dirty="0">
                <a:solidFill>
                  <a:schemeClr val="accent4">
                    <a:lumMod val="20000"/>
                    <a:lumOff val="80000"/>
                  </a:schemeClr>
                </a:solidFill>
                <a:latin typeface="+mn-ea"/>
              </a:rPr>
              <a:t>日　第</a:t>
            </a:r>
            <a:r>
              <a:rPr lang="en-US" altLang="ja-JP" sz="1600" b="1" dirty="0">
                <a:solidFill>
                  <a:schemeClr val="accent4">
                    <a:lumMod val="20000"/>
                    <a:lumOff val="80000"/>
                  </a:schemeClr>
                </a:solidFill>
                <a:latin typeface="+mn-ea"/>
              </a:rPr>
              <a:t>11</a:t>
            </a:r>
            <a:r>
              <a:rPr lang="ja-JP" altLang="en-US" sz="1600" b="1" dirty="0">
                <a:solidFill>
                  <a:schemeClr val="accent4">
                    <a:lumMod val="20000"/>
                    <a:lumOff val="80000"/>
                  </a:schemeClr>
                </a:solidFill>
                <a:latin typeface="+mn-ea"/>
              </a:rPr>
              <a:t>課</a:t>
            </a:r>
            <a:endParaRPr lang="en" sz="1600" b="1" dirty="0">
              <a:solidFill>
                <a:schemeClr val="accent4">
                  <a:lumMod val="20000"/>
                  <a:lumOff val="80000"/>
                </a:schemeClr>
              </a:solidFill>
              <a:latin typeface="+mn-ea"/>
            </a:endParaRP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F7E43AA2-61DC-6109-6A2A-BF27F664695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F8AAE05-31DB-1C7A-578F-95586B2D9F36}"/>
              </a:ext>
            </a:extLst>
          </p:cNvPr>
          <p:cNvSpPr>
            <a:spLocks noGrp="1"/>
          </p:cNvSpPr>
          <p:nvPr>
            <p:ph type="title"/>
          </p:nvPr>
        </p:nvSpPr>
        <p:spPr>
          <a:xfrm>
            <a:off x="737839" y="2766218"/>
            <a:ext cx="10515600" cy="1325563"/>
          </a:xfrm>
        </p:spPr>
        <p:txBody>
          <a:bodyPr>
            <a:noAutofit/>
          </a:bodyPr>
          <a:lstStyle/>
          <a:p>
            <a:pPr algn="ctr"/>
            <a:r>
              <a:rPr lang="ja-JP" altLang="ja-JP" sz="3600" b="1" dirty="0"/>
              <a:t>もし今、あなたが困難な状況にあるなら、</a:t>
            </a:r>
            <a:br>
              <a:rPr lang="en-US" altLang="ja-JP" sz="3600" b="1" dirty="0"/>
            </a:br>
            <a:r>
              <a:rPr lang="ja-JP" altLang="ja-JP" sz="3600" b="1" dirty="0"/>
              <a:t>神のもとへ駆け寄りましょう。</a:t>
            </a:r>
            <a:br>
              <a:rPr lang="en-US" altLang="ja-JP" sz="3600" b="1" dirty="0"/>
            </a:br>
            <a:r>
              <a:rPr lang="ja-JP" altLang="ja-JP" sz="3600" b="1" dirty="0"/>
              <a:t>聖書とノート を持って、</a:t>
            </a:r>
            <a:br>
              <a:rPr lang="en-US" altLang="ja-JP" sz="3600" b="1" dirty="0"/>
            </a:br>
            <a:r>
              <a:rPr lang="ja-JP" altLang="ja-JP" sz="3600" b="1" dirty="0"/>
              <a:t>外に出て自然の中で神と共に過ごしましょう。ローマ 5:3～5 を書き写し、</a:t>
            </a:r>
            <a:br>
              <a:rPr lang="en-US" altLang="ja-JP" sz="3600" b="1" dirty="0"/>
            </a:br>
            <a:r>
              <a:rPr lang="ja-JP" altLang="ja-JP" sz="2400" b="1" dirty="0">
                <a:solidFill>
                  <a:srgbClr val="0070C0"/>
                </a:solidFill>
              </a:rPr>
              <a:t>5:3 そればかりでなく、苦難をも誇りと します。わたしたちは知っているのです、 苦難は忍耐を、 5:4 忍耐は練達を、練達は希望を生むと いうことを。 5:5 希望はわたしたちを欺くことがあり ません。わたしたちに与えられた</a:t>
            </a:r>
            <a:r>
              <a:rPr lang="ja-JP" altLang="en-US" sz="2400" b="1" dirty="0">
                <a:solidFill>
                  <a:srgbClr val="0070C0"/>
                </a:solidFill>
              </a:rPr>
              <a:t>　</a:t>
            </a:r>
            <a:r>
              <a:rPr lang="ja-JP" altLang="ja-JP" sz="2400" b="1" dirty="0">
                <a:solidFill>
                  <a:srgbClr val="0070C0"/>
                </a:solidFill>
              </a:rPr>
              <a:t>聖霊に よって、神の愛がわたしたちの心に注が れているからです。 </a:t>
            </a:r>
            <a:br>
              <a:rPr lang="en-US" altLang="ja-JP" sz="3600" b="1" dirty="0"/>
            </a:br>
            <a:r>
              <a:rPr lang="ja-JP" altLang="ja-JP" sz="3600" b="1" dirty="0"/>
              <a:t>この箇所に込められた様々なメッセージに</a:t>
            </a:r>
            <a:br>
              <a:rPr lang="en-US" altLang="ja-JP" sz="3600" b="1" dirty="0"/>
            </a:br>
            <a:r>
              <a:rPr lang="ja-JP" altLang="ja-JP" sz="3600" b="1" dirty="0"/>
              <a:t>ついて深く考えてみてください。</a:t>
            </a:r>
            <a:br>
              <a:rPr lang="en-US" altLang="ja-JP" sz="3600" b="1" dirty="0"/>
            </a:br>
            <a:r>
              <a:rPr lang="ja-JP" altLang="ja-JP" sz="3600" b="1" dirty="0"/>
              <a:t>神の愛と ご配慮こそが、</a:t>
            </a:r>
            <a:br>
              <a:rPr lang="en-US" altLang="ja-JP" sz="3600" b="1" dirty="0"/>
            </a:br>
            <a:r>
              <a:rPr lang="ja-JP" altLang="ja-JP" sz="3600" b="1" dirty="0"/>
              <a:t>あなたの人生において最も確かな、</a:t>
            </a:r>
            <a:br>
              <a:rPr lang="en-US" altLang="ja-JP" sz="3600" b="1" dirty="0"/>
            </a:br>
            <a:r>
              <a:rPr lang="ja-JP" altLang="ja-JP" sz="3600" b="1" dirty="0"/>
              <a:t>揺るぎない支えであると信じまし ょう。</a:t>
            </a:r>
            <a:endParaRPr kumimoji="1" lang="ja-JP" altLang="en-US" sz="3600" b="1" dirty="0"/>
          </a:p>
        </p:txBody>
      </p:sp>
    </p:spTree>
    <p:extLst>
      <p:ext uri="{BB962C8B-B14F-4D97-AF65-F5344CB8AC3E}">
        <p14:creationId xmlns:p14="http://schemas.microsoft.com/office/powerpoint/2010/main" val="5094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0" y="0"/>
            <a:ext cx="12191999" cy="769441"/>
          </a:xfrm>
          <a:prstGeom prst="rect">
            <a:avLst/>
          </a:prstGeom>
          <a:noFill/>
        </p:spPr>
        <p:txBody>
          <a:bodyPr wrap="square">
            <a:spAutoFit/>
          </a:bodyPr>
          <a:lstStyle/>
          <a:p>
            <a:pPr algn="ctr"/>
            <a:r>
              <a:rPr lang="ja-JP" altLang="en-US"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エマオへの道（失望）</a:t>
            </a:r>
            <a:endPar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61A8816F-1B72-577C-C18E-79274B0D3F1C}"/>
              </a:ext>
            </a:extLst>
          </p:cNvPr>
          <p:cNvSpPr txBox="1"/>
          <p:nvPr/>
        </p:nvSpPr>
        <p:spPr>
          <a:xfrm>
            <a:off x="163040" y="677390"/>
            <a:ext cx="12028959" cy="400110"/>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ja-JP" altLang="en-US"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mn-ea"/>
              </a:rPr>
              <a:t>私たちは、この方こそイスラエルを解放する方だ、と望みをかけていました。・・・</a:t>
            </a:r>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mn-ea"/>
              </a:rPr>
              <a:t>(</a:t>
            </a:r>
            <a:r>
              <a:rPr lang="ja-JP" altLang="en-US"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mn-ea"/>
              </a:rPr>
              <a:t>ルカ</a:t>
            </a:r>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mn-ea"/>
              </a:rPr>
              <a:t> 24:21a)</a:t>
            </a:r>
          </a:p>
        </p:txBody>
      </p:sp>
      <p:sp>
        <p:nvSpPr>
          <p:cNvPr id="6" name="CuadroTexto 5">
            <a:extLst>
              <a:ext uri="{FF2B5EF4-FFF2-40B4-BE49-F238E27FC236}">
                <a16:creationId xmlns:a16="http://schemas.microsoft.com/office/drawing/2014/main" id="{604EE60B-747A-FDD5-9D91-05DF246118FA}"/>
              </a:ext>
            </a:extLst>
          </p:cNvPr>
          <p:cNvSpPr txBox="1"/>
          <p:nvPr/>
        </p:nvSpPr>
        <p:spPr>
          <a:xfrm>
            <a:off x="4215865" y="1156504"/>
            <a:ext cx="7976134" cy="677108"/>
          </a:xfrm>
          <a:prstGeom prst="rect">
            <a:avLst/>
          </a:prstGeom>
          <a:noFill/>
        </p:spPr>
        <p:txBody>
          <a:bodyPr wrap="square" rtlCol="0">
            <a:spAutoFit/>
          </a:bodyPr>
          <a:lstStyle/>
          <a:p>
            <a:pPr>
              <a:spcBef>
                <a:spcPts val="600"/>
              </a:spcBef>
            </a:pPr>
            <a:r>
              <a:rPr lang="ja-JP" altLang="en-US" sz="1900" b="1" dirty="0">
                <a:latin typeface="+mn-ea"/>
              </a:rPr>
              <a:t>見方：イエスはイスラエルを救うメシアである。現実：イエスは死んでしまった（ルカ</a:t>
            </a:r>
            <a:r>
              <a:rPr lang="en-US" altLang="ja-JP" sz="1900" b="1" dirty="0">
                <a:latin typeface="+mn-ea"/>
              </a:rPr>
              <a:t>24:18-21</a:t>
            </a:r>
            <a:r>
              <a:rPr lang="ja-JP" altLang="en-US" sz="1900" b="1" dirty="0">
                <a:latin typeface="+mn-ea"/>
              </a:rPr>
              <a:t>）。</a:t>
            </a:r>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1798226878"/>
              </p:ext>
            </p:extLst>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0" y="1327560"/>
            <a:ext cx="1974506"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52713" y="132755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4215865" y="2635890"/>
            <a:ext cx="7976134" cy="1261884"/>
          </a:xfrm>
          <a:prstGeom prst="rect">
            <a:avLst/>
          </a:prstGeom>
          <a:noFill/>
        </p:spPr>
        <p:txBody>
          <a:bodyPr wrap="square">
            <a:spAutoFit/>
          </a:bodyPr>
          <a:lstStyle/>
          <a:p>
            <a:pPr lvl="0">
              <a:spcBef>
                <a:spcPts val="600"/>
              </a:spcBef>
              <a:defRPr/>
            </a:pPr>
            <a:r>
              <a:rPr lang="ja-JP" altLang="en-US" sz="1900" b="1" dirty="0">
                <a:latin typeface="+mn-ea"/>
              </a:rPr>
              <a:t>イエスは辛抱強く、彼らが希望を取り戻せるよう導かれました。ついに、「彼らの目が開かれた」（ルカ</a:t>
            </a:r>
            <a:r>
              <a:rPr lang="en-US" altLang="ja-JP" sz="1900" b="1" dirty="0">
                <a:latin typeface="+mn-ea"/>
              </a:rPr>
              <a:t>24:31 </a:t>
            </a:r>
            <a:r>
              <a:rPr lang="ja-JP" altLang="en-US" sz="1900" b="1" dirty="0">
                <a:latin typeface="+mn-ea"/>
              </a:rPr>
              <a:t>）ので、彼らはまだ落胆している人々の元へ駆け寄り、励ましたのです（ルカ</a:t>
            </a:r>
            <a:r>
              <a:rPr lang="en-US" altLang="ja-JP" sz="1900" b="1" dirty="0">
                <a:latin typeface="+mn-ea"/>
              </a:rPr>
              <a:t>24:32–35</a:t>
            </a:r>
            <a:r>
              <a:rPr lang="ja-JP" altLang="en-US" sz="1900" b="1" dirty="0">
                <a:latin typeface="+mn-ea"/>
              </a:rPr>
              <a:t>、</a:t>
            </a:r>
            <a:r>
              <a:rPr lang="en-US" altLang="ja-JP" sz="1900" b="1" dirty="0">
                <a:latin typeface="+mn-ea"/>
              </a:rPr>
              <a:t>2</a:t>
            </a:r>
            <a:r>
              <a:rPr lang="ja-JP" altLang="en-US" sz="1900" b="1" dirty="0">
                <a:latin typeface="+mn-ea"/>
              </a:rPr>
              <a:t>コリ</a:t>
            </a:r>
            <a:r>
              <a:rPr lang="en-US" altLang="ja-JP" sz="1900" b="1" dirty="0">
                <a:latin typeface="+mn-ea"/>
              </a:rPr>
              <a:t>1:4</a:t>
            </a:r>
            <a:r>
              <a:rPr lang="ja-JP" altLang="en-US" sz="1900" b="1" dirty="0">
                <a:latin typeface="+mn-ea"/>
              </a:rPr>
              <a:t>）。　この出来事から、私たちは何を学ぶことができるでしょうか。</a:t>
            </a:r>
          </a:p>
        </p:txBody>
      </p:sp>
      <p:sp>
        <p:nvSpPr>
          <p:cNvPr id="14" name="CuadroTexto 13">
            <a:extLst>
              <a:ext uri="{FF2B5EF4-FFF2-40B4-BE49-F238E27FC236}">
                <a16:creationId xmlns:a16="http://schemas.microsoft.com/office/drawing/2014/main" id="{50447BE2-2ACA-1101-CF3C-1A6C35F22F9B}"/>
              </a:ext>
            </a:extLst>
          </p:cNvPr>
          <p:cNvSpPr txBox="1"/>
          <p:nvPr/>
        </p:nvSpPr>
        <p:spPr>
          <a:xfrm>
            <a:off x="4225252" y="1833612"/>
            <a:ext cx="7976134" cy="677108"/>
          </a:xfrm>
          <a:prstGeom prst="rect">
            <a:avLst/>
          </a:prstGeom>
          <a:noFill/>
        </p:spPr>
        <p:txBody>
          <a:bodyPr wrap="square">
            <a:spAutoFit/>
          </a:bodyPr>
          <a:lstStyle/>
          <a:p>
            <a:pPr lvl="0">
              <a:spcBef>
                <a:spcPts val="600"/>
              </a:spcBef>
              <a:defRPr/>
            </a:pPr>
            <a:r>
              <a:rPr lang="ja-JP" altLang="en-US" sz="1900" b="1" dirty="0">
                <a:latin typeface="+mn-ea"/>
              </a:rPr>
              <a:t>彼らの失望はあまりにも大きかったため、イエスの復活を示す最も明白な証拠でさえも受け入れることができなかった（ルカ</a:t>
            </a:r>
            <a:r>
              <a:rPr lang="en-US" altLang="ja-JP" sz="1900" b="1" dirty="0">
                <a:latin typeface="+mn-ea"/>
              </a:rPr>
              <a:t>24:22-24</a:t>
            </a:r>
            <a:r>
              <a:rPr lang="ja-JP" altLang="en-US" sz="1900" b="1" dirty="0">
                <a:latin typeface="+mn-ea"/>
              </a:rPr>
              <a:t>）。</a:t>
            </a: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78CCE529-D2DB-55C6-3AA7-0E5A0265738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2864264-F512-462A-4C68-0F07254CB7AB}"/>
              </a:ext>
            </a:extLst>
          </p:cNvPr>
          <p:cNvSpPr>
            <a:spLocks noGrp="1"/>
          </p:cNvSpPr>
          <p:nvPr>
            <p:ph type="title"/>
          </p:nvPr>
        </p:nvSpPr>
        <p:spPr>
          <a:xfrm>
            <a:off x="737839" y="2766218"/>
            <a:ext cx="10515600" cy="1325563"/>
          </a:xfrm>
        </p:spPr>
        <p:txBody>
          <a:bodyPr>
            <a:normAutofit fontScale="90000"/>
          </a:bodyPr>
          <a:lstStyle/>
          <a:p>
            <a:pPr algn="ctr"/>
            <a:r>
              <a:rPr lang="ja-JP" altLang="ja-JP" b="1" dirty="0"/>
              <a:t>あなたの学びの一環として、</a:t>
            </a:r>
            <a:br>
              <a:rPr lang="en-US" altLang="ja-JP" b="1" dirty="0"/>
            </a:br>
            <a:r>
              <a:rPr lang="ja-JP" altLang="ja-JP" b="1" dirty="0"/>
              <a:t>現在困難に直面している人に伝えたい</a:t>
            </a:r>
            <a:br>
              <a:rPr lang="en-US" altLang="ja-JP" b="1" dirty="0"/>
            </a:br>
            <a:r>
              <a:rPr lang="ja-JP" altLang="ja-JP" b="1" dirty="0"/>
              <a:t>重要なメッセー ジを３つ書き出してください。Ⅱコリント1:4を念頭に置いてください。</a:t>
            </a:r>
            <a:br>
              <a:rPr lang="en-US" altLang="ja-JP" b="1" dirty="0"/>
            </a:br>
            <a:r>
              <a:rPr lang="ja-JP" altLang="ja-JP" b="1" dirty="0"/>
              <a:t> </a:t>
            </a:r>
            <a:r>
              <a:rPr lang="ja-JP" altLang="ja-JP" sz="3600" b="1" dirty="0">
                <a:solidFill>
                  <a:srgbClr val="0070C0"/>
                </a:solidFill>
              </a:rPr>
              <a:t>8:18 現在の苦しみは、将来わたしたちに 現されるはずの栄光に比べると、取るに 足りないとわたしは思います。 8:28 神を愛する者たち、つまり、御計画 に従って</a:t>
            </a:r>
            <a:br>
              <a:rPr lang="en-US" altLang="ja-JP" sz="3600" b="1" dirty="0">
                <a:solidFill>
                  <a:srgbClr val="0070C0"/>
                </a:solidFill>
              </a:rPr>
            </a:br>
            <a:r>
              <a:rPr lang="ja-JP" altLang="ja-JP" sz="3600" b="1" dirty="0">
                <a:solidFill>
                  <a:srgbClr val="0070C0"/>
                </a:solidFill>
              </a:rPr>
              <a:t>召された者たちには、万事が益 となるように</a:t>
            </a:r>
            <a:br>
              <a:rPr lang="en-US" altLang="ja-JP" sz="3600" b="1" dirty="0">
                <a:solidFill>
                  <a:srgbClr val="0070C0"/>
                </a:solidFill>
              </a:rPr>
            </a:br>
            <a:r>
              <a:rPr lang="ja-JP" altLang="ja-JP" sz="3600" b="1" dirty="0">
                <a:solidFill>
                  <a:srgbClr val="0070C0"/>
                </a:solidFill>
              </a:rPr>
              <a:t>共に働くということを、わ たしたちは知っています。 </a:t>
            </a:r>
            <a:endParaRPr kumimoji="1" lang="ja-JP" altLang="en-US" sz="3600" b="1" dirty="0">
              <a:solidFill>
                <a:srgbClr val="0070C0"/>
              </a:solidFill>
            </a:endParaRPr>
          </a:p>
        </p:txBody>
      </p:sp>
    </p:spTree>
    <p:extLst>
      <p:ext uri="{BB962C8B-B14F-4D97-AF65-F5344CB8AC3E}">
        <p14:creationId xmlns:p14="http://schemas.microsoft.com/office/powerpoint/2010/main" val="85232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0" y="0"/>
            <a:ext cx="12191999" cy="830997"/>
          </a:xfrm>
          <a:prstGeom prst="rect">
            <a:avLst/>
          </a:prstGeom>
          <a:noFill/>
        </p:spPr>
        <p:txBody>
          <a:bodyPr wrap="square">
            <a:spAutoFit/>
          </a:bodyPr>
          <a:lstStyle/>
          <a:p>
            <a:pPr algn="ctr"/>
            <a:r>
              <a:rPr lang="ja-JP" altLang="en-US" sz="4800" b="1" spc="600" dirty="0">
                <a:ln w="6600">
                  <a:solidFill>
                    <a:schemeClr val="accent2"/>
                  </a:solidFill>
                  <a:prstDash val="solid"/>
                </a:ln>
                <a:solidFill>
                  <a:srgbClr val="FFFFFF"/>
                </a:solidFill>
                <a:effectLst>
                  <a:outerShdw dist="38100" dir="2700000" algn="tl" rotWithShape="0">
                    <a:schemeClr val="accent2"/>
                  </a:outerShdw>
                </a:effectLst>
              </a:rPr>
              <a:t>イエスに会う</a:t>
            </a:r>
            <a:endParaRPr lang="en" sz="48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0AB7CEA8-64EA-E021-495C-97BBA76A50D6}"/>
              </a:ext>
            </a:extLst>
          </p:cNvPr>
          <p:cNvSpPr txBox="1"/>
          <p:nvPr/>
        </p:nvSpPr>
        <p:spPr>
          <a:xfrm>
            <a:off x="2412779" y="677355"/>
            <a:ext cx="7366439" cy="707886"/>
          </a:xfrm>
          <a:prstGeom prst="rect">
            <a:avLst/>
          </a:prstGeom>
          <a:noFill/>
        </p:spPr>
        <p:txBody>
          <a:bodyPr wrap="square">
            <a:spAutoFit/>
          </a:bodyPr>
          <a:lstStyle/>
          <a:p>
            <a:pPr algn="ctr"/>
            <a:r>
              <a:rPr lang="ja-JP" altLang="en-US" sz="2000" b="1" dirty="0">
                <a:solidFill>
                  <a:schemeClr val="accent1">
                    <a:lumMod val="40000"/>
                    <a:lumOff val="60000"/>
                  </a:schemeClr>
                </a:solidFill>
                <a:effectLst>
                  <a:outerShdw blurRad="38100" dist="38100" dir="2700000" algn="tl">
                    <a:srgbClr val="000000"/>
                  </a:outerShdw>
                </a:effectLst>
                <a:latin typeface="+mn-ea"/>
              </a:rPr>
              <a:t>今の時の苦難は、やがて私たちに啓示される栄光に比べれば、取るに足りないと私は考えます。</a:t>
            </a:r>
            <a:r>
              <a:rPr lang="en" sz="2000" b="1" dirty="0">
                <a:solidFill>
                  <a:schemeClr val="accent1">
                    <a:lumMod val="40000"/>
                    <a:lumOff val="60000"/>
                  </a:schemeClr>
                </a:solidFill>
                <a:effectLst>
                  <a:outerShdw blurRad="38100" dist="38100" dir="2700000" algn="tl">
                    <a:srgbClr val="000000"/>
                  </a:outerShdw>
                </a:effectLst>
                <a:latin typeface="+mn-ea"/>
              </a:rPr>
              <a:t>(</a:t>
            </a:r>
            <a:r>
              <a:rPr lang="ja-JP" altLang="en-US" sz="2000" b="1" dirty="0">
                <a:solidFill>
                  <a:schemeClr val="accent1">
                    <a:lumMod val="40000"/>
                    <a:lumOff val="60000"/>
                  </a:schemeClr>
                </a:solidFill>
                <a:effectLst>
                  <a:outerShdw blurRad="38100" dist="38100" dir="2700000" algn="tl">
                    <a:srgbClr val="000000"/>
                  </a:outerShdw>
                </a:effectLst>
                <a:latin typeface="+mn-ea"/>
              </a:rPr>
              <a:t>ローマ</a:t>
            </a:r>
            <a:r>
              <a:rPr lang="en" sz="2000" b="1" dirty="0">
                <a:solidFill>
                  <a:schemeClr val="accent1">
                    <a:lumMod val="40000"/>
                    <a:lumOff val="60000"/>
                  </a:schemeClr>
                </a:solidFill>
                <a:effectLst>
                  <a:outerShdw blurRad="38100" dist="38100" dir="2700000" algn="tl">
                    <a:srgbClr val="000000"/>
                  </a:outerShdw>
                </a:effectLst>
                <a:latin typeface="+mn-ea"/>
              </a:rPr>
              <a:t> 8:18)</a:t>
            </a:r>
            <a:endParaRPr lang="es-ES" sz="2000" b="1" dirty="0">
              <a:solidFill>
                <a:schemeClr val="accent1">
                  <a:lumMod val="40000"/>
                  <a:lumOff val="60000"/>
                </a:schemeClr>
              </a:solidFill>
              <a:effectLst>
                <a:outerShdw blurRad="38100" dist="38100" dir="2700000" algn="tl">
                  <a:srgbClr val="000000"/>
                </a:outerShdw>
              </a:effectLst>
              <a:latin typeface="+mn-ea"/>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141170" y="1455466"/>
            <a:ext cx="3915821" cy="969496"/>
          </a:xfrm>
          <a:prstGeom prst="rect">
            <a:avLst/>
          </a:prstGeom>
          <a:noFill/>
        </p:spPr>
        <p:txBody>
          <a:bodyPr wrap="square" rtlCol="0">
            <a:spAutoFit/>
          </a:bodyPr>
          <a:lstStyle/>
          <a:p>
            <a:pPr>
              <a:spcBef>
                <a:spcPts val="600"/>
              </a:spcBef>
            </a:pPr>
            <a:r>
              <a:rPr lang="ja-JP" altLang="en-US" sz="1900" b="1" dirty="0">
                <a:latin typeface="+mn-ea"/>
              </a:rPr>
              <a:t>エレン・</a:t>
            </a:r>
            <a:r>
              <a:rPr lang="en-US" altLang="ja-JP" sz="1900" b="1" dirty="0">
                <a:latin typeface="+mn-ea"/>
              </a:rPr>
              <a:t>G</a:t>
            </a:r>
            <a:r>
              <a:rPr lang="ja-JP" altLang="en-US" sz="1900" b="1" dirty="0">
                <a:latin typeface="+mn-ea"/>
              </a:rPr>
              <a:t>・ホワイトが絶望の　底にいたとき、彼女は幻を見、　その中でイエスを見ました。</a:t>
            </a:r>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130566" y="1455466"/>
            <a:ext cx="7920263"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141171" y="5734518"/>
            <a:ext cx="3915821" cy="969496"/>
          </a:xfrm>
          <a:prstGeom prst="rect">
            <a:avLst/>
          </a:prstGeom>
          <a:noFill/>
        </p:spPr>
        <p:txBody>
          <a:bodyPr wrap="square">
            <a:spAutoFit/>
          </a:bodyPr>
          <a:lstStyle/>
          <a:p>
            <a:pPr lvl="0">
              <a:spcBef>
                <a:spcPts val="600"/>
              </a:spcBef>
              <a:defRPr/>
            </a:pPr>
            <a:r>
              <a:rPr lang="ja-JP" altLang="en-US" sz="1900" b="1" dirty="0">
                <a:latin typeface="+mn-ea"/>
              </a:rPr>
              <a:t>この夢は彼女に希望と信仰を与え、神を信頼できるという確信を　　もたらした。</a:t>
            </a:r>
          </a:p>
        </p:txBody>
      </p:sp>
      <p:sp>
        <p:nvSpPr>
          <p:cNvPr id="8" name="CuadroTexto 7">
            <a:extLst>
              <a:ext uri="{FF2B5EF4-FFF2-40B4-BE49-F238E27FC236}">
                <a16:creationId xmlns:a16="http://schemas.microsoft.com/office/drawing/2014/main" id="{E8512112-DE5A-B94A-DCBC-028A2D546707}"/>
              </a:ext>
            </a:extLst>
          </p:cNvPr>
          <p:cNvSpPr txBox="1"/>
          <p:nvPr/>
        </p:nvSpPr>
        <p:spPr>
          <a:xfrm>
            <a:off x="141172" y="4600555"/>
            <a:ext cx="3915821" cy="969496"/>
          </a:xfrm>
          <a:prstGeom prst="rect">
            <a:avLst/>
          </a:prstGeom>
          <a:noFill/>
        </p:spPr>
        <p:txBody>
          <a:bodyPr wrap="square">
            <a:spAutoFit/>
          </a:bodyPr>
          <a:lstStyle/>
          <a:p>
            <a:pPr lvl="0">
              <a:spcBef>
                <a:spcPts val="600"/>
              </a:spcBef>
              <a:defRPr/>
            </a:pPr>
            <a:r>
              <a:rPr lang="ja-JP" altLang="en-US" sz="1900" b="1" dirty="0">
                <a:latin typeface="+mn-ea"/>
              </a:rPr>
              <a:t>彼女は壮麗な光景を目にし、まるで天国の安らぎと平安を手に　　したかのように感じた。</a:t>
            </a:r>
          </a:p>
        </p:txBody>
      </p:sp>
      <p:sp>
        <p:nvSpPr>
          <p:cNvPr id="10" name="CuadroTexto 9">
            <a:extLst>
              <a:ext uri="{FF2B5EF4-FFF2-40B4-BE49-F238E27FC236}">
                <a16:creationId xmlns:a16="http://schemas.microsoft.com/office/drawing/2014/main" id="{95081AAA-5FC2-1490-440D-C73E94D3697C}"/>
              </a:ext>
            </a:extLst>
          </p:cNvPr>
          <p:cNvSpPr txBox="1"/>
          <p:nvPr/>
        </p:nvSpPr>
        <p:spPr>
          <a:xfrm>
            <a:off x="141171" y="2589429"/>
            <a:ext cx="3915822" cy="1846659"/>
          </a:xfrm>
          <a:prstGeom prst="rect">
            <a:avLst/>
          </a:prstGeom>
          <a:noFill/>
        </p:spPr>
        <p:txBody>
          <a:bodyPr wrap="square">
            <a:spAutoFit/>
          </a:bodyPr>
          <a:lstStyle/>
          <a:p>
            <a:pPr lvl="0">
              <a:spcBef>
                <a:spcPts val="600"/>
              </a:spcBef>
              <a:defRPr/>
            </a:pPr>
            <a:r>
              <a:rPr lang="ja-JP" altLang="en-US" sz="1900" b="1" dirty="0">
                <a:latin typeface="+mn-ea"/>
              </a:rPr>
              <a:t>彼女は、イエスが自分が経験しているすべてを理解してくださっていることを悟った。ある時、　　イエスは彼女の頭に手を置いて、「恐れることはない」と語り　　かけた。</a:t>
            </a: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409903" y="190456"/>
            <a:ext cx="3885466" cy="1938992"/>
          </a:xfrm>
          <a:custGeom>
            <a:avLst/>
            <a:gdLst>
              <a:gd name="csX0" fmla="*/ 0 w 3885466"/>
              <a:gd name="csY0" fmla="*/ 0 h 1938992"/>
              <a:gd name="csX1" fmla="*/ 632775 w 3885466"/>
              <a:gd name="csY1" fmla="*/ 0 h 1938992"/>
              <a:gd name="csX2" fmla="*/ 1265551 w 3885466"/>
              <a:gd name="csY2" fmla="*/ 0 h 1938992"/>
              <a:gd name="csX3" fmla="*/ 1781763 w 3885466"/>
              <a:gd name="csY3" fmla="*/ 0 h 1938992"/>
              <a:gd name="csX4" fmla="*/ 2375684 w 3885466"/>
              <a:gd name="csY4" fmla="*/ 0 h 1938992"/>
              <a:gd name="csX5" fmla="*/ 3008460 w 3885466"/>
              <a:gd name="csY5" fmla="*/ 0 h 1938992"/>
              <a:gd name="csX6" fmla="*/ 3885466 w 3885466"/>
              <a:gd name="csY6" fmla="*/ 0 h 1938992"/>
              <a:gd name="csX7" fmla="*/ 3885466 w 3885466"/>
              <a:gd name="csY7" fmla="*/ 484747 h 1938992"/>
              <a:gd name="csX8" fmla="*/ 3885466 w 3885466"/>
              <a:gd name="csY8" fmla="*/ 950105 h 1938992"/>
              <a:gd name="csX9" fmla="*/ 3885466 w 3885466"/>
              <a:gd name="csY9" fmla="*/ 1396074 h 1938992"/>
              <a:gd name="csX10" fmla="*/ 3885466 w 3885466"/>
              <a:gd name="csY10" fmla="*/ 1938991 h 1938992"/>
              <a:gd name="csX11" fmla="*/ 3252690 w 3885466"/>
              <a:gd name="csY11" fmla="*/ 1938991 h 1938992"/>
              <a:gd name="csX12" fmla="*/ 2736478 w 3885466"/>
              <a:gd name="csY12" fmla="*/ 1938991 h 1938992"/>
              <a:gd name="csX13" fmla="*/ 2103702 w 3885466"/>
              <a:gd name="csY13" fmla="*/ 1938991 h 1938992"/>
              <a:gd name="csX14" fmla="*/ 1509781 w 3885466"/>
              <a:gd name="csY14" fmla="*/ 1938991 h 1938992"/>
              <a:gd name="csX15" fmla="*/ 993569 w 3885466"/>
              <a:gd name="csY15" fmla="*/ 1938991 h 1938992"/>
              <a:gd name="csX16" fmla="*/ 0 w 3885466"/>
              <a:gd name="csY16" fmla="*/ 1938991 h 1938992"/>
              <a:gd name="csX17" fmla="*/ 0 w 3885466"/>
              <a:gd name="csY17" fmla="*/ 1512413 h 1938992"/>
              <a:gd name="csX18" fmla="*/ 0 w 3885466"/>
              <a:gd name="csY18" fmla="*/ 988886 h 1938992"/>
              <a:gd name="csX19" fmla="*/ 0 w 3885466"/>
              <a:gd name="csY19" fmla="*/ 484747 h 1938992"/>
              <a:gd name="csX20" fmla="*/ 0 w 3885466"/>
              <a:gd name="csY20" fmla="*/ 0 h 19389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885466" h="1938992" extrusionOk="0">
                <a:moveTo>
                  <a:pt x="0" y="0"/>
                </a:moveTo>
                <a:cubicBezTo>
                  <a:pt x="245435" y="29872"/>
                  <a:pt x="366540" y="111451"/>
                  <a:pt x="632775" y="0"/>
                </a:cubicBezTo>
                <a:cubicBezTo>
                  <a:pt x="823693" y="-19499"/>
                  <a:pt x="1071288" y="-53237"/>
                  <a:pt x="1265551" y="0"/>
                </a:cubicBezTo>
                <a:cubicBezTo>
                  <a:pt x="1418802" y="-8056"/>
                  <a:pt x="1628972" y="66488"/>
                  <a:pt x="1781763" y="0"/>
                </a:cubicBezTo>
                <a:cubicBezTo>
                  <a:pt x="1874130" y="-120996"/>
                  <a:pt x="2122291" y="49838"/>
                  <a:pt x="2375684" y="0"/>
                </a:cubicBezTo>
                <a:cubicBezTo>
                  <a:pt x="2544095" y="-19727"/>
                  <a:pt x="2770815" y="32304"/>
                  <a:pt x="3008460" y="0"/>
                </a:cubicBezTo>
                <a:cubicBezTo>
                  <a:pt x="3235376" y="-67355"/>
                  <a:pt x="3674375" y="5489"/>
                  <a:pt x="3885466" y="0"/>
                </a:cubicBezTo>
                <a:cubicBezTo>
                  <a:pt x="3952712" y="77279"/>
                  <a:pt x="3809236" y="297023"/>
                  <a:pt x="3885466" y="484747"/>
                </a:cubicBezTo>
                <a:cubicBezTo>
                  <a:pt x="3910492" y="643673"/>
                  <a:pt x="3842331" y="786130"/>
                  <a:pt x="3885466" y="950105"/>
                </a:cubicBezTo>
                <a:cubicBezTo>
                  <a:pt x="3924124" y="1117953"/>
                  <a:pt x="3876180" y="1308412"/>
                  <a:pt x="3885466" y="1396074"/>
                </a:cubicBezTo>
                <a:cubicBezTo>
                  <a:pt x="3860647" y="1602150"/>
                  <a:pt x="3807937" y="1680418"/>
                  <a:pt x="3885466" y="1938991"/>
                </a:cubicBezTo>
                <a:cubicBezTo>
                  <a:pt x="3648076" y="1959683"/>
                  <a:pt x="3511747" y="1904984"/>
                  <a:pt x="3252690" y="1938991"/>
                </a:cubicBezTo>
                <a:cubicBezTo>
                  <a:pt x="3047310" y="1955846"/>
                  <a:pt x="2851133" y="1935690"/>
                  <a:pt x="2736478" y="1938991"/>
                </a:cubicBezTo>
                <a:cubicBezTo>
                  <a:pt x="2723965" y="1954583"/>
                  <a:pt x="2359409" y="1818319"/>
                  <a:pt x="2103702" y="1938991"/>
                </a:cubicBezTo>
                <a:cubicBezTo>
                  <a:pt x="1948808" y="2056188"/>
                  <a:pt x="1785531" y="1900018"/>
                  <a:pt x="1509781" y="1938991"/>
                </a:cubicBezTo>
                <a:cubicBezTo>
                  <a:pt x="1361103" y="1928435"/>
                  <a:pt x="1213747" y="1929668"/>
                  <a:pt x="993569" y="1938991"/>
                </a:cubicBezTo>
                <a:cubicBezTo>
                  <a:pt x="783572" y="1989009"/>
                  <a:pt x="281208" y="1920022"/>
                  <a:pt x="0" y="1938991"/>
                </a:cubicBezTo>
                <a:cubicBezTo>
                  <a:pt x="-53085" y="1786111"/>
                  <a:pt x="2672" y="1701055"/>
                  <a:pt x="0" y="1512413"/>
                </a:cubicBezTo>
                <a:cubicBezTo>
                  <a:pt x="17243" y="1407469"/>
                  <a:pt x="51974" y="1222832"/>
                  <a:pt x="0" y="988886"/>
                </a:cubicBezTo>
                <a:cubicBezTo>
                  <a:pt x="-39252" y="797805"/>
                  <a:pt x="-15924" y="653699"/>
                  <a:pt x="0" y="484747"/>
                </a:cubicBezTo>
                <a:cubicBezTo>
                  <a:pt x="7351" y="261155"/>
                  <a:pt x="619" y="227015"/>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custGeom>
                    <a:avLst/>
                    <a:gdLst>
                      <a:gd name="connsiteX0" fmla="*/ 0 w 3885466"/>
                      <a:gd name="connsiteY0" fmla="*/ 0 h 1938992"/>
                      <a:gd name="connsiteX1" fmla="*/ 632775 w 3885466"/>
                      <a:gd name="connsiteY1" fmla="*/ 0 h 1938992"/>
                      <a:gd name="connsiteX2" fmla="*/ 1265551 w 3885466"/>
                      <a:gd name="connsiteY2" fmla="*/ 0 h 1938992"/>
                      <a:gd name="connsiteX3" fmla="*/ 1781763 w 3885466"/>
                      <a:gd name="connsiteY3" fmla="*/ 0 h 1938992"/>
                      <a:gd name="connsiteX4" fmla="*/ 2375684 w 3885466"/>
                      <a:gd name="connsiteY4" fmla="*/ 0 h 1938992"/>
                      <a:gd name="connsiteX5" fmla="*/ 3008460 w 3885466"/>
                      <a:gd name="connsiteY5" fmla="*/ 0 h 1938992"/>
                      <a:gd name="connsiteX6" fmla="*/ 3885466 w 3885466"/>
                      <a:gd name="connsiteY6" fmla="*/ 0 h 1938992"/>
                      <a:gd name="connsiteX7" fmla="*/ 3885466 w 3885466"/>
                      <a:gd name="connsiteY7" fmla="*/ 484747 h 1938992"/>
                      <a:gd name="connsiteX8" fmla="*/ 3885466 w 3885466"/>
                      <a:gd name="connsiteY8" fmla="*/ 950105 h 1938992"/>
                      <a:gd name="connsiteX9" fmla="*/ 3885466 w 3885466"/>
                      <a:gd name="connsiteY9" fmla="*/ 1396074 h 1938992"/>
                      <a:gd name="connsiteX10" fmla="*/ 3885466 w 3885466"/>
                      <a:gd name="connsiteY10" fmla="*/ 1938991 h 1938992"/>
                      <a:gd name="connsiteX11" fmla="*/ 3252690 w 3885466"/>
                      <a:gd name="connsiteY11" fmla="*/ 1938991 h 1938992"/>
                      <a:gd name="connsiteX12" fmla="*/ 2736478 w 3885466"/>
                      <a:gd name="connsiteY12" fmla="*/ 1938991 h 1938992"/>
                      <a:gd name="connsiteX13" fmla="*/ 2103702 w 3885466"/>
                      <a:gd name="connsiteY13" fmla="*/ 1938991 h 1938992"/>
                      <a:gd name="connsiteX14" fmla="*/ 1509781 w 3885466"/>
                      <a:gd name="connsiteY14" fmla="*/ 1938991 h 1938992"/>
                      <a:gd name="connsiteX15" fmla="*/ 993569 w 3885466"/>
                      <a:gd name="connsiteY15" fmla="*/ 1938991 h 1938992"/>
                      <a:gd name="connsiteX16" fmla="*/ 0 w 3885466"/>
                      <a:gd name="connsiteY16" fmla="*/ 1938991 h 1938992"/>
                      <a:gd name="connsiteX17" fmla="*/ 0 w 3885466"/>
                      <a:gd name="connsiteY17" fmla="*/ 1512413 h 1938992"/>
                      <a:gd name="connsiteX18" fmla="*/ 0 w 3885466"/>
                      <a:gd name="connsiteY18" fmla="*/ 988886 h 1938992"/>
                      <a:gd name="connsiteX19" fmla="*/ 0 w 3885466"/>
                      <a:gd name="connsiteY19" fmla="*/ 484747 h 1938992"/>
                      <a:gd name="connsiteX20" fmla="*/ 0 w 3885466"/>
                      <a:gd name="connsiteY20"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5466" h="1938992" extrusionOk="0">
                        <a:moveTo>
                          <a:pt x="0" y="0"/>
                        </a:moveTo>
                        <a:cubicBezTo>
                          <a:pt x="237153" y="-15699"/>
                          <a:pt x="407112" y="75353"/>
                          <a:pt x="632775" y="0"/>
                        </a:cubicBezTo>
                        <a:cubicBezTo>
                          <a:pt x="825514" y="-23415"/>
                          <a:pt x="1086127" y="-13116"/>
                          <a:pt x="1265551" y="0"/>
                        </a:cubicBezTo>
                        <a:cubicBezTo>
                          <a:pt x="1436715" y="-1572"/>
                          <a:pt x="1627263" y="56362"/>
                          <a:pt x="1781763" y="0"/>
                        </a:cubicBezTo>
                        <a:cubicBezTo>
                          <a:pt x="1917830" y="-73106"/>
                          <a:pt x="2143230" y="54582"/>
                          <a:pt x="2375684" y="0"/>
                        </a:cubicBezTo>
                        <a:cubicBezTo>
                          <a:pt x="2564533" y="-32516"/>
                          <a:pt x="2811028" y="21810"/>
                          <a:pt x="3008460" y="0"/>
                        </a:cubicBezTo>
                        <a:cubicBezTo>
                          <a:pt x="3225099" y="-53103"/>
                          <a:pt x="3669374" y="6869"/>
                          <a:pt x="3885466" y="0"/>
                        </a:cubicBezTo>
                        <a:cubicBezTo>
                          <a:pt x="3939343" y="93924"/>
                          <a:pt x="3823542" y="340013"/>
                          <a:pt x="3885466" y="484747"/>
                        </a:cubicBezTo>
                        <a:cubicBezTo>
                          <a:pt x="3935354" y="612295"/>
                          <a:pt x="3854829" y="776382"/>
                          <a:pt x="3885466" y="950105"/>
                        </a:cubicBezTo>
                        <a:cubicBezTo>
                          <a:pt x="3901649" y="1135192"/>
                          <a:pt x="3878728" y="1287444"/>
                          <a:pt x="3885466" y="1396074"/>
                        </a:cubicBezTo>
                        <a:cubicBezTo>
                          <a:pt x="3865935" y="1589779"/>
                          <a:pt x="3815833" y="1714482"/>
                          <a:pt x="3885466" y="1938991"/>
                        </a:cubicBezTo>
                        <a:cubicBezTo>
                          <a:pt x="3683478" y="1958442"/>
                          <a:pt x="3490599" y="1898574"/>
                          <a:pt x="3252690" y="1938991"/>
                        </a:cubicBezTo>
                        <a:cubicBezTo>
                          <a:pt x="3057373" y="1979742"/>
                          <a:pt x="2846057" y="1911860"/>
                          <a:pt x="2736478" y="1938991"/>
                        </a:cubicBezTo>
                        <a:cubicBezTo>
                          <a:pt x="2659230" y="1969555"/>
                          <a:pt x="2346050" y="1855427"/>
                          <a:pt x="2103702" y="1938991"/>
                        </a:cubicBezTo>
                        <a:cubicBezTo>
                          <a:pt x="1909364" y="2030845"/>
                          <a:pt x="1724757" y="1907204"/>
                          <a:pt x="1509781" y="1938991"/>
                        </a:cubicBezTo>
                        <a:cubicBezTo>
                          <a:pt x="1350354" y="1943654"/>
                          <a:pt x="1228713" y="1918900"/>
                          <a:pt x="993569" y="1938991"/>
                        </a:cubicBezTo>
                        <a:cubicBezTo>
                          <a:pt x="755459" y="1978726"/>
                          <a:pt x="340297" y="1883874"/>
                          <a:pt x="0" y="1938991"/>
                        </a:cubicBezTo>
                        <a:cubicBezTo>
                          <a:pt x="-31617" y="1804273"/>
                          <a:pt x="5920" y="1693531"/>
                          <a:pt x="0" y="1512413"/>
                        </a:cubicBezTo>
                        <a:cubicBezTo>
                          <a:pt x="-4742" y="1378262"/>
                          <a:pt x="32065" y="1191418"/>
                          <a:pt x="0" y="988886"/>
                        </a:cubicBezTo>
                        <a:cubicBezTo>
                          <a:pt x="-14401" y="819068"/>
                          <a:pt x="-6337" y="671487"/>
                          <a:pt x="0" y="484747"/>
                        </a:cubicBezTo>
                        <a:cubicBezTo>
                          <a:pt x="451" y="272802"/>
                          <a:pt x="12027" y="226955"/>
                          <a:pt x="0" y="0"/>
                        </a:cubicBezTo>
                        <a:close/>
                      </a:path>
                    </a:pathLst>
                  </a:cu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3">
                    <a:lumMod val="75000"/>
                  </a:schemeClr>
                </a:solidFill>
                <a:latin typeface="Comic Sans MS" panose="030F0702030302020204" pitchFamily="66" charset="0"/>
              </a:rPr>
              <a:t>「神を愛する人たち、すなわち、神のご計画にしたがって召された人たちのためには、すべてのことがともに働いて益となる　ことを、私たちは知って　　　います。」（ロマ</a:t>
            </a:r>
            <a:r>
              <a:rPr lang="en-US" altLang="ja-JP" sz="2000" b="1" dirty="0">
                <a:solidFill>
                  <a:schemeClr val="accent3">
                    <a:lumMod val="75000"/>
                  </a:schemeClr>
                </a:solidFill>
                <a:latin typeface="Comic Sans MS" panose="030F0702030302020204" pitchFamily="66" charset="0"/>
              </a:rPr>
              <a:t>8:28</a:t>
            </a:r>
            <a:r>
              <a:rPr lang="ja-JP" altLang="en-US" sz="2000" b="1" dirty="0">
                <a:solidFill>
                  <a:schemeClr val="accent3">
                    <a:lumMod val="75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4699534" y="339155"/>
            <a:ext cx="7222559" cy="1631216"/>
          </a:xfrm>
          <a:custGeom>
            <a:avLst/>
            <a:gdLst>
              <a:gd name="csX0" fmla="*/ 0 w 7222559"/>
              <a:gd name="csY0" fmla="*/ 0 h 1631216"/>
              <a:gd name="csX1" fmla="*/ 627807 w 7222559"/>
              <a:gd name="csY1" fmla="*/ 0 h 1631216"/>
              <a:gd name="csX2" fmla="*/ 1111163 w 7222559"/>
              <a:gd name="csY2" fmla="*/ 0 h 1631216"/>
              <a:gd name="csX3" fmla="*/ 1450068 w 7222559"/>
              <a:gd name="csY3" fmla="*/ 0 h 1631216"/>
              <a:gd name="csX4" fmla="*/ 1788972 w 7222559"/>
              <a:gd name="csY4" fmla="*/ 0 h 1631216"/>
              <a:gd name="csX5" fmla="*/ 2489005 w 7222559"/>
              <a:gd name="csY5" fmla="*/ 0 h 1631216"/>
              <a:gd name="csX6" fmla="*/ 3116812 w 7222559"/>
              <a:gd name="csY6" fmla="*/ 0 h 1631216"/>
              <a:gd name="csX7" fmla="*/ 3600168 w 7222559"/>
              <a:gd name="csY7" fmla="*/ 0 h 1631216"/>
              <a:gd name="csX8" fmla="*/ 4300201 w 7222559"/>
              <a:gd name="csY8" fmla="*/ 0 h 1631216"/>
              <a:gd name="csX9" fmla="*/ 5000233 w 7222559"/>
              <a:gd name="csY9" fmla="*/ 0 h 1631216"/>
              <a:gd name="csX10" fmla="*/ 5483589 w 7222559"/>
              <a:gd name="csY10" fmla="*/ 0 h 1631216"/>
              <a:gd name="csX11" fmla="*/ 6039170 w 7222559"/>
              <a:gd name="csY11" fmla="*/ 0 h 1631216"/>
              <a:gd name="csX12" fmla="*/ 6739203 w 7222559"/>
              <a:gd name="csY12" fmla="*/ 0 h 1631216"/>
              <a:gd name="csX13" fmla="*/ 7222559 w 7222559"/>
              <a:gd name="csY13" fmla="*/ 0 h 1631216"/>
              <a:gd name="csX14" fmla="*/ 7222559 w 7222559"/>
              <a:gd name="csY14" fmla="*/ 576363 h 1631216"/>
              <a:gd name="csX15" fmla="*/ 7222559 w 7222559"/>
              <a:gd name="csY15" fmla="*/ 1071165 h 1631216"/>
              <a:gd name="csX16" fmla="*/ 7222559 w 7222559"/>
              <a:gd name="csY16" fmla="*/ 1631216 h 1631216"/>
              <a:gd name="csX17" fmla="*/ 6594752 w 7222559"/>
              <a:gd name="csY17" fmla="*/ 1631216 h 1631216"/>
              <a:gd name="csX18" fmla="*/ 6183622 w 7222559"/>
              <a:gd name="csY18" fmla="*/ 1631216 h 1631216"/>
              <a:gd name="csX19" fmla="*/ 5628040 w 7222559"/>
              <a:gd name="csY19" fmla="*/ 1631216 h 1631216"/>
              <a:gd name="csX20" fmla="*/ 5144684 w 7222559"/>
              <a:gd name="csY20" fmla="*/ 1631216 h 1631216"/>
              <a:gd name="csX21" fmla="*/ 4589103 w 7222559"/>
              <a:gd name="csY21" fmla="*/ 1631216 h 1631216"/>
              <a:gd name="csX22" fmla="*/ 3889070 w 7222559"/>
              <a:gd name="csY22" fmla="*/ 1631216 h 1631216"/>
              <a:gd name="csX23" fmla="*/ 3477940 w 7222559"/>
              <a:gd name="csY23" fmla="*/ 1631216 h 1631216"/>
              <a:gd name="csX24" fmla="*/ 2777907 w 7222559"/>
              <a:gd name="csY24" fmla="*/ 1631216 h 1631216"/>
              <a:gd name="csX25" fmla="*/ 2222326 w 7222559"/>
              <a:gd name="csY25" fmla="*/ 1631216 h 1631216"/>
              <a:gd name="csX26" fmla="*/ 1883421 w 7222559"/>
              <a:gd name="csY26" fmla="*/ 1631216 h 1631216"/>
              <a:gd name="csX27" fmla="*/ 1183389 w 7222559"/>
              <a:gd name="csY27" fmla="*/ 1631216 h 1631216"/>
              <a:gd name="csX28" fmla="*/ 555581 w 7222559"/>
              <a:gd name="csY28" fmla="*/ 1631216 h 1631216"/>
              <a:gd name="csX29" fmla="*/ 0 w 7222559"/>
              <a:gd name="csY29" fmla="*/ 1631216 h 1631216"/>
              <a:gd name="csX30" fmla="*/ 0 w 7222559"/>
              <a:gd name="csY30" fmla="*/ 1120102 h 1631216"/>
              <a:gd name="csX31" fmla="*/ 0 w 7222559"/>
              <a:gd name="csY31" fmla="*/ 576363 h 1631216"/>
              <a:gd name="csX32" fmla="*/ 0 w 7222559"/>
              <a:gd name="csY32"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7222559" h="1631216" extrusionOk="0">
                <a:moveTo>
                  <a:pt x="0" y="0"/>
                </a:moveTo>
                <a:cubicBezTo>
                  <a:pt x="200541" y="-53958"/>
                  <a:pt x="437803" y="-96375"/>
                  <a:pt x="627807" y="0"/>
                </a:cubicBezTo>
                <a:cubicBezTo>
                  <a:pt x="840935" y="10646"/>
                  <a:pt x="956370" y="23443"/>
                  <a:pt x="1111163" y="0"/>
                </a:cubicBezTo>
                <a:cubicBezTo>
                  <a:pt x="1277387" y="-53709"/>
                  <a:pt x="1293199" y="19684"/>
                  <a:pt x="1450068" y="0"/>
                </a:cubicBezTo>
                <a:cubicBezTo>
                  <a:pt x="1565295" y="-2769"/>
                  <a:pt x="1663119" y="1052"/>
                  <a:pt x="1788972" y="0"/>
                </a:cubicBezTo>
                <a:cubicBezTo>
                  <a:pt x="1956307" y="-24023"/>
                  <a:pt x="2303966" y="-24707"/>
                  <a:pt x="2489005" y="0"/>
                </a:cubicBezTo>
                <a:cubicBezTo>
                  <a:pt x="2683903" y="-27365"/>
                  <a:pt x="2951057" y="11786"/>
                  <a:pt x="3116812" y="0"/>
                </a:cubicBezTo>
                <a:cubicBezTo>
                  <a:pt x="3216807" y="-22587"/>
                  <a:pt x="3361828" y="-1591"/>
                  <a:pt x="3600168" y="0"/>
                </a:cubicBezTo>
                <a:cubicBezTo>
                  <a:pt x="3814460" y="-90869"/>
                  <a:pt x="4059383" y="179144"/>
                  <a:pt x="4300201" y="0"/>
                </a:cubicBezTo>
                <a:cubicBezTo>
                  <a:pt x="4461016" y="-122401"/>
                  <a:pt x="4880179" y="1621"/>
                  <a:pt x="5000233" y="0"/>
                </a:cubicBezTo>
                <a:cubicBezTo>
                  <a:pt x="5160149" y="-18914"/>
                  <a:pt x="5337485" y="11501"/>
                  <a:pt x="5483589" y="0"/>
                </a:cubicBezTo>
                <a:cubicBezTo>
                  <a:pt x="5607586" y="-95445"/>
                  <a:pt x="5783354" y="7103"/>
                  <a:pt x="6039170" y="0"/>
                </a:cubicBezTo>
                <a:cubicBezTo>
                  <a:pt x="6179870" y="-64938"/>
                  <a:pt x="6596298" y="101783"/>
                  <a:pt x="6739203" y="0"/>
                </a:cubicBezTo>
                <a:cubicBezTo>
                  <a:pt x="6909068" y="-29378"/>
                  <a:pt x="6982848" y="62035"/>
                  <a:pt x="7222559" y="0"/>
                </a:cubicBezTo>
                <a:cubicBezTo>
                  <a:pt x="7230638" y="219792"/>
                  <a:pt x="7114886" y="391449"/>
                  <a:pt x="7222559" y="576363"/>
                </a:cubicBezTo>
                <a:cubicBezTo>
                  <a:pt x="7338068" y="816471"/>
                  <a:pt x="7123952" y="905144"/>
                  <a:pt x="7222559" y="1071165"/>
                </a:cubicBezTo>
                <a:cubicBezTo>
                  <a:pt x="7249072" y="1264868"/>
                  <a:pt x="7305626" y="1449272"/>
                  <a:pt x="7222559" y="1631216"/>
                </a:cubicBezTo>
                <a:cubicBezTo>
                  <a:pt x="7102476" y="1633778"/>
                  <a:pt x="6873959" y="1636510"/>
                  <a:pt x="6594752" y="1631216"/>
                </a:cubicBezTo>
                <a:cubicBezTo>
                  <a:pt x="6322128" y="1625597"/>
                  <a:pt x="6382705" y="1590261"/>
                  <a:pt x="6183622" y="1631216"/>
                </a:cubicBezTo>
                <a:cubicBezTo>
                  <a:pt x="5993215" y="1699345"/>
                  <a:pt x="5891767" y="1614855"/>
                  <a:pt x="5628040" y="1631216"/>
                </a:cubicBezTo>
                <a:cubicBezTo>
                  <a:pt x="5430382" y="1682621"/>
                  <a:pt x="5370864" y="1572809"/>
                  <a:pt x="5144684" y="1631216"/>
                </a:cubicBezTo>
                <a:cubicBezTo>
                  <a:pt x="4873325" y="1714295"/>
                  <a:pt x="4698577" y="1591307"/>
                  <a:pt x="4589103" y="1631216"/>
                </a:cubicBezTo>
                <a:cubicBezTo>
                  <a:pt x="4500460" y="1639491"/>
                  <a:pt x="4181359" y="1474912"/>
                  <a:pt x="3889070" y="1631216"/>
                </a:cubicBezTo>
                <a:cubicBezTo>
                  <a:pt x="3591111" y="1670039"/>
                  <a:pt x="3638042" y="1652205"/>
                  <a:pt x="3477940" y="1631216"/>
                </a:cubicBezTo>
                <a:cubicBezTo>
                  <a:pt x="3398579" y="1640474"/>
                  <a:pt x="3033848" y="1593798"/>
                  <a:pt x="2777907" y="1631216"/>
                </a:cubicBezTo>
                <a:cubicBezTo>
                  <a:pt x="2537061" y="1660410"/>
                  <a:pt x="2478959" y="1566153"/>
                  <a:pt x="2222326" y="1631216"/>
                </a:cubicBezTo>
                <a:cubicBezTo>
                  <a:pt x="1963181" y="1639005"/>
                  <a:pt x="2024301" y="1603170"/>
                  <a:pt x="1883421" y="1631216"/>
                </a:cubicBezTo>
                <a:cubicBezTo>
                  <a:pt x="1713864" y="1681381"/>
                  <a:pt x="1528579" y="1502568"/>
                  <a:pt x="1183389" y="1631216"/>
                </a:cubicBezTo>
                <a:cubicBezTo>
                  <a:pt x="860488" y="1738069"/>
                  <a:pt x="722763" y="1662132"/>
                  <a:pt x="555581" y="1631216"/>
                </a:cubicBezTo>
                <a:cubicBezTo>
                  <a:pt x="463328" y="1646389"/>
                  <a:pt x="188217" y="1572620"/>
                  <a:pt x="0" y="1631216"/>
                </a:cubicBezTo>
                <a:cubicBezTo>
                  <a:pt x="-26159" y="1403179"/>
                  <a:pt x="67051" y="1297312"/>
                  <a:pt x="0" y="1120102"/>
                </a:cubicBezTo>
                <a:cubicBezTo>
                  <a:pt x="12558" y="954751"/>
                  <a:pt x="31897" y="841557"/>
                  <a:pt x="0" y="576363"/>
                </a:cubicBezTo>
                <a:cubicBezTo>
                  <a:pt x="-15587" y="271789"/>
                  <a:pt x="73208" y="167231"/>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custGeom>
                    <a:avLst/>
                    <a:gdLst>
                      <a:gd name="connsiteX0" fmla="*/ 0 w 7222559"/>
                      <a:gd name="connsiteY0" fmla="*/ 0 h 1631216"/>
                      <a:gd name="connsiteX1" fmla="*/ 627807 w 7222559"/>
                      <a:gd name="connsiteY1" fmla="*/ 0 h 1631216"/>
                      <a:gd name="connsiteX2" fmla="*/ 1111163 w 7222559"/>
                      <a:gd name="connsiteY2" fmla="*/ 0 h 1631216"/>
                      <a:gd name="connsiteX3" fmla="*/ 1450068 w 7222559"/>
                      <a:gd name="connsiteY3" fmla="*/ 0 h 1631216"/>
                      <a:gd name="connsiteX4" fmla="*/ 1788972 w 7222559"/>
                      <a:gd name="connsiteY4" fmla="*/ 0 h 1631216"/>
                      <a:gd name="connsiteX5" fmla="*/ 2489005 w 7222559"/>
                      <a:gd name="connsiteY5" fmla="*/ 0 h 1631216"/>
                      <a:gd name="connsiteX6" fmla="*/ 3116812 w 7222559"/>
                      <a:gd name="connsiteY6" fmla="*/ 0 h 1631216"/>
                      <a:gd name="connsiteX7" fmla="*/ 3600168 w 7222559"/>
                      <a:gd name="connsiteY7" fmla="*/ 0 h 1631216"/>
                      <a:gd name="connsiteX8" fmla="*/ 4300201 w 7222559"/>
                      <a:gd name="connsiteY8" fmla="*/ 0 h 1631216"/>
                      <a:gd name="connsiteX9" fmla="*/ 5000233 w 7222559"/>
                      <a:gd name="connsiteY9" fmla="*/ 0 h 1631216"/>
                      <a:gd name="connsiteX10" fmla="*/ 5483589 w 7222559"/>
                      <a:gd name="connsiteY10" fmla="*/ 0 h 1631216"/>
                      <a:gd name="connsiteX11" fmla="*/ 6039170 w 7222559"/>
                      <a:gd name="connsiteY11" fmla="*/ 0 h 1631216"/>
                      <a:gd name="connsiteX12" fmla="*/ 6739203 w 7222559"/>
                      <a:gd name="connsiteY12" fmla="*/ 0 h 1631216"/>
                      <a:gd name="connsiteX13" fmla="*/ 7222559 w 7222559"/>
                      <a:gd name="connsiteY13" fmla="*/ 0 h 1631216"/>
                      <a:gd name="connsiteX14" fmla="*/ 7222559 w 7222559"/>
                      <a:gd name="connsiteY14" fmla="*/ 576363 h 1631216"/>
                      <a:gd name="connsiteX15" fmla="*/ 7222559 w 7222559"/>
                      <a:gd name="connsiteY15" fmla="*/ 1071165 h 1631216"/>
                      <a:gd name="connsiteX16" fmla="*/ 7222559 w 7222559"/>
                      <a:gd name="connsiteY16" fmla="*/ 1631216 h 1631216"/>
                      <a:gd name="connsiteX17" fmla="*/ 6594752 w 7222559"/>
                      <a:gd name="connsiteY17" fmla="*/ 1631216 h 1631216"/>
                      <a:gd name="connsiteX18" fmla="*/ 6183622 w 7222559"/>
                      <a:gd name="connsiteY18" fmla="*/ 1631216 h 1631216"/>
                      <a:gd name="connsiteX19" fmla="*/ 5628040 w 7222559"/>
                      <a:gd name="connsiteY19" fmla="*/ 1631216 h 1631216"/>
                      <a:gd name="connsiteX20" fmla="*/ 5144684 w 7222559"/>
                      <a:gd name="connsiteY20" fmla="*/ 1631216 h 1631216"/>
                      <a:gd name="connsiteX21" fmla="*/ 4589103 w 7222559"/>
                      <a:gd name="connsiteY21" fmla="*/ 1631216 h 1631216"/>
                      <a:gd name="connsiteX22" fmla="*/ 3889070 w 7222559"/>
                      <a:gd name="connsiteY22" fmla="*/ 1631216 h 1631216"/>
                      <a:gd name="connsiteX23" fmla="*/ 3477940 w 7222559"/>
                      <a:gd name="connsiteY23" fmla="*/ 1631216 h 1631216"/>
                      <a:gd name="connsiteX24" fmla="*/ 2777907 w 7222559"/>
                      <a:gd name="connsiteY24" fmla="*/ 1631216 h 1631216"/>
                      <a:gd name="connsiteX25" fmla="*/ 2222326 w 7222559"/>
                      <a:gd name="connsiteY25" fmla="*/ 1631216 h 1631216"/>
                      <a:gd name="connsiteX26" fmla="*/ 1883421 w 7222559"/>
                      <a:gd name="connsiteY26" fmla="*/ 1631216 h 1631216"/>
                      <a:gd name="connsiteX27" fmla="*/ 1183389 w 7222559"/>
                      <a:gd name="connsiteY27" fmla="*/ 1631216 h 1631216"/>
                      <a:gd name="connsiteX28" fmla="*/ 555581 w 7222559"/>
                      <a:gd name="connsiteY28" fmla="*/ 1631216 h 1631216"/>
                      <a:gd name="connsiteX29" fmla="*/ 0 w 7222559"/>
                      <a:gd name="connsiteY29" fmla="*/ 1631216 h 1631216"/>
                      <a:gd name="connsiteX30" fmla="*/ 0 w 7222559"/>
                      <a:gd name="connsiteY30" fmla="*/ 1120102 h 1631216"/>
                      <a:gd name="connsiteX31" fmla="*/ 0 w 7222559"/>
                      <a:gd name="connsiteY31" fmla="*/ 576363 h 1631216"/>
                      <a:gd name="connsiteX32" fmla="*/ 0 w 7222559"/>
                      <a:gd name="connsiteY32"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22559" h="1631216" extrusionOk="0">
                        <a:moveTo>
                          <a:pt x="0" y="0"/>
                        </a:moveTo>
                        <a:cubicBezTo>
                          <a:pt x="179826" y="-57278"/>
                          <a:pt x="413978" y="-52354"/>
                          <a:pt x="627807" y="0"/>
                        </a:cubicBezTo>
                        <a:cubicBezTo>
                          <a:pt x="860832" y="-542"/>
                          <a:pt x="967515" y="34085"/>
                          <a:pt x="1111163" y="0"/>
                        </a:cubicBezTo>
                        <a:cubicBezTo>
                          <a:pt x="1252115" y="-51266"/>
                          <a:pt x="1313115" y="19143"/>
                          <a:pt x="1450068" y="0"/>
                        </a:cubicBezTo>
                        <a:cubicBezTo>
                          <a:pt x="1570875" y="-10961"/>
                          <a:pt x="1658019" y="1187"/>
                          <a:pt x="1788972" y="0"/>
                        </a:cubicBezTo>
                        <a:cubicBezTo>
                          <a:pt x="1941325" y="-8081"/>
                          <a:pt x="2295494" y="12516"/>
                          <a:pt x="2489005" y="0"/>
                        </a:cubicBezTo>
                        <a:cubicBezTo>
                          <a:pt x="2691353" y="-54947"/>
                          <a:pt x="2972884" y="16945"/>
                          <a:pt x="3116812" y="0"/>
                        </a:cubicBezTo>
                        <a:cubicBezTo>
                          <a:pt x="3224699" y="-22145"/>
                          <a:pt x="3363513" y="2634"/>
                          <a:pt x="3600168" y="0"/>
                        </a:cubicBezTo>
                        <a:cubicBezTo>
                          <a:pt x="3828186" y="-34410"/>
                          <a:pt x="4083398" y="125828"/>
                          <a:pt x="4300201" y="0"/>
                        </a:cubicBezTo>
                        <a:cubicBezTo>
                          <a:pt x="4480455" y="-95000"/>
                          <a:pt x="4866941" y="30017"/>
                          <a:pt x="5000233" y="0"/>
                        </a:cubicBezTo>
                        <a:cubicBezTo>
                          <a:pt x="5154610" y="-38678"/>
                          <a:pt x="5365226" y="11808"/>
                          <a:pt x="5483589" y="0"/>
                        </a:cubicBezTo>
                        <a:cubicBezTo>
                          <a:pt x="5603474" y="-64460"/>
                          <a:pt x="5807660" y="52652"/>
                          <a:pt x="6039170" y="0"/>
                        </a:cubicBezTo>
                        <a:cubicBezTo>
                          <a:pt x="6230365" y="-63598"/>
                          <a:pt x="6569319" y="62660"/>
                          <a:pt x="6739203" y="0"/>
                        </a:cubicBezTo>
                        <a:cubicBezTo>
                          <a:pt x="6917681" y="-44148"/>
                          <a:pt x="7009463" y="41938"/>
                          <a:pt x="7222559" y="0"/>
                        </a:cubicBezTo>
                        <a:cubicBezTo>
                          <a:pt x="7230169" y="179638"/>
                          <a:pt x="7158923" y="391801"/>
                          <a:pt x="7222559" y="576363"/>
                        </a:cubicBezTo>
                        <a:cubicBezTo>
                          <a:pt x="7302904" y="783412"/>
                          <a:pt x="7155203" y="913528"/>
                          <a:pt x="7222559" y="1071165"/>
                        </a:cubicBezTo>
                        <a:cubicBezTo>
                          <a:pt x="7249674" y="1245575"/>
                          <a:pt x="7271117" y="1447837"/>
                          <a:pt x="7222559" y="1631216"/>
                        </a:cubicBezTo>
                        <a:cubicBezTo>
                          <a:pt x="7084805" y="1646077"/>
                          <a:pt x="6865298" y="1632356"/>
                          <a:pt x="6594752" y="1631216"/>
                        </a:cubicBezTo>
                        <a:cubicBezTo>
                          <a:pt x="6331929" y="1631957"/>
                          <a:pt x="6381997" y="1603037"/>
                          <a:pt x="6183622" y="1631216"/>
                        </a:cubicBezTo>
                        <a:cubicBezTo>
                          <a:pt x="5990186" y="1682790"/>
                          <a:pt x="5866696" y="1608897"/>
                          <a:pt x="5628040" y="1631216"/>
                        </a:cubicBezTo>
                        <a:cubicBezTo>
                          <a:pt x="5416120" y="1667383"/>
                          <a:pt x="5363765" y="1573205"/>
                          <a:pt x="5144684" y="1631216"/>
                        </a:cubicBezTo>
                        <a:cubicBezTo>
                          <a:pt x="4894816" y="1705705"/>
                          <a:pt x="4722159" y="1584131"/>
                          <a:pt x="4589103" y="1631216"/>
                        </a:cubicBezTo>
                        <a:cubicBezTo>
                          <a:pt x="4471403" y="1659274"/>
                          <a:pt x="4198655" y="1536979"/>
                          <a:pt x="3889070" y="1631216"/>
                        </a:cubicBezTo>
                        <a:cubicBezTo>
                          <a:pt x="3575531" y="1675439"/>
                          <a:pt x="3631225" y="1636216"/>
                          <a:pt x="3477940" y="1631216"/>
                        </a:cubicBezTo>
                        <a:cubicBezTo>
                          <a:pt x="3338239" y="1637729"/>
                          <a:pt x="3041500" y="1582559"/>
                          <a:pt x="2777907" y="1631216"/>
                        </a:cubicBezTo>
                        <a:cubicBezTo>
                          <a:pt x="2525185" y="1672166"/>
                          <a:pt x="2485027" y="1581965"/>
                          <a:pt x="2222326" y="1631216"/>
                        </a:cubicBezTo>
                        <a:cubicBezTo>
                          <a:pt x="1959037" y="1659214"/>
                          <a:pt x="2034525" y="1607655"/>
                          <a:pt x="1883421" y="1631216"/>
                        </a:cubicBezTo>
                        <a:cubicBezTo>
                          <a:pt x="1716714" y="1668332"/>
                          <a:pt x="1513482" y="1547634"/>
                          <a:pt x="1183389" y="1631216"/>
                        </a:cubicBezTo>
                        <a:cubicBezTo>
                          <a:pt x="861126" y="1721087"/>
                          <a:pt x="702250" y="1636919"/>
                          <a:pt x="555581" y="1631216"/>
                        </a:cubicBezTo>
                        <a:cubicBezTo>
                          <a:pt x="451450" y="1644843"/>
                          <a:pt x="165981" y="1579311"/>
                          <a:pt x="0" y="1631216"/>
                        </a:cubicBezTo>
                        <a:cubicBezTo>
                          <a:pt x="-22218" y="1448683"/>
                          <a:pt x="50200" y="1298024"/>
                          <a:pt x="0" y="1120102"/>
                        </a:cubicBezTo>
                        <a:cubicBezTo>
                          <a:pt x="2889" y="948233"/>
                          <a:pt x="26004" y="841536"/>
                          <a:pt x="0" y="576363"/>
                        </a:cubicBezTo>
                        <a:cubicBezTo>
                          <a:pt x="-14747" y="299559"/>
                          <a:pt x="48414" y="169104"/>
                          <a:pt x="0" y="0"/>
                        </a:cubicBezTo>
                        <a:close/>
                      </a:path>
                    </a:pathLst>
                  </a:cu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1">
                    <a:lumMod val="50000"/>
                  </a:schemeClr>
                </a:solidFill>
                <a:latin typeface="Comic Sans MS" panose="030F0702030302020204" pitchFamily="66" charset="0"/>
              </a:rPr>
              <a:t>「どんなことでも、思い煩うのはやめなさい。何事につけ、感謝を込めて祈りと願いをささげ、求めているものを神に　打ち明けなさい。そうすれば、あらゆる人知を超える神の　平和が、あなたがたの心と考えとをキリスト・イエスに　よって守るでしょう。」</a:t>
            </a:r>
            <a:r>
              <a:rPr lang="en" sz="2000" b="1" dirty="0">
                <a:solidFill>
                  <a:schemeClr val="accent1">
                    <a:lumMod val="50000"/>
                  </a:schemeClr>
                </a:solidFill>
                <a:latin typeface="Comic Sans MS" panose="030F0702030302020204" pitchFamily="66" charset="0"/>
              </a:rPr>
              <a:t> </a:t>
            </a:r>
            <a:r>
              <a:rPr lang="en" sz="1600" b="1" dirty="0">
                <a:solidFill>
                  <a:schemeClr val="accent1">
                    <a:lumMod val="50000"/>
                  </a:schemeClr>
                </a:solidFill>
                <a:latin typeface="Comic Sans MS" panose="030F0702030302020204" pitchFamily="66" charset="0"/>
              </a:rPr>
              <a:t>(</a:t>
            </a:r>
            <a:r>
              <a:rPr lang="ja-JP" altLang="en-US" sz="1600" b="1" dirty="0">
                <a:solidFill>
                  <a:schemeClr val="accent1">
                    <a:lumMod val="50000"/>
                  </a:schemeClr>
                </a:solidFill>
                <a:latin typeface="Comic Sans MS" panose="030F0702030302020204" pitchFamily="66" charset="0"/>
              </a:rPr>
              <a:t>フィリ</a:t>
            </a:r>
            <a:r>
              <a:rPr lang="en" sz="1600" b="1" dirty="0">
                <a:solidFill>
                  <a:schemeClr val="accent1">
                    <a:lumMod val="50000"/>
                  </a:schemeClr>
                </a:solidFill>
                <a:latin typeface="Comic Sans MS" panose="030F0702030302020204" pitchFamily="66" charset="0"/>
              </a:rPr>
              <a:t> 4:6-7)</a:t>
            </a:r>
          </a:p>
        </p:txBody>
      </p:sp>
      <p:sp>
        <p:nvSpPr>
          <p:cNvPr id="7" name="CuadroTexto 6">
            <a:extLst>
              <a:ext uri="{FF2B5EF4-FFF2-40B4-BE49-F238E27FC236}">
                <a16:creationId xmlns:a16="http://schemas.microsoft.com/office/drawing/2014/main" id="{67C6E267-BDDA-7A57-3083-9FEF84E6B07D}"/>
              </a:ext>
            </a:extLst>
          </p:cNvPr>
          <p:cNvSpPr txBox="1"/>
          <p:nvPr/>
        </p:nvSpPr>
        <p:spPr>
          <a:xfrm>
            <a:off x="269907" y="2470772"/>
            <a:ext cx="5901491" cy="2862322"/>
          </a:xfrm>
          <a:custGeom>
            <a:avLst/>
            <a:gdLst>
              <a:gd name="csX0" fmla="*/ 0 w 5901491"/>
              <a:gd name="csY0" fmla="*/ 0 h 2862322"/>
              <a:gd name="csX1" fmla="*/ 590149 w 5901491"/>
              <a:gd name="csY1" fmla="*/ 0 h 2862322"/>
              <a:gd name="csX2" fmla="*/ 1121283 w 5901491"/>
              <a:gd name="csY2" fmla="*/ 0 h 2862322"/>
              <a:gd name="csX3" fmla="*/ 1711432 w 5901491"/>
              <a:gd name="csY3" fmla="*/ 0 h 2862322"/>
              <a:gd name="csX4" fmla="*/ 2419611 w 5901491"/>
              <a:gd name="csY4" fmla="*/ 0 h 2862322"/>
              <a:gd name="csX5" fmla="*/ 3068775 w 5901491"/>
              <a:gd name="csY5" fmla="*/ 0 h 2862322"/>
              <a:gd name="csX6" fmla="*/ 3658924 w 5901491"/>
              <a:gd name="csY6" fmla="*/ 0 h 2862322"/>
              <a:gd name="csX7" fmla="*/ 4072029 w 5901491"/>
              <a:gd name="csY7" fmla="*/ 0 h 2862322"/>
              <a:gd name="csX8" fmla="*/ 4544148 w 5901491"/>
              <a:gd name="csY8" fmla="*/ 0 h 2862322"/>
              <a:gd name="csX9" fmla="*/ 5016267 w 5901491"/>
              <a:gd name="csY9" fmla="*/ 0 h 2862322"/>
              <a:gd name="csX10" fmla="*/ 5901491 w 5901491"/>
              <a:gd name="csY10" fmla="*/ 0 h 2862322"/>
              <a:gd name="csX11" fmla="*/ 5901491 w 5901491"/>
              <a:gd name="csY11" fmla="*/ 391184 h 2862322"/>
              <a:gd name="csX12" fmla="*/ 5901491 w 5901491"/>
              <a:gd name="csY12" fmla="*/ 868237 h 2862322"/>
              <a:gd name="csX13" fmla="*/ 5901491 w 5901491"/>
              <a:gd name="csY13" fmla="*/ 1402537 h 2862322"/>
              <a:gd name="csX14" fmla="*/ 5901491 w 5901491"/>
              <a:gd name="csY14" fmla="*/ 1850968 h 2862322"/>
              <a:gd name="csX15" fmla="*/ 5901491 w 5901491"/>
              <a:gd name="csY15" fmla="*/ 2385268 h 2862322"/>
              <a:gd name="csX16" fmla="*/ 5901491 w 5901491"/>
              <a:gd name="csY16" fmla="*/ 2862322 h 2862322"/>
              <a:gd name="csX17" fmla="*/ 5488387 w 5901491"/>
              <a:gd name="csY17" fmla="*/ 2862322 h 2862322"/>
              <a:gd name="csX18" fmla="*/ 4780208 w 5901491"/>
              <a:gd name="csY18" fmla="*/ 2862322 h 2862322"/>
              <a:gd name="csX19" fmla="*/ 4308088 w 5901491"/>
              <a:gd name="csY19" fmla="*/ 2862322 h 2862322"/>
              <a:gd name="csX20" fmla="*/ 3658924 w 5901491"/>
              <a:gd name="csY20" fmla="*/ 2862322 h 2862322"/>
              <a:gd name="csX21" fmla="*/ 3245820 w 5901491"/>
              <a:gd name="csY21" fmla="*/ 2862322 h 2862322"/>
              <a:gd name="csX22" fmla="*/ 2596656 w 5901491"/>
              <a:gd name="csY22" fmla="*/ 2862322 h 2862322"/>
              <a:gd name="csX23" fmla="*/ 2124537 w 5901491"/>
              <a:gd name="csY23" fmla="*/ 2862322 h 2862322"/>
              <a:gd name="csX24" fmla="*/ 1416358 w 5901491"/>
              <a:gd name="csY24" fmla="*/ 2862322 h 2862322"/>
              <a:gd name="csX25" fmla="*/ 944239 w 5901491"/>
              <a:gd name="csY25" fmla="*/ 2862322 h 2862322"/>
              <a:gd name="csX26" fmla="*/ 531134 w 5901491"/>
              <a:gd name="csY26" fmla="*/ 2862322 h 2862322"/>
              <a:gd name="csX27" fmla="*/ 0 w 5901491"/>
              <a:gd name="csY27" fmla="*/ 2862322 h 2862322"/>
              <a:gd name="csX28" fmla="*/ 0 w 5901491"/>
              <a:gd name="csY28" fmla="*/ 2385268 h 2862322"/>
              <a:gd name="csX29" fmla="*/ 0 w 5901491"/>
              <a:gd name="csY29" fmla="*/ 1994084 h 2862322"/>
              <a:gd name="csX30" fmla="*/ 0 w 5901491"/>
              <a:gd name="csY30" fmla="*/ 1574276 h 2862322"/>
              <a:gd name="csX31" fmla="*/ 0 w 5901491"/>
              <a:gd name="csY31" fmla="*/ 1097223 h 2862322"/>
              <a:gd name="csX32" fmla="*/ 0 w 5901491"/>
              <a:gd name="csY32" fmla="*/ 562923 h 2862322"/>
              <a:gd name="csX33" fmla="*/ 0 w 5901491"/>
              <a:gd name="csY33" fmla="*/ 0 h 28623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5901491" h="2862322" extrusionOk="0">
                <a:moveTo>
                  <a:pt x="0" y="0"/>
                </a:moveTo>
                <a:cubicBezTo>
                  <a:pt x="309414" y="-4965"/>
                  <a:pt x="406848" y="6331"/>
                  <a:pt x="590149" y="0"/>
                </a:cubicBezTo>
                <a:cubicBezTo>
                  <a:pt x="773771" y="19696"/>
                  <a:pt x="997027" y="64930"/>
                  <a:pt x="1121283" y="0"/>
                </a:cubicBezTo>
                <a:cubicBezTo>
                  <a:pt x="1290901" y="-24801"/>
                  <a:pt x="1586576" y="55486"/>
                  <a:pt x="1711432" y="0"/>
                </a:cubicBezTo>
                <a:cubicBezTo>
                  <a:pt x="1899309" y="13359"/>
                  <a:pt x="2063952" y="-39719"/>
                  <a:pt x="2419611" y="0"/>
                </a:cubicBezTo>
                <a:cubicBezTo>
                  <a:pt x="2784725" y="-19249"/>
                  <a:pt x="2823265" y="129912"/>
                  <a:pt x="3068775" y="0"/>
                </a:cubicBezTo>
                <a:cubicBezTo>
                  <a:pt x="3317705" y="-27819"/>
                  <a:pt x="3551069" y="7038"/>
                  <a:pt x="3658924" y="0"/>
                </a:cubicBezTo>
                <a:cubicBezTo>
                  <a:pt x="3816620" y="22419"/>
                  <a:pt x="3944065" y="-14030"/>
                  <a:pt x="4072029" y="0"/>
                </a:cubicBezTo>
                <a:cubicBezTo>
                  <a:pt x="4173770" y="-52369"/>
                  <a:pt x="4392425" y="75531"/>
                  <a:pt x="4544148" y="0"/>
                </a:cubicBezTo>
                <a:cubicBezTo>
                  <a:pt x="4721086" y="-72876"/>
                  <a:pt x="4783521" y="9289"/>
                  <a:pt x="5016267" y="0"/>
                </a:cubicBezTo>
                <a:cubicBezTo>
                  <a:pt x="5162180" y="-2581"/>
                  <a:pt x="5510416" y="118353"/>
                  <a:pt x="5901491" y="0"/>
                </a:cubicBezTo>
                <a:cubicBezTo>
                  <a:pt x="5897921" y="137001"/>
                  <a:pt x="5888502" y="265306"/>
                  <a:pt x="5901491" y="391184"/>
                </a:cubicBezTo>
                <a:cubicBezTo>
                  <a:pt x="5938783" y="550368"/>
                  <a:pt x="5936837" y="662940"/>
                  <a:pt x="5901491" y="868237"/>
                </a:cubicBezTo>
                <a:cubicBezTo>
                  <a:pt x="5932213" y="1078207"/>
                  <a:pt x="5865442" y="1128669"/>
                  <a:pt x="5901491" y="1402537"/>
                </a:cubicBezTo>
                <a:cubicBezTo>
                  <a:pt x="5919404" y="1625562"/>
                  <a:pt x="5885987" y="1678647"/>
                  <a:pt x="5901491" y="1850968"/>
                </a:cubicBezTo>
                <a:cubicBezTo>
                  <a:pt x="5952045" y="1983889"/>
                  <a:pt x="5850216" y="2084528"/>
                  <a:pt x="5901491" y="2385268"/>
                </a:cubicBezTo>
                <a:cubicBezTo>
                  <a:pt x="5966268" y="2639150"/>
                  <a:pt x="5858191" y="2652662"/>
                  <a:pt x="5901491" y="2862322"/>
                </a:cubicBezTo>
                <a:cubicBezTo>
                  <a:pt x="5776936" y="2869007"/>
                  <a:pt x="5683923" y="2863359"/>
                  <a:pt x="5488387" y="2862322"/>
                </a:cubicBezTo>
                <a:cubicBezTo>
                  <a:pt x="5318288" y="2825769"/>
                  <a:pt x="4975693" y="2759028"/>
                  <a:pt x="4780208" y="2862322"/>
                </a:cubicBezTo>
                <a:cubicBezTo>
                  <a:pt x="4506096" y="2931640"/>
                  <a:pt x="4557031" y="2795196"/>
                  <a:pt x="4308088" y="2862322"/>
                </a:cubicBezTo>
                <a:cubicBezTo>
                  <a:pt x="4071931" y="2847523"/>
                  <a:pt x="3919817" y="2872905"/>
                  <a:pt x="3658924" y="2862322"/>
                </a:cubicBezTo>
                <a:cubicBezTo>
                  <a:pt x="3409583" y="2858533"/>
                  <a:pt x="3428091" y="2838535"/>
                  <a:pt x="3245820" y="2862322"/>
                </a:cubicBezTo>
                <a:cubicBezTo>
                  <a:pt x="3099644" y="2855455"/>
                  <a:pt x="2814638" y="2763281"/>
                  <a:pt x="2596656" y="2862322"/>
                </a:cubicBezTo>
                <a:cubicBezTo>
                  <a:pt x="2339317" y="2928035"/>
                  <a:pt x="2305774" y="2800738"/>
                  <a:pt x="2124537" y="2862322"/>
                </a:cubicBezTo>
                <a:cubicBezTo>
                  <a:pt x="1929255" y="2999943"/>
                  <a:pt x="1585063" y="2785360"/>
                  <a:pt x="1416358" y="2862322"/>
                </a:cubicBezTo>
                <a:cubicBezTo>
                  <a:pt x="1187656" y="2903952"/>
                  <a:pt x="1130203" y="2794387"/>
                  <a:pt x="944239" y="2862322"/>
                </a:cubicBezTo>
                <a:cubicBezTo>
                  <a:pt x="807984" y="2862770"/>
                  <a:pt x="709698" y="2846802"/>
                  <a:pt x="531134" y="2862322"/>
                </a:cubicBezTo>
                <a:cubicBezTo>
                  <a:pt x="322795" y="2856255"/>
                  <a:pt x="262815" y="2840922"/>
                  <a:pt x="0" y="2862322"/>
                </a:cubicBezTo>
                <a:cubicBezTo>
                  <a:pt x="17728" y="2664448"/>
                  <a:pt x="23812" y="2501817"/>
                  <a:pt x="0" y="2385268"/>
                </a:cubicBezTo>
                <a:cubicBezTo>
                  <a:pt x="22275" y="2280618"/>
                  <a:pt x="30187" y="2195189"/>
                  <a:pt x="0" y="1994084"/>
                </a:cubicBezTo>
                <a:cubicBezTo>
                  <a:pt x="-7649" y="1818695"/>
                  <a:pt x="13865" y="1692823"/>
                  <a:pt x="0" y="1574276"/>
                </a:cubicBezTo>
                <a:cubicBezTo>
                  <a:pt x="-92830" y="1491472"/>
                  <a:pt x="46043" y="1254017"/>
                  <a:pt x="0" y="1097223"/>
                </a:cubicBezTo>
                <a:cubicBezTo>
                  <a:pt x="-2039" y="956071"/>
                  <a:pt x="-142" y="730656"/>
                  <a:pt x="0" y="562923"/>
                </a:cubicBezTo>
                <a:cubicBezTo>
                  <a:pt x="23642" y="319480"/>
                  <a:pt x="114316" y="221491"/>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custGeom>
                    <a:avLst/>
                    <a:gdLst>
                      <a:gd name="connsiteX0" fmla="*/ 0 w 5901491"/>
                      <a:gd name="connsiteY0" fmla="*/ 0 h 2862322"/>
                      <a:gd name="connsiteX1" fmla="*/ 590149 w 5901491"/>
                      <a:gd name="connsiteY1" fmla="*/ 0 h 2862322"/>
                      <a:gd name="connsiteX2" fmla="*/ 1121283 w 5901491"/>
                      <a:gd name="connsiteY2" fmla="*/ 0 h 2862322"/>
                      <a:gd name="connsiteX3" fmla="*/ 1711432 w 5901491"/>
                      <a:gd name="connsiteY3" fmla="*/ 0 h 2862322"/>
                      <a:gd name="connsiteX4" fmla="*/ 2419611 w 5901491"/>
                      <a:gd name="connsiteY4" fmla="*/ 0 h 2862322"/>
                      <a:gd name="connsiteX5" fmla="*/ 3068775 w 5901491"/>
                      <a:gd name="connsiteY5" fmla="*/ 0 h 2862322"/>
                      <a:gd name="connsiteX6" fmla="*/ 3658924 w 5901491"/>
                      <a:gd name="connsiteY6" fmla="*/ 0 h 2862322"/>
                      <a:gd name="connsiteX7" fmla="*/ 4072029 w 5901491"/>
                      <a:gd name="connsiteY7" fmla="*/ 0 h 2862322"/>
                      <a:gd name="connsiteX8" fmla="*/ 4544148 w 5901491"/>
                      <a:gd name="connsiteY8" fmla="*/ 0 h 2862322"/>
                      <a:gd name="connsiteX9" fmla="*/ 5016267 w 5901491"/>
                      <a:gd name="connsiteY9" fmla="*/ 0 h 2862322"/>
                      <a:gd name="connsiteX10" fmla="*/ 5901491 w 5901491"/>
                      <a:gd name="connsiteY10" fmla="*/ 0 h 2862322"/>
                      <a:gd name="connsiteX11" fmla="*/ 5901491 w 5901491"/>
                      <a:gd name="connsiteY11" fmla="*/ 391184 h 2862322"/>
                      <a:gd name="connsiteX12" fmla="*/ 5901491 w 5901491"/>
                      <a:gd name="connsiteY12" fmla="*/ 868237 h 2862322"/>
                      <a:gd name="connsiteX13" fmla="*/ 5901491 w 5901491"/>
                      <a:gd name="connsiteY13" fmla="*/ 1402537 h 2862322"/>
                      <a:gd name="connsiteX14" fmla="*/ 5901491 w 5901491"/>
                      <a:gd name="connsiteY14" fmla="*/ 1850968 h 2862322"/>
                      <a:gd name="connsiteX15" fmla="*/ 5901491 w 5901491"/>
                      <a:gd name="connsiteY15" fmla="*/ 2385268 h 2862322"/>
                      <a:gd name="connsiteX16" fmla="*/ 5901491 w 5901491"/>
                      <a:gd name="connsiteY16" fmla="*/ 2862322 h 2862322"/>
                      <a:gd name="connsiteX17" fmla="*/ 5488387 w 5901491"/>
                      <a:gd name="connsiteY17" fmla="*/ 2862322 h 2862322"/>
                      <a:gd name="connsiteX18" fmla="*/ 4780208 w 5901491"/>
                      <a:gd name="connsiteY18" fmla="*/ 2862322 h 2862322"/>
                      <a:gd name="connsiteX19" fmla="*/ 4308088 w 5901491"/>
                      <a:gd name="connsiteY19" fmla="*/ 2862322 h 2862322"/>
                      <a:gd name="connsiteX20" fmla="*/ 3658924 w 5901491"/>
                      <a:gd name="connsiteY20" fmla="*/ 2862322 h 2862322"/>
                      <a:gd name="connsiteX21" fmla="*/ 3245820 w 5901491"/>
                      <a:gd name="connsiteY21" fmla="*/ 2862322 h 2862322"/>
                      <a:gd name="connsiteX22" fmla="*/ 2596656 w 5901491"/>
                      <a:gd name="connsiteY22" fmla="*/ 2862322 h 2862322"/>
                      <a:gd name="connsiteX23" fmla="*/ 2124537 w 5901491"/>
                      <a:gd name="connsiteY23" fmla="*/ 2862322 h 2862322"/>
                      <a:gd name="connsiteX24" fmla="*/ 1416358 w 5901491"/>
                      <a:gd name="connsiteY24" fmla="*/ 2862322 h 2862322"/>
                      <a:gd name="connsiteX25" fmla="*/ 944239 w 5901491"/>
                      <a:gd name="connsiteY25" fmla="*/ 2862322 h 2862322"/>
                      <a:gd name="connsiteX26" fmla="*/ 531134 w 5901491"/>
                      <a:gd name="connsiteY26" fmla="*/ 2862322 h 2862322"/>
                      <a:gd name="connsiteX27" fmla="*/ 0 w 5901491"/>
                      <a:gd name="connsiteY27" fmla="*/ 2862322 h 2862322"/>
                      <a:gd name="connsiteX28" fmla="*/ 0 w 5901491"/>
                      <a:gd name="connsiteY28" fmla="*/ 2385268 h 2862322"/>
                      <a:gd name="connsiteX29" fmla="*/ 0 w 5901491"/>
                      <a:gd name="connsiteY29" fmla="*/ 1994084 h 2862322"/>
                      <a:gd name="connsiteX30" fmla="*/ 0 w 5901491"/>
                      <a:gd name="connsiteY30" fmla="*/ 1574276 h 2862322"/>
                      <a:gd name="connsiteX31" fmla="*/ 0 w 5901491"/>
                      <a:gd name="connsiteY31" fmla="*/ 1097223 h 2862322"/>
                      <a:gd name="connsiteX32" fmla="*/ 0 w 5901491"/>
                      <a:gd name="connsiteY32" fmla="*/ 562923 h 2862322"/>
                      <a:gd name="connsiteX33" fmla="*/ 0 w 5901491"/>
                      <a:gd name="connsiteY33"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901491" h="2862322" extrusionOk="0">
                        <a:moveTo>
                          <a:pt x="0" y="0"/>
                        </a:moveTo>
                        <a:cubicBezTo>
                          <a:pt x="282580" y="-24022"/>
                          <a:pt x="426664" y="13681"/>
                          <a:pt x="590149" y="0"/>
                        </a:cubicBezTo>
                        <a:cubicBezTo>
                          <a:pt x="755011" y="1921"/>
                          <a:pt x="951269" y="50003"/>
                          <a:pt x="1121283" y="0"/>
                        </a:cubicBezTo>
                        <a:cubicBezTo>
                          <a:pt x="1323931" y="-36754"/>
                          <a:pt x="1585928" y="42854"/>
                          <a:pt x="1711432" y="0"/>
                        </a:cubicBezTo>
                        <a:cubicBezTo>
                          <a:pt x="1855510" y="-6790"/>
                          <a:pt x="2080903" y="-18674"/>
                          <a:pt x="2419611" y="0"/>
                        </a:cubicBezTo>
                        <a:cubicBezTo>
                          <a:pt x="2755116" y="-22151"/>
                          <a:pt x="2832119" y="92662"/>
                          <a:pt x="3068775" y="0"/>
                        </a:cubicBezTo>
                        <a:cubicBezTo>
                          <a:pt x="3302868" y="-52015"/>
                          <a:pt x="3533436" y="9169"/>
                          <a:pt x="3658924" y="0"/>
                        </a:cubicBezTo>
                        <a:cubicBezTo>
                          <a:pt x="3806557" y="7553"/>
                          <a:pt x="3939880" y="-6044"/>
                          <a:pt x="4072029" y="0"/>
                        </a:cubicBezTo>
                        <a:cubicBezTo>
                          <a:pt x="4191202" y="-37613"/>
                          <a:pt x="4363859" y="57887"/>
                          <a:pt x="4544148" y="0"/>
                        </a:cubicBezTo>
                        <a:cubicBezTo>
                          <a:pt x="4738515" y="-54899"/>
                          <a:pt x="4787560" y="27919"/>
                          <a:pt x="5016267" y="0"/>
                        </a:cubicBezTo>
                        <a:cubicBezTo>
                          <a:pt x="5198864" y="-17649"/>
                          <a:pt x="5522775" y="78763"/>
                          <a:pt x="5901491" y="0"/>
                        </a:cubicBezTo>
                        <a:cubicBezTo>
                          <a:pt x="5918488" y="111401"/>
                          <a:pt x="5893049" y="247353"/>
                          <a:pt x="5901491" y="391184"/>
                        </a:cubicBezTo>
                        <a:cubicBezTo>
                          <a:pt x="5928285" y="548913"/>
                          <a:pt x="5910845" y="670988"/>
                          <a:pt x="5901491" y="868237"/>
                        </a:cubicBezTo>
                        <a:cubicBezTo>
                          <a:pt x="5929196" y="1073345"/>
                          <a:pt x="5880415" y="1145729"/>
                          <a:pt x="5901491" y="1402537"/>
                        </a:cubicBezTo>
                        <a:cubicBezTo>
                          <a:pt x="5919253" y="1639211"/>
                          <a:pt x="5884314" y="1699418"/>
                          <a:pt x="5901491" y="1850968"/>
                        </a:cubicBezTo>
                        <a:cubicBezTo>
                          <a:pt x="5935890" y="1992201"/>
                          <a:pt x="5857143" y="2101005"/>
                          <a:pt x="5901491" y="2385268"/>
                        </a:cubicBezTo>
                        <a:cubicBezTo>
                          <a:pt x="5947304" y="2641349"/>
                          <a:pt x="5861696" y="2654891"/>
                          <a:pt x="5901491" y="2862322"/>
                        </a:cubicBezTo>
                        <a:cubicBezTo>
                          <a:pt x="5786909" y="2883829"/>
                          <a:pt x="5691125" y="2836562"/>
                          <a:pt x="5488387" y="2862322"/>
                        </a:cubicBezTo>
                        <a:cubicBezTo>
                          <a:pt x="5312488" y="2837463"/>
                          <a:pt x="4990865" y="2780876"/>
                          <a:pt x="4780208" y="2862322"/>
                        </a:cubicBezTo>
                        <a:cubicBezTo>
                          <a:pt x="4524679" y="2927769"/>
                          <a:pt x="4538958" y="2807864"/>
                          <a:pt x="4308088" y="2862322"/>
                        </a:cubicBezTo>
                        <a:cubicBezTo>
                          <a:pt x="4075695" y="2853851"/>
                          <a:pt x="3917090" y="2867947"/>
                          <a:pt x="3658924" y="2862322"/>
                        </a:cubicBezTo>
                        <a:cubicBezTo>
                          <a:pt x="3406006" y="2862686"/>
                          <a:pt x="3434062" y="2836791"/>
                          <a:pt x="3245820" y="2862322"/>
                        </a:cubicBezTo>
                        <a:cubicBezTo>
                          <a:pt x="3081607" y="2867276"/>
                          <a:pt x="2827389" y="2771695"/>
                          <a:pt x="2596656" y="2862322"/>
                        </a:cubicBezTo>
                        <a:cubicBezTo>
                          <a:pt x="2331654" y="2925837"/>
                          <a:pt x="2309763" y="2808394"/>
                          <a:pt x="2124537" y="2862322"/>
                        </a:cubicBezTo>
                        <a:cubicBezTo>
                          <a:pt x="1928224" y="2948848"/>
                          <a:pt x="1590648" y="2793951"/>
                          <a:pt x="1416358" y="2862322"/>
                        </a:cubicBezTo>
                        <a:cubicBezTo>
                          <a:pt x="1205235" y="2898319"/>
                          <a:pt x="1128524" y="2825762"/>
                          <a:pt x="944239" y="2862322"/>
                        </a:cubicBezTo>
                        <a:cubicBezTo>
                          <a:pt x="783807" y="2867779"/>
                          <a:pt x="695070" y="2845719"/>
                          <a:pt x="531134" y="2862322"/>
                        </a:cubicBezTo>
                        <a:cubicBezTo>
                          <a:pt x="336135" y="2861341"/>
                          <a:pt x="244580" y="2842590"/>
                          <a:pt x="0" y="2862322"/>
                        </a:cubicBezTo>
                        <a:cubicBezTo>
                          <a:pt x="3209" y="2655906"/>
                          <a:pt x="22479" y="2486625"/>
                          <a:pt x="0" y="2385268"/>
                        </a:cubicBezTo>
                        <a:cubicBezTo>
                          <a:pt x="9388" y="2282949"/>
                          <a:pt x="29420" y="2190753"/>
                          <a:pt x="0" y="1994084"/>
                        </a:cubicBezTo>
                        <a:cubicBezTo>
                          <a:pt x="-26006" y="1805382"/>
                          <a:pt x="21456" y="1689192"/>
                          <a:pt x="0" y="1574276"/>
                        </a:cubicBezTo>
                        <a:cubicBezTo>
                          <a:pt x="-78046" y="1485024"/>
                          <a:pt x="39341" y="1247980"/>
                          <a:pt x="0" y="1097223"/>
                        </a:cubicBezTo>
                        <a:cubicBezTo>
                          <a:pt x="-5802" y="961058"/>
                          <a:pt x="771" y="743724"/>
                          <a:pt x="0" y="562923"/>
                        </a:cubicBezTo>
                        <a:cubicBezTo>
                          <a:pt x="14047" y="329757"/>
                          <a:pt x="82554" y="208747"/>
                          <a:pt x="0" y="0"/>
                        </a:cubicBezTo>
                        <a:close/>
                      </a:path>
                    </a:pathLst>
                  </a:cu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ja-JP" altLang="en-US" sz="2000" dirty="0">
                <a:ln>
                  <a:solidFill>
                    <a:srgbClr val="9F4E4B"/>
                  </a:solidFill>
                </a:ln>
                <a:solidFill>
                  <a:srgbClr val="9F4E4B"/>
                </a:solidFill>
                <a:latin typeface="Comic Sans MS" panose="030F0702030302020204" pitchFamily="66" charset="0"/>
              </a:rPr>
              <a:t>「わたしの兄弟たち、いろいろな試練に出会う　ときは、この上ない喜びと思いなさい。信仰が　　試されることで忍耐が生じると、あなたがたは知っています。あくまでも忍耐しなさい。そう　すれば、完全で申し分なく、何一つ欠けたところのない人になります。 </a:t>
            </a:r>
            <a:r>
              <a:rPr lang="en-US" altLang="ja-JP" sz="2000" dirty="0">
                <a:ln>
                  <a:solidFill>
                    <a:srgbClr val="9F4E4B"/>
                  </a:solidFill>
                </a:ln>
                <a:solidFill>
                  <a:srgbClr val="9F4E4B"/>
                </a:solidFill>
                <a:latin typeface="Comic Sans MS" panose="030F0702030302020204" pitchFamily="66" charset="0"/>
              </a:rPr>
              <a:t>[…]</a:t>
            </a:r>
            <a:r>
              <a:rPr lang="ja-JP" altLang="en-US" sz="2000" dirty="0">
                <a:ln>
                  <a:solidFill>
                    <a:srgbClr val="9F4E4B"/>
                  </a:solidFill>
                </a:ln>
                <a:solidFill>
                  <a:srgbClr val="9F4E4B"/>
                </a:solidFill>
                <a:latin typeface="Comic Sans MS" panose="030F0702030302020204" pitchFamily="66" charset="0"/>
              </a:rPr>
              <a:t>試練を耐え忍ぶ人は　幸いです。その人は適格者と認められ、神を　　愛する人々に約束された命の冠をいただくから　です。」 　　　（ヤコ</a:t>
            </a:r>
            <a:r>
              <a:rPr lang="en-US" altLang="ja-JP" sz="2000" dirty="0">
                <a:ln>
                  <a:solidFill>
                    <a:srgbClr val="9F4E4B"/>
                  </a:solidFill>
                </a:ln>
                <a:solidFill>
                  <a:srgbClr val="9F4E4B"/>
                </a:solidFill>
                <a:latin typeface="Comic Sans MS" panose="030F0702030302020204" pitchFamily="66" charset="0"/>
              </a:rPr>
              <a:t>1:2-4, 12</a:t>
            </a:r>
            <a:r>
              <a:rPr lang="ja-JP" altLang="en-US" sz="2000" dirty="0">
                <a:ln>
                  <a:solidFill>
                    <a:srgbClr val="9F4E4B"/>
                  </a:solidFill>
                </a:ln>
                <a:solidFill>
                  <a:srgbClr val="9F4E4B"/>
                </a:solidFill>
                <a:latin typeface="Comic Sans MS" panose="030F0702030302020204" pitchFamily="66" charset="0"/>
              </a:rPr>
              <a:t>）</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269907" y="5674417"/>
            <a:ext cx="11652186" cy="1015663"/>
          </a:xfrm>
          <a:custGeom>
            <a:avLst/>
            <a:gdLst>
              <a:gd name="csX0" fmla="*/ 0 w 11652186"/>
              <a:gd name="csY0" fmla="*/ 0 h 1015663"/>
              <a:gd name="csX1" fmla="*/ 699131 w 11652186"/>
              <a:gd name="csY1" fmla="*/ 0 h 1015663"/>
              <a:gd name="csX2" fmla="*/ 1398262 w 11652186"/>
              <a:gd name="csY2" fmla="*/ 0 h 1015663"/>
              <a:gd name="csX3" fmla="*/ 1747828 w 11652186"/>
              <a:gd name="csY3" fmla="*/ 0 h 1015663"/>
              <a:gd name="csX4" fmla="*/ 1980872 w 11652186"/>
              <a:gd name="csY4" fmla="*/ 0 h 1015663"/>
              <a:gd name="csX5" fmla="*/ 2680003 w 11652186"/>
              <a:gd name="csY5" fmla="*/ 0 h 1015663"/>
              <a:gd name="csX6" fmla="*/ 3146090 w 11652186"/>
              <a:gd name="csY6" fmla="*/ 0 h 1015663"/>
              <a:gd name="csX7" fmla="*/ 3495656 w 11652186"/>
              <a:gd name="csY7" fmla="*/ 0 h 1015663"/>
              <a:gd name="csX8" fmla="*/ 4078265 w 11652186"/>
              <a:gd name="csY8" fmla="*/ 0 h 1015663"/>
              <a:gd name="csX9" fmla="*/ 4427831 w 11652186"/>
              <a:gd name="csY9" fmla="*/ 0 h 1015663"/>
              <a:gd name="csX10" fmla="*/ 5126962 w 11652186"/>
              <a:gd name="csY10" fmla="*/ 0 h 1015663"/>
              <a:gd name="csX11" fmla="*/ 5476527 w 11652186"/>
              <a:gd name="csY11" fmla="*/ 0 h 1015663"/>
              <a:gd name="csX12" fmla="*/ 6059137 w 11652186"/>
              <a:gd name="csY12" fmla="*/ 0 h 1015663"/>
              <a:gd name="csX13" fmla="*/ 6758268 w 11652186"/>
              <a:gd name="csY13" fmla="*/ 0 h 1015663"/>
              <a:gd name="csX14" fmla="*/ 7340877 w 11652186"/>
              <a:gd name="csY14" fmla="*/ 0 h 1015663"/>
              <a:gd name="csX15" fmla="*/ 7806965 w 11652186"/>
              <a:gd name="csY15" fmla="*/ 0 h 1015663"/>
              <a:gd name="csX16" fmla="*/ 8506096 w 11652186"/>
              <a:gd name="csY16" fmla="*/ 0 h 1015663"/>
              <a:gd name="csX17" fmla="*/ 9088705 w 11652186"/>
              <a:gd name="csY17" fmla="*/ 0 h 1015663"/>
              <a:gd name="csX18" fmla="*/ 9671314 w 11652186"/>
              <a:gd name="csY18" fmla="*/ 0 h 1015663"/>
              <a:gd name="csX19" fmla="*/ 10137402 w 11652186"/>
              <a:gd name="csY19" fmla="*/ 0 h 1015663"/>
              <a:gd name="csX20" fmla="*/ 10370446 w 11652186"/>
              <a:gd name="csY20" fmla="*/ 0 h 1015663"/>
              <a:gd name="csX21" fmla="*/ 11652186 w 11652186"/>
              <a:gd name="csY21" fmla="*/ 0 h 1015663"/>
              <a:gd name="csX22" fmla="*/ 11652186 w 11652186"/>
              <a:gd name="csY22" fmla="*/ 507832 h 1015663"/>
              <a:gd name="csX23" fmla="*/ 11652186 w 11652186"/>
              <a:gd name="csY23" fmla="*/ 1015663 h 1015663"/>
              <a:gd name="csX24" fmla="*/ 10836533 w 11652186"/>
              <a:gd name="csY24" fmla="*/ 1015663 h 1015663"/>
              <a:gd name="csX25" fmla="*/ 10253924 w 11652186"/>
              <a:gd name="csY25" fmla="*/ 1015663 h 1015663"/>
              <a:gd name="csX26" fmla="*/ 9671314 w 11652186"/>
              <a:gd name="csY26" fmla="*/ 1015663 h 1015663"/>
              <a:gd name="csX27" fmla="*/ 9088705 w 11652186"/>
              <a:gd name="csY27" fmla="*/ 1015663 h 1015663"/>
              <a:gd name="csX28" fmla="*/ 8389574 w 11652186"/>
              <a:gd name="csY28" fmla="*/ 1015663 h 1015663"/>
              <a:gd name="csX29" fmla="*/ 8040008 w 11652186"/>
              <a:gd name="csY29" fmla="*/ 1015663 h 1015663"/>
              <a:gd name="csX30" fmla="*/ 7690443 w 11652186"/>
              <a:gd name="csY30" fmla="*/ 1015663 h 1015663"/>
              <a:gd name="csX31" fmla="*/ 6991312 w 11652186"/>
              <a:gd name="csY31" fmla="*/ 1015663 h 1015663"/>
              <a:gd name="csX32" fmla="*/ 6408702 w 11652186"/>
              <a:gd name="csY32" fmla="*/ 1015663 h 1015663"/>
              <a:gd name="csX33" fmla="*/ 6059137 w 11652186"/>
              <a:gd name="csY33" fmla="*/ 1015663 h 1015663"/>
              <a:gd name="csX34" fmla="*/ 5360006 w 11652186"/>
              <a:gd name="csY34" fmla="*/ 1015663 h 1015663"/>
              <a:gd name="csX35" fmla="*/ 5010440 w 11652186"/>
              <a:gd name="csY35" fmla="*/ 1015663 h 1015663"/>
              <a:gd name="csX36" fmla="*/ 4660874 w 11652186"/>
              <a:gd name="csY36" fmla="*/ 1015663 h 1015663"/>
              <a:gd name="csX37" fmla="*/ 3961743 w 11652186"/>
              <a:gd name="csY37" fmla="*/ 1015663 h 1015663"/>
              <a:gd name="csX38" fmla="*/ 3379134 w 11652186"/>
              <a:gd name="csY38" fmla="*/ 1015663 h 1015663"/>
              <a:gd name="csX39" fmla="*/ 3029568 w 11652186"/>
              <a:gd name="csY39" fmla="*/ 1015663 h 1015663"/>
              <a:gd name="csX40" fmla="*/ 2330437 w 11652186"/>
              <a:gd name="csY40" fmla="*/ 1015663 h 1015663"/>
              <a:gd name="csX41" fmla="*/ 2097393 w 11652186"/>
              <a:gd name="csY41" fmla="*/ 1015663 h 1015663"/>
              <a:gd name="csX42" fmla="*/ 1864350 w 11652186"/>
              <a:gd name="csY42" fmla="*/ 1015663 h 1015663"/>
              <a:gd name="csX43" fmla="*/ 1048697 w 11652186"/>
              <a:gd name="csY43" fmla="*/ 1015663 h 1015663"/>
              <a:gd name="csX44" fmla="*/ 0 w 11652186"/>
              <a:gd name="csY44" fmla="*/ 1015663 h 1015663"/>
              <a:gd name="csX45" fmla="*/ 0 w 11652186"/>
              <a:gd name="csY45" fmla="*/ 528145 h 1015663"/>
              <a:gd name="csX46" fmla="*/ 0 w 11652186"/>
              <a:gd name="csY46"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1015663"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54846" y="107429"/>
                  <a:pt x="11618215" y="362995"/>
                  <a:pt x="11652186" y="507832"/>
                </a:cubicBezTo>
                <a:cubicBezTo>
                  <a:pt x="11686157" y="652669"/>
                  <a:pt x="11649331" y="776986"/>
                  <a:pt x="11652186" y="1015663"/>
                </a:cubicBezTo>
                <a:cubicBezTo>
                  <a:pt x="11401133" y="1092410"/>
                  <a:pt x="11047004" y="982571"/>
                  <a:pt x="10836533" y="1015663"/>
                </a:cubicBezTo>
                <a:cubicBezTo>
                  <a:pt x="10626062" y="1048755"/>
                  <a:pt x="10439387" y="952432"/>
                  <a:pt x="10253924" y="1015663"/>
                </a:cubicBezTo>
                <a:cubicBezTo>
                  <a:pt x="10068461" y="1078894"/>
                  <a:pt x="9792305" y="950095"/>
                  <a:pt x="9671314" y="1015663"/>
                </a:cubicBezTo>
                <a:cubicBezTo>
                  <a:pt x="9550323" y="1081231"/>
                  <a:pt x="9305600" y="993568"/>
                  <a:pt x="9088705" y="1015663"/>
                </a:cubicBezTo>
                <a:cubicBezTo>
                  <a:pt x="8871810" y="1037758"/>
                  <a:pt x="8735280" y="955237"/>
                  <a:pt x="8389574" y="1015663"/>
                </a:cubicBezTo>
                <a:cubicBezTo>
                  <a:pt x="8043868" y="1076089"/>
                  <a:pt x="8180782" y="1009034"/>
                  <a:pt x="8040008" y="1015663"/>
                </a:cubicBezTo>
                <a:cubicBezTo>
                  <a:pt x="7899234" y="1022292"/>
                  <a:pt x="7811182" y="1011205"/>
                  <a:pt x="7690443" y="1015663"/>
                </a:cubicBezTo>
                <a:cubicBezTo>
                  <a:pt x="7569705" y="1020121"/>
                  <a:pt x="7136207" y="964542"/>
                  <a:pt x="6991312" y="1015663"/>
                </a:cubicBezTo>
                <a:cubicBezTo>
                  <a:pt x="6846417" y="1066784"/>
                  <a:pt x="6693595" y="979381"/>
                  <a:pt x="6408702" y="1015663"/>
                </a:cubicBezTo>
                <a:cubicBezTo>
                  <a:pt x="6123809" y="1051945"/>
                  <a:pt x="6144979" y="980715"/>
                  <a:pt x="6059137" y="1015663"/>
                </a:cubicBezTo>
                <a:cubicBezTo>
                  <a:pt x="5973295" y="1050611"/>
                  <a:pt x="5586090" y="960552"/>
                  <a:pt x="5360006" y="1015663"/>
                </a:cubicBezTo>
                <a:cubicBezTo>
                  <a:pt x="5133922" y="1070774"/>
                  <a:pt x="5106788" y="987270"/>
                  <a:pt x="5010440" y="1015663"/>
                </a:cubicBezTo>
                <a:cubicBezTo>
                  <a:pt x="4914092" y="1044056"/>
                  <a:pt x="4758382" y="980170"/>
                  <a:pt x="4660874" y="1015663"/>
                </a:cubicBezTo>
                <a:cubicBezTo>
                  <a:pt x="4563366" y="1051156"/>
                  <a:pt x="4114092" y="968265"/>
                  <a:pt x="3961743" y="1015663"/>
                </a:cubicBezTo>
                <a:cubicBezTo>
                  <a:pt x="3809394" y="1063061"/>
                  <a:pt x="3619293" y="954345"/>
                  <a:pt x="3379134" y="1015663"/>
                </a:cubicBezTo>
                <a:cubicBezTo>
                  <a:pt x="3138975" y="1076981"/>
                  <a:pt x="3141818" y="1009550"/>
                  <a:pt x="3029568" y="1015663"/>
                </a:cubicBezTo>
                <a:cubicBezTo>
                  <a:pt x="2917318" y="1021776"/>
                  <a:pt x="2647328" y="936281"/>
                  <a:pt x="2330437" y="1015663"/>
                </a:cubicBezTo>
                <a:cubicBezTo>
                  <a:pt x="2013546" y="1095045"/>
                  <a:pt x="2174957" y="1015465"/>
                  <a:pt x="2097393" y="1015663"/>
                </a:cubicBezTo>
                <a:cubicBezTo>
                  <a:pt x="2019829" y="1015861"/>
                  <a:pt x="1937718" y="1012387"/>
                  <a:pt x="1864350" y="1015663"/>
                </a:cubicBezTo>
                <a:cubicBezTo>
                  <a:pt x="1790982" y="1018939"/>
                  <a:pt x="1340392" y="981629"/>
                  <a:pt x="1048697" y="1015663"/>
                </a:cubicBezTo>
                <a:cubicBezTo>
                  <a:pt x="757002" y="1049697"/>
                  <a:pt x="362760" y="953636"/>
                  <a:pt x="0" y="1015663"/>
                </a:cubicBezTo>
                <a:cubicBezTo>
                  <a:pt x="-25834" y="808277"/>
                  <a:pt x="32412" y="683278"/>
                  <a:pt x="0" y="528145"/>
                </a:cubicBezTo>
                <a:cubicBezTo>
                  <a:pt x="-32412" y="373012"/>
                  <a:pt x="55160" y="236724"/>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2">
                    <a:lumMod val="50000"/>
                  </a:schemeClr>
                </a:solidFill>
                <a:latin typeface="Comic Sans MS" panose="030F0702030302020204" pitchFamily="66" charset="0"/>
              </a:rPr>
              <a:t>すると主は、「わたしの恵みはあなたに十分である。力は弱さの中でこそ十分に発揮されるのだ」と言われました。だから、キリストの力がわたしの内に宿るように、むしろ大いに喜んで自分の弱さを誇りましょう。</a:t>
            </a:r>
            <a:r>
              <a:rPr lang="en" sz="1600" b="1" dirty="0">
                <a:solidFill>
                  <a:schemeClr val="accent2">
                    <a:lumMod val="50000"/>
                  </a:schemeClr>
                </a:solidFill>
                <a:latin typeface="Comic Sans MS" panose="030F0702030302020204" pitchFamily="66" charset="0"/>
              </a:rPr>
              <a:t>(2</a:t>
            </a:r>
            <a:r>
              <a:rPr lang="ja-JP" altLang="en-US" sz="1600" b="1" dirty="0">
                <a:solidFill>
                  <a:schemeClr val="accent2">
                    <a:lumMod val="50000"/>
                  </a:schemeClr>
                </a:solidFill>
                <a:latin typeface="Comic Sans MS" panose="030F0702030302020204" pitchFamily="66" charset="0"/>
              </a:rPr>
              <a:t>コリ</a:t>
            </a:r>
            <a:r>
              <a:rPr lang="en" sz="1600" b="1" dirty="0">
                <a:solidFill>
                  <a:schemeClr val="accent2">
                    <a:lumMod val="50000"/>
                  </a:schemeClr>
                </a:solidFill>
                <a:latin typeface="Comic Sans MS" panose="030F0702030302020204" pitchFamily="66" charset="0"/>
              </a:rPr>
              <a:t> 12:9)</a:t>
            </a: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a:extLst>
            <a:ext uri="{FF2B5EF4-FFF2-40B4-BE49-F238E27FC236}">
              <a16:creationId xmlns:a16="http://schemas.microsoft.com/office/drawing/2014/main" id="{0B6FCA73-B87D-6193-2F4F-9EEB70D1B45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87797E7-B6B1-5D8F-949F-D93540060920}"/>
              </a:ext>
            </a:extLst>
          </p:cNvPr>
          <p:cNvSpPr>
            <a:spLocks noGrp="1"/>
          </p:cNvSpPr>
          <p:nvPr>
            <p:ph type="title"/>
          </p:nvPr>
        </p:nvSpPr>
        <p:spPr>
          <a:xfrm>
            <a:off x="748990" y="2766218"/>
            <a:ext cx="10515600" cy="1325563"/>
          </a:xfrm>
        </p:spPr>
        <p:txBody>
          <a:bodyPr>
            <a:normAutofit fontScale="90000"/>
          </a:bodyPr>
          <a:lstStyle/>
          <a:p>
            <a:pPr algn="ctr"/>
            <a:r>
              <a:rPr lang="ja-JP" altLang="ja-JP" b="1" dirty="0"/>
              <a:t>ローマ8:18、28に書かれていることから、</a:t>
            </a:r>
            <a:br>
              <a:rPr lang="en-US" altLang="ja-JP" b="1" dirty="0"/>
            </a:br>
            <a:r>
              <a:rPr lang="ja-JP" altLang="ja-JP" sz="3100" b="1" dirty="0">
                <a:solidFill>
                  <a:srgbClr val="0070C0"/>
                </a:solidFill>
              </a:rPr>
              <a:t>8:18 現在の苦しみは、将来わたしたちに 現されるはずの</a:t>
            </a:r>
            <a:br>
              <a:rPr lang="en-US" altLang="ja-JP" sz="3100" b="1" dirty="0">
                <a:solidFill>
                  <a:srgbClr val="0070C0"/>
                </a:solidFill>
              </a:rPr>
            </a:br>
            <a:r>
              <a:rPr lang="ja-JP" altLang="ja-JP" sz="3100" b="1" dirty="0">
                <a:solidFill>
                  <a:srgbClr val="0070C0"/>
                </a:solidFill>
              </a:rPr>
              <a:t>栄光に比べると、取るに 足りないとわたしは思います。 </a:t>
            </a:r>
            <a:br>
              <a:rPr lang="en-US" altLang="ja-JP" sz="3100" b="1" dirty="0">
                <a:solidFill>
                  <a:srgbClr val="0070C0"/>
                </a:solidFill>
              </a:rPr>
            </a:br>
            <a:r>
              <a:rPr lang="ja-JP" altLang="ja-JP" sz="3100" b="1" dirty="0">
                <a:solidFill>
                  <a:srgbClr val="0070C0"/>
                </a:solidFill>
              </a:rPr>
              <a:t>8:28 神を愛する者たち、つまり、御計画 に従って召された</a:t>
            </a:r>
            <a:br>
              <a:rPr lang="en-US" altLang="ja-JP" sz="3100" b="1" dirty="0">
                <a:solidFill>
                  <a:srgbClr val="0070C0"/>
                </a:solidFill>
              </a:rPr>
            </a:br>
            <a:r>
              <a:rPr lang="ja-JP" altLang="ja-JP" sz="3100" b="1" dirty="0">
                <a:solidFill>
                  <a:srgbClr val="0070C0"/>
                </a:solidFill>
              </a:rPr>
              <a:t>者たちには、万事が益 となるように共に働くということを、</a:t>
            </a:r>
            <a:br>
              <a:rPr lang="en-US" altLang="ja-JP" sz="3100" b="1" dirty="0">
                <a:solidFill>
                  <a:srgbClr val="0070C0"/>
                </a:solidFill>
              </a:rPr>
            </a:br>
            <a:r>
              <a:rPr lang="ja-JP" altLang="ja-JP" sz="3100" b="1" dirty="0">
                <a:solidFill>
                  <a:srgbClr val="0070C0"/>
                </a:solidFill>
              </a:rPr>
              <a:t>わ たしたちは知っています。 </a:t>
            </a:r>
            <a:br>
              <a:rPr lang="en-US" altLang="ja-JP" b="1" dirty="0"/>
            </a:br>
            <a:r>
              <a:rPr lang="ja-JP" altLang="ja-JP" b="1" dirty="0"/>
              <a:t>あなたは今、自分自身のためにどのような </a:t>
            </a:r>
            <a:br>
              <a:rPr lang="en-US" altLang="ja-JP" b="1" dirty="0"/>
            </a:br>
            <a:r>
              <a:rPr lang="ja-JP" altLang="ja-JP" b="1" dirty="0"/>
              <a:t>希望を見出すことができるでしょうか。 </a:t>
            </a:r>
            <a:endParaRPr kumimoji="1" lang="ja-JP" altLang="en-US" b="1" dirty="0"/>
          </a:p>
        </p:txBody>
      </p:sp>
    </p:spTree>
    <p:extLst>
      <p:ext uri="{BB962C8B-B14F-4D97-AF65-F5344CB8AC3E}">
        <p14:creationId xmlns:p14="http://schemas.microsoft.com/office/powerpoint/2010/main" val="304050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665496" y="834226"/>
            <a:ext cx="8861008" cy="5293757"/>
          </a:xfrm>
          <a:prstGeom prst="rect">
            <a:avLst/>
          </a:prstGeom>
          <a:noFill/>
        </p:spPr>
        <p:txBody>
          <a:bodyPr wrap="square">
            <a:spAutoFit/>
          </a:bodyPr>
          <a:lstStyle/>
          <a:p>
            <a:pPr>
              <a:spcBef>
                <a:spcPts val="600"/>
              </a:spcBef>
            </a:pPr>
            <a:r>
              <a:rPr lang="ja-JP" altLang="en-US" sz="2600" b="1" dirty="0"/>
              <a:t>「</a:t>
            </a:r>
            <a:r>
              <a:rPr lang="ja-JP" altLang="ja-JP" sz="2600" b="1" dirty="0"/>
              <a:t>誰でも時には、激しい失望と絶望に陥る時があって、</a:t>
            </a:r>
            <a:r>
              <a:rPr lang="ja-JP" altLang="en-US" sz="2600" b="1" dirty="0"/>
              <a:t>　</a:t>
            </a:r>
            <a:r>
              <a:rPr lang="ja-JP" altLang="ja-JP" sz="2600" b="1" dirty="0"/>
              <a:t>心は悲しみに満たされ、神が今でも地上の子供たちの慈悲深い保護者であられることを信じ難日々があるものである。心は悩みにさいなまれて生きているよりは死んだほうが</a:t>
            </a:r>
            <a:r>
              <a:rPr lang="ja-JP" altLang="en-US" sz="2600" b="1" dirty="0"/>
              <a:t>　</a:t>
            </a:r>
            <a:r>
              <a:rPr lang="ja-JP" altLang="ja-JP" sz="2600" b="1" dirty="0"/>
              <a:t>ましだと思われる時がある。そうした時に多くの者は、</a:t>
            </a:r>
            <a:r>
              <a:rPr lang="ja-JP" altLang="en-US" sz="2600" b="1" dirty="0"/>
              <a:t>　</a:t>
            </a:r>
            <a:r>
              <a:rPr lang="ja-JP" altLang="ja-JP" sz="2600" b="1" dirty="0"/>
              <a:t>神に対する信頼を知て、疑いと不信の奴隷になるのである。そのような時に、もしわれわれが霊的洞察力をもって、</a:t>
            </a:r>
            <a:r>
              <a:rPr lang="ja-JP" altLang="en-US" sz="2600" b="1" dirty="0"/>
              <a:t>　</a:t>
            </a:r>
            <a:r>
              <a:rPr lang="ja-JP" altLang="ja-JP" sz="2600" b="1" dirty="0"/>
              <a:t>神の摂理の 意味を悟ることができたならば、天使たちが</a:t>
            </a:r>
            <a:r>
              <a:rPr lang="ja-JP" altLang="en-US" sz="2600" b="1" dirty="0"/>
              <a:t>　</a:t>
            </a:r>
            <a:r>
              <a:rPr lang="ja-JP" altLang="ja-JP" sz="2600" b="1" dirty="0"/>
              <a:t>われわれを助けて、われわれの足を永遠の山よりも堅い</a:t>
            </a:r>
            <a:r>
              <a:rPr lang="ja-JP" altLang="en-US" sz="2600" b="1" dirty="0"/>
              <a:t>　</a:t>
            </a:r>
            <a:r>
              <a:rPr lang="ja-JP" altLang="ja-JP" sz="2600" b="1" dirty="0"/>
              <a:t>基礎の上におこうと努めているのを見ることができるで</a:t>
            </a:r>
            <a:r>
              <a:rPr lang="ja-JP" altLang="en-US" sz="2600" b="1" dirty="0"/>
              <a:t>　</a:t>
            </a:r>
            <a:r>
              <a:rPr lang="ja-JP" altLang="ja-JP" sz="2600" b="1" dirty="0"/>
              <a:t>あろう。そして、新しい信仰と新しい生命がわき上がる</a:t>
            </a:r>
            <a:r>
              <a:rPr lang="ja-JP" altLang="en-US" sz="2600" b="1" dirty="0"/>
              <a:t>　</a:t>
            </a:r>
            <a:r>
              <a:rPr lang="ja-JP" altLang="ja-JP" sz="2600" b="1" dirty="0"/>
              <a:t>ことであろう。忠実なヨブは、苦難と暗黒の時にも、次のように言った。</a:t>
            </a:r>
            <a:r>
              <a:rPr lang="ja-JP" altLang="en-US" sz="2600" b="1" dirty="0"/>
              <a:t>」</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3CA8D477-D4C6-1860-A2E4-7BB4D025EE1D}"/>
              </a:ext>
            </a:extLst>
          </p:cNvPr>
          <p:cNvSpPr txBox="1"/>
          <p:nvPr/>
        </p:nvSpPr>
        <p:spPr>
          <a:xfrm>
            <a:off x="7235603" y="6008502"/>
            <a:ext cx="3290901" cy="338554"/>
          </a:xfrm>
          <a:prstGeom prst="rect">
            <a:avLst/>
          </a:prstGeom>
          <a:noFill/>
        </p:spPr>
        <p:txBody>
          <a:bodyPr wrap="none" rtlCol="0">
            <a:spAutoFit/>
          </a:bodyPr>
          <a:lstStyle/>
          <a:p>
            <a:pPr algn="r"/>
            <a:r>
              <a:rPr lang="en" sz="1600" b="1" dirty="0"/>
              <a:t>EG</a:t>
            </a:r>
            <a:r>
              <a:rPr lang="ja-JP" altLang="en-US" sz="1600" b="1" dirty="0"/>
              <a:t>ホワイト</a:t>
            </a:r>
            <a:r>
              <a:rPr lang="en" sz="1600" b="1" dirty="0"/>
              <a:t> (</a:t>
            </a:r>
            <a:r>
              <a:rPr lang="ja-JP" altLang="en-US" sz="1600" b="1" dirty="0"/>
              <a:t>国と指導者　題</a:t>
            </a:r>
            <a:r>
              <a:rPr lang="en-US" altLang="ja-JP" sz="1600" b="1" dirty="0"/>
              <a:t>12</a:t>
            </a:r>
            <a:r>
              <a:rPr lang="ja-JP" altLang="en-US" sz="1600" b="1" dirty="0"/>
              <a:t>章</a:t>
            </a:r>
            <a:r>
              <a:rPr lang="en" sz="1600" b="1" dirty="0"/>
              <a:t>)</a:t>
            </a:r>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268794" y="248709"/>
            <a:ext cx="6181726" cy="2462213"/>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ja-JP" altLang="en-US" sz="2200" b="1" dirty="0">
                <a:solidFill>
                  <a:srgbClr val="156082">
                    <a:lumMod val="75000"/>
                  </a:srgbClr>
                </a:solidFill>
                <a:latin typeface="+mn-ea"/>
              </a:rPr>
              <a:t>「そればかりでなく、苦難をも誇りとします。　わたしたちは知っているのです、苦難は忍耐を、</a:t>
            </a:r>
          </a:p>
          <a:p>
            <a:pPr lvl="0" algn="ctr">
              <a:defRPr/>
            </a:pPr>
            <a:r>
              <a:rPr lang="ja-JP" altLang="en-US" sz="2200" b="1" dirty="0">
                <a:solidFill>
                  <a:srgbClr val="156082">
                    <a:lumMod val="75000"/>
                  </a:srgbClr>
                </a:solidFill>
                <a:latin typeface="+mn-ea"/>
              </a:rPr>
              <a:t> 忍耐は練達を、練達は希望を生むということを。</a:t>
            </a:r>
          </a:p>
          <a:p>
            <a:pPr lvl="0" algn="ctr">
              <a:defRPr/>
            </a:pPr>
            <a:r>
              <a:rPr lang="ja-JP" altLang="en-US" sz="2200" b="1" dirty="0">
                <a:solidFill>
                  <a:srgbClr val="156082">
                    <a:lumMod val="75000"/>
                  </a:srgbClr>
                </a:solidFill>
                <a:latin typeface="+mn-ea"/>
              </a:rPr>
              <a:t> 希望はわたしたちを欺くことがありません。　わたしたちに与えられた聖霊によって、神の愛がわたしたちの心に注がれているからです。」</a:t>
            </a:r>
            <a:endParaRPr kumimoji="0" lang="es-ES" sz="2200" b="1" i="0" u="none" strike="noStrike" kern="1200" cap="none" spc="0" normalizeH="0" baseline="0" noProof="0" dirty="0">
              <a:ln>
                <a:noFill/>
              </a:ln>
              <a:solidFill>
                <a:srgbClr val="156082">
                  <a:lumMod val="75000"/>
                </a:srgbClr>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156082">
                    <a:lumMod val="75000"/>
                  </a:srgbClr>
                </a:solidFill>
                <a:effectLst/>
                <a:uLnTx/>
                <a:uFillTx/>
                <a:latin typeface="+mn-ea"/>
                <a:cs typeface="+mn-cs"/>
              </a:rPr>
              <a:t>(</a:t>
            </a:r>
            <a:r>
              <a:rPr lang="ja-JP" altLang="en-US" sz="2200" b="1" dirty="0">
                <a:solidFill>
                  <a:srgbClr val="156082">
                    <a:lumMod val="75000"/>
                  </a:srgbClr>
                </a:solidFill>
                <a:latin typeface="+mn-ea"/>
              </a:rPr>
              <a:t>ローマ</a:t>
            </a:r>
            <a:r>
              <a:rPr kumimoji="0" lang="es-ES" sz="2200" b="1" i="0" u="none" strike="noStrike" kern="1200" cap="none" spc="0" normalizeH="0" baseline="0" noProof="0" dirty="0">
                <a:ln>
                  <a:noFill/>
                </a:ln>
                <a:solidFill>
                  <a:srgbClr val="156082">
                    <a:lumMod val="75000"/>
                  </a:srgbClr>
                </a:solidFill>
                <a:effectLst/>
                <a:uLnTx/>
                <a:uFillTx/>
                <a:latin typeface="+mn-ea"/>
                <a:cs typeface="+mn-cs"/>
              </a:rPr>
              <a:t> 5:3–5</a:t>
            </a:r>
            <a:r>
              <a:rPr kumimoji="0" lang="ja-JP" altLang="en-US" sz="2200" b="1" i="0" u="none" strike="noStrike" kern="1200" cap="none" spc="0" normalizeH="0" baseline="0" noProof="0" dirty="0">
                <a:ln>
                  <a:noFill/>
                </a:ln>
                <a:solidFill>
                  <a:srgbClr val="156082">
                    <a:lumMod val="75000"/>
                  </a:srgbClr>
                </a:solidFill>
                <a:effectLst/>
                <a:uLnTx/>
                <a:uFillTx/>
                <a:latin typeface="+mn-ea"/>
                <a:cs typeface="+mn-cs"/>
              </a:rPr>
              <a:t>　新共同訳</a:t>
            </a:r>
            <a:r>
              <a:rPr kumimoji="0" lang="es-ES" sz="2200" b="1" i="0" u="none" strike="noStrike" kern="1200" cap="none" spc="0" normalizeH="0" baseline="0" noProof="0" dirty="0">
                <a:ln>
                  <a:noFill/>
                </a:ln>
                <a:solidFill>
                  <a:srgbClr val="156082">
                    <a:lumMod val="75000"/>
                  </a:srgbClr>
                </a:solidFill>
                <a:effectLst/>
                <a:uLnTx/>
                <a:uFillTx/>
                <a:latin typeface="+mn-ea"/>
                <a:cs typeface="+mn-cs"/>
              </a:rPr>
              <a:t>)</a:t>
            </a:r>
          </a:p>
        </p:txBody>
      </p:sp>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219075" y="35753"/>
            <a:ext cx="6372224" cy="2923877"/>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ja-JP" altLang="en-US" sz="2300" b="1" dirty="0">
                <a:solidFill>
                  <a:srgbClr val="156082">
                    <a:lumMod val="75000"/>
                  </a:srgbClr>
                </a:solidFill>
                <a:latin typeface="+mn-ea"/>
              </a:rPr>
              <a:t>「それだけではなく、患難をも喜んでいる。　なぜなら、患難は忍耐を生み出し、 忍耐は　錬達を生み出し、錬達は希望を生み出すことを、知っているからである。 そして、希望は失望に終ることはない。なぜなら、わたしたちに　賜わっている聖霊によって、神の愛が　　　　わたしたちの心に注がれているからである。」</a:t>
            </a:r>
            <a:endParaRPr kumimoji="0" lang="es-ES" sz="2300" b="1" i="0" u="none" strike="noStrike" kern="1200" cap="none" spc="0" normalizeH="0" baseline="0" noProof="0" dirty="0">
              <a:ln>
                <a:noFill/>
              </a:ln>
              <a:solidFill>
                <a:srgbClr val="156082">
                  <a:lumMod val="75000"/>
                </a:srgbClr>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300" b="1" i="0" u="none" strike="noStrike" kern="1200" cap="none" spc="0" normalizeH="0" baseline="0" noProof="0" dirty="0">
                <a:ln>
                  <a:noFill/>
                </a:ln>
                <a:solidFill>
                  <a:srgbClr val="156082">
                    <a:lumMod val="75000"/>
                  </a:srgbClr>
                </a:solidFill>
                <a:effectLst/>
                <a:uLnTx/>
                <a:uFillTx/>
                <a:latin typeface="+mn-ea"/>
                <a:cs typeface="+mn-cs"/>
              </a:rPr>
              <a:t>(</a:t>
            </a:r>
            <a:r>
              <a:rPr lang="ja-JP" altLang="en-US" sz="2300" b="1" dirty="0">
                <a:solidFill>
                  <a:srgbClr val="156082">
                    <a:lumMod val="75000"/>
                  </a:srgbClr>
                </a:solidFill>
                <a:latin typeface="+mn-ea"/>
              </a:rPr>
              <a:t>ローマ</a:t>
            </a:r>
            <a:r>
              <a:rPr kumimoji="0" lang="es-ES" sz="2300" b="1" i="0" u="none" strike="noStrike" kern="1200" cap="none" spc="0" normalizeH="0" baseline="0" noProof="0" dirty="0">
                <a:ln>
                  <a:noFill/>
                </a:ln>
                <a:solidFill>
                  <a:srgbClr val="156082">
                    <a:lumMod val="75000"/>
                  </a:srgbClr>
                </a:solidFill>
                <a:effectLst/>
                <a:uLnTx/>
                <a:uFillTx/>
                <a:latin typeface="+mn-ea"/>
                <a:cs typeface="+mn-cs"/>
              </a:rPr>
              <a:t> 5:3–5</a:t>
            </a:r>
            <a:r>
              <a:rPr kumimoji="0" lang="ja-JP" altLang="en-US" sz="2300" b="1" i="0" u="none" strike="noStrike" kern="1200" cap="none" spc="0" normalizeH="0" baseline="0" noProof="0" dirty="0">
                <a:ln>
                  <a:noFill/>
                </a:ln>
                <a:solidFill>
                  <a:srgbClr val="156082">
                    <a:lumMod val="75000"/>
                  </a:srgbClr>
                </a:solidFill>
                <a:effectLst/>
                <a:uLnTx/>
                <a:uFillTx/>
                <a:latin typeface="+mn-ea"/>
                <a:cs typeface="+mn-cs"/>
              </a:rPr>
              <a:t>　口語訳</a:t>
            </a:r>
            <a:r>
              <a:rPr kumimoji="0" lang="es-ES" sz="2300" b="1" i="0" u="none" strike="noStrike" kern="1200" cap="none" spc="0" normalizeH="0" baseline="0" noProof="0" dirty="0">
                <a:ln>
                  <a:noFill/>
                </a:ln>
                <a:solidFill>
                  <a:srgbClr val="156082">
                    <a:lumMod val="75000"/>
                  </a:srgbClr>
                </a:solidFill>
                <a:effectLst/>
                <a:uLnTx/>
                <a:uFillTx/>
                <a:latin typeface="+mn-ea"/>
                <a:cs typeface="+mn-cs"/>
              </a:rPr>
              <a:t>)</a:t>
            </a:r>
          </a:p>
        </p:txBody>
      </p:sp>
    </p:spTree>
    <p:extLst>
      <p:ext uri="{BB962C8B-B14F-4D97-AF65-F5344CB8AC3E}">
        <p14:creationId xmlns:p14="http://schemas.microsoft.com/office/powerpoint/2010/main" val="109500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2627705548"/>
              </p:ext>
            </p:extLst>
          </p:nvPr>
        </p:nvGraphicFramePr>
        <p:xfrm>
          <a:off x="162408" y="2540224"/>
          <a:ext cx="7219078" cy="417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84082" y="166399"/>
            <a:ext cx="7584704" cy="707886"/>
          </a:xfrm>
          <a:prstGeom prst="rect">
            <a:avLst/>
          </a:prstGeom>
          <a:noFill/>
        </p:spPr>
        <p:txBody>
          <a:bodyPr wrap="square" rtlCol="0">
            <a:spAutoFit/>
          </a:bodyPr>
          <a:lstStyle/>
          <a:p>
            <a:pPr>
              <a:spcBef>
                <a:spcPts val="600"/>
              </a:spcBef>
            </a:pPr>
            <a:r>
              <a:rPr lang="ja-JP" altLang="en-US" sz="2000" b="1" dirty="0"/>
              <a:t>私たちは罪と苦しみに満ちた世界に生きています。誰もが人生のある時点で、神の愛を疑ってしまうような困難に直面します。</a:t>
            </a:r>
            <a:endParaRPr lang="en" sz="2000" b="1" dirty="0"/>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84083" y="1476427"/>
            <a:ext cx="7409793" cy="1015663"/>
          </a:xfrm>
          <a:prstGeom prst="rect">
            <a:avLst/>
          </a:prstGeom>
          <a:noFill/>
        </p:spPr>
        <p:txBody>
          <a:bodyPr wrap="square">
            <a:spAutoFit/>
          </a:bodyPr>
          <a:lstStyle/>
          <a:p>
            <a:pPr lvl="0">
              <a:spcBef>
                <a:spcPts val="600"/>
              </a:spcBef>
              <a:defRPr/>
            </a:pPr>
            <a:r>
              <a:rPr lang="ja-JP" altLang="en-US" sz="2000" b="1" dirty="0">
                <a:solidFill>
                  <a:prstClr val="black"/>
                </a:solidFill>
              </a:rPr>
              <a:t>今週は、聖書に登場する人物たちが、さまざまな困難な状況にどのように対応したかを学び、その手本が、私たちが同様の　困難に直面した際にどのように役立つかを考えます。</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2695ED24-6732-842C-A49D-EF203FFF943C}"/>
              </a:ext>
            </a:extLst>
          </p:cNvPr>
          <p:cNvSpPr txBox="1"/>
          <p:nvPr/>
        </p:nvSpPr>
        <p:spPr>
          <a:xfrm>
            <a:off x="84083" y="975301"/>
            <a:ext cx="7584703" cy="400110"/>
          </a:xfrm>
          <a:prstGeom prst="rect">
            <a:avLst/>
          </a:prstGeom>
          <a:noFill/>
        </p:spPr>
        <p:txBody>
          <a:bodyPr wrap="square">
            <a:spAutoFit/>
          </a:bodyPr>
          <a:lstStyle/>
          <a:p>
            <a:pPr lvl="0">
              <a:spcBef>
                <a:spcPts val="600"/>
              </a:spcBef>
              <a:defRPr/>
            </a:pPr>
            <a:r>
              <a:rPr lang="ja-JP" altLang="en-US" sz="2000" b="1" dirty="0">
                <a:solidFill>
                  <a:prstClr val="black"/>
                </a:solidFill>
              </a:rPr>
              <a:t>私たちはこうした挫折にどう対応すべきでしょうか？</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2959317" y="-16435"/>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ja-JP" altLang="en-US" sz="4400" b="1" spc="300" dirty="0">
                <a:ln w="6600">
                  <a:noFill/>
                  <a:prstDash val="solid"/>
                </a:ln>
                <a:solidFill>
                  <a:srgbClr val="FDF8CB"/>
                </a:solidFill>
                <a:effectLst>
                  <a:outerShdw dist="50800" dir="2700000" algn="tl" rotWithShape="0">
                    <a:srgbClr val="654C0F"/>
                  </a:outerShdw>
                </a:effectLst>
              </a:rPr>
              <a:t>人生の嵐</a:t>
            </a:r>
            <a:endParaRPr lang="en" sz="4400" b="1" spc="300" dirty="0">
              <a:ln w="6600">
                <a:noFill/>
                <a:prstDash val="solid"/>
              </a:ln>
              <a:solidFill>
                <a:srgbClr val="FDF8CB"/>
              </a:solidFill>
              <a:effectLst>
                <a:outerShdw dist="50800" dir="2700000" algn="tl" rotWithShape="0">
                  <a:srgbClr val="654C0F"/>
                </a:outerShdw>
              </a:effectLst>
            </a:endParaRPr>
          </a:p>
        </p:txBody>
      </p:sp>
      <p:sp>
        <p:nvSpPr>
          <p:cNvPr id="5" name="CuadroTexto 4">
            <a:extLst>
              <a:ext uri="{FF2B5EF4-FFF2-40B4-BE49-F238E27FC236}">
                <a16:creationId xmlns:a16="http://schemas.microsoft.com/office/drawing/2014/main" id="{B073A1E5-DB20-6E04-5D2A-28B517AECB0C}"/>
              </a:ext>
            </a:extLst>
          </p:cNvPr>
          <p:cNvSpPr txBox="1"/>
          <p:nvPr/>
        </p:nvSpPr>
        <p:spPr>
          <a:xfrm>
            <a:off x="4544737" y="681570"/>
            <a:ext cx="6531524" cy="707886"/>
          </a:xfrm>
          <a:prstGeom prst="rect">
            <a:avLst/>
          </a:prstGeom>
          <a:noFill/>
        </p:spPr>
        <p:txBody>
          <a:bodyPr wrap="square">
            <a:spAutoFit/>
          </a:bodyPr>
          <a:lstStyle/>
          <a:p>
            <a:pPr algn="ctr"/>
            <a:r>
              <a:rPr lang="ja-JP" altLang="en-US" sz="2000" b="1" dirty="0">
                <a:solidFill>
                  <a:srgbClr val="931C14"/>
                </a:solidFill>
                <a:effectLst>
                  <a:glow rad="101600">
                    <a:schemeClr val="bg1"/>
                  </a:glow>
                  <a:outerShdw blurRad="38100" dist="38100" dir="2700000" algn="tl">
                    <a:srgbClr val="000000"/>
                  </a:outerShdw>
                </a:effectLst>
                <a:latin typeface="+mn-ea"/>
              </a:rPr>
              <a:t>すると、激しい突風が起こって波が舟の中にまで入り、舟は水でいっぱいになった。</a:t>
            </a:r>
            <a:r>
              <a:rPr lang="en" sz="2000" b="1" dirty="0">
                <a:solidFill>
                  <a:srgbClr val="931C14"/>
                </a:solidFill>
                <a:effectLst>
                  <a:glow rad="101600">
                    <a:schemeClr val="bg1"/>
                  </a:glow>
                  <a:outerShdw blurRad="38100" dist="38100" dir="2700000" algn="tl">
                    <a:srgbClr val="000000"/>
                  </a:outerShdw>
                </a:effectLst>
                <a:latin typeface="+mn-ea"/>
              </a:rPr>
              <a:t>(</a:t>
            </a:r>
            <a:r>
              <a:rPr lang="ja-JP" altLang="en-US" sz="2000" b="1" dirty="0">
                <a:solidFill>
                  <a:srgbClr val="931C14"/>
                </a:solidFill>
                <a:effectLst>
                  <a:glow rad="101600">
                    <a:schemeClr val="bg1"/>
                  </a:glow>
                  <a:outerShdw blurRad="38100" dist="38100" dir="2700000" algn="tl">
                    <a:srgbClr val="000000"/>
                  </a:outerShdw>
                </a:effectLst>
                <a:latin typeface="+mn-ea"/>
              </a:rPr>
              <a:t>マルコ</a:t>
            </a:r>
            <a:r>
              <a:rPr lang="en" sz="2000" b="1" dirty="0">
                <a:solidFill>
                  <a:srgbClr val="931C14"/>
                </a:solidFill>
                <a:effectLst>
                  <a:glow rad="101600">
                    <a:schemeClr val="bg1"/>
                  </a:glow>
                  <a:outerShdw blurRad="38100" dist="38100" dir="2700000" algn="tl">
                    <a:srgbClr val="000000"/>
                  </a:outerShdw>
                </a:effectLst>
                <a:latin typeface="+mn-ea"/>
              </a:rPr>
              <a:t> 4:37)</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395663" y="1404845"/>
            <a:ext cx="8796335" cy="677108"/>
          </a:xfrm>
          <a:prstGeom prst="rect">
            <a:avLst/>
          </a:prstGeom>
          <a:noFill/>
        </p:spPr>
        <p:txBody>
          <a:bodyPr wrap="square" rtlCol="0">
            <a:spAutoFit/>
          </a:bodyPr>
          <a:lstStyle/>
          <a:p>
            <a:pPr>
              <a:spcBef>
                <a:spcPts val="600"/>
              </a:spcBef>
              <a:defRPr/>
            </a:pPr>
            <a:r>
              <a:rPr lang="ja-JP" altLang="en-US" sz="1900" b="1" dirty="0">
                <a:solidFill>
                  <a:prstClr val="black"/>
                </a:solidFill>
                <a:latin typeface="+mn-ea"/>
              </a:rPr>
              <a:t>真夜中に、しかも嵐の真っ只中でガリラヤ湖を渡ることなど、熟練の漁師で　あるペテロ、アンデレ、ヤコブ、ヨハネにとっては珍しいことではなかった。</a:t>
            </a:r>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3152774"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38250"/>
            <a:ext cx="3152773"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395662" y="3430285"/>
            <a:ext cx="8255957" cy="1261884"/>
          </a:xfrm>
          <a:prstGeom prst="rect">
            <a:avLst/>
          </a:prstGeom>
          <a:noFill/>
        </p:spPr>
        <p:txBody>
          <a:bodyPr wrap="square">
            <a:spAutoFit/>
          </a:bodyPr>
          <a:lstStyle/>
          <a:p>
            <a:pPr>
              <a:spcBef>
                <a:spcPts val="600"/>
              </a:spcBef>
              <a:defRPr/>
            </a:pPr>
            <a:r>
              <a:rPr lang="ja-JP" altLang="en-US" sz="1900" b="1" dirty="0">
                <a:solidFill>
                  <a:prstClr val="black"/>
                </a:solidFill>
                <a:latin typeface="+mn-ea"/>
              </a:rPr>
              <a:t>人生には嵐のような試練が訪れます。私たちはイエスに助けを求めますが、まるでイエスは眠っているかのようです。　　　　　　　　　　　　　　　イエスの存在を感じることができません。　　　　　　　　　　　　　　しかしイエスはそこにいてくださるのです。</a:t>
            </a:r>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7701" y="3840552"/>
            <a:ext cx="3781424" cy="2879198"/>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395662" y="2081953"/>
            <a:ext cx="8829674" cy="1261884"/>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しかし、嵐は彼らを圧倒した。風が波を立て、舟は水浸しになり、彼らの命は危険にさらされた。その時、彼らは気づいた</a:t>
            </a:r>
            <a:r>
              <a:rPr lang="en-US" altLang="ja-JP" sz="1900" b="1" dirty="0">
                <a:solidFill>
                  <a:prstClr val="black"/>
                </a:solidFill>
                <a:latin typeface="+mn-ea"/>
              </a:rPr>
              <a:t>……</a:t>
            </a:r>
            <a:r>
              <a:rPr lang="ja-JP" altLang="en-US" sz="1900" b="1" dirty="0">
                <a:solidFill>
                  <a:prstClr val="black"/>
                </a:solidFill>
                <a:latin typeface="+mn-ea"/>
              </a:rPr>
              <a:t>イエスはどこにいるのか？ 眠っているのか？ なぜ助けてくれないのか？ 私たちの身に何が起きようとも、彼は気にかけていないのか？（マコ </a:t>
            </a:r>
            <a:r>
              <a:rPr lang="en-US" altLang="ja-JP" sz="1900" b="1" dirty="0">
                <a:solidFill>
                  <a:prstClr val="black"/>
                </a:solidFill>
                <a:latin typeface="+mn-ea"/>
              </a:rPr>
              <a:t>4:35-38</a:t>
            </a:r>
            <a:r>
              <a:rPr lang="ja-JP" altLang="en-US" sz="1900" b="1" dirty="0">
                <a:solidFill>
                  <a:prstClr val="black"/>
                </a:solidFill>
                <a:latin typeface="+mn-ea"/>
              </a:rPr>
              <a:t>）</a:t>
            </a: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395662" y="4760161"/>
            <a:ext cx="4838700" cy="2139047"/>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私たちの嵐を鎮めてくださるその時を待ちましょう。「静まれ、黙れ」（マコ</a:t>
            </a:r>
            <a:r>
              <a:rPr lang="en-US" altLang="ja-JP" sz="1900" b="1" dirty="0">
                <a:solidFill>
                  <a:prstClr val="black"/>
                </a:solidFill>
                <a:latin typeface="+mn-ea"/>
              </a:rPr>
              <a:t>4:39</a:t>
            </a:r>
            <a:r>
              <a:rPr lang="ja-JP" altLang="en-US" sz="1900" b="1" dirty="0">
                <a:solidFill>
                  <a:prstClr val="black"/>
                </a:solidFill>
                <a:latin typeface="+mn-ea"/>
              </a:rPr>
              <a:t>）。主は私たちを顧みておられます（</a:t>
            </a:r>
            <a:r>
              <a:rPr lang="en-US" altLang="ja-JP" sz="1900" b="1" dirty="0">
                <a:solidFill>
                  <a:prstClr val="black"/>
                </a:solidFill>
                <a:latin typeface="+mn-ea"/>
              </a:rPr>
              <a:t>1</a:t>
            </a:r>
            <a:r>
              <a:rPr lang="ja-JP" altLang="en-US" sz="1900" b="1" dirty="0">
                <a:solidFill>
                  <a:prstClr val="black"/>
                </a:solidFill>
                <a:latin typeface="+mn-ea"/>
              </a:rPr>
              <a:t>ペト </a:t>
            </a:r>
            <a:r>
              <a:rPr lang="en-US" altLang="ja-JP" sz="1900" b="1" dirty="0">
                <a:solidFill>
                  <a:prstClr val="black"/>
                </a:solidFill>
                <a:latin typeface="+mn-ea"/>
              </a:rPr>
              <a:t>5:7</a:t>
            </a:r>
            <a:r>
              <a:rPr lang="ja-JP" altLang="en-US" sz="1900" b="1" dirty="0">
                <a:solidFill>
                  <a:prstClr val="black"/>
                </a:solidFill>
                <a:latin typeface="+mn-ea"/>
              </a:rPr>
              <a:t>）。主は私たちの嵐を鎮めることが　できます。主がそうしてくださった時には、主を賛美することを忘れないでください（マコ</a:t>
            </a:r>
            <a:r>
              <a:rPr lang="en-US" altLang="ja-JP" sz="1900" b="1" dirty="0">
                <a:solidFill>
                  <a:prstClr val="black"/>
                </a:solidFill>
                <a:latin typeface="+mn-ea"/>
              </a:rPr>
              <a:t>4:40-41</a:t>
            </a:r>
            <a:r>
              <a:rPr lang="ja-JP" altLang="en-US" sz="1900" b="1" dirty="0">
                <a:solidFill>
                  <a:prstClr val="black"/>
                </a:solidFill>
                <a:latin typeface="+mn-ea"/>
              </a:rPr>
              <a:t>）。</a:t>
            </a: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EABEA9-DD44-34B1-C328-AD9C41377B57}"/>
              </a:ext>
            </a:extLst>
          </p:cNvPr>
          <p:cNvSpPr>
            <a:spLocks noGrp="1"/>
          </p:cNvSpPr>
          <p:nvPr>
            <p:ph type="title"/>
          </p:nvPr>
        </p:nvSpPr>
        <p:spPr>
          <a:xfrm>
            <a:off x="737839" y="2766218"/>
            <a:ext cx="10515600" cy="1325563"/>
          </a:xfrm>
        </p:spPr>
        <p:txBody>
          <a:bodyPr>
            <a:normAutofit fontScale="90000"/>
          </a:bodyPr>
          <a:lstStyle/>
          <a:p>
            <a:pPr algn="ctr"/>
            <a:r>
              <a:rPr lang="ja-JP" altLang="ja-JP" b="1" dirty="0"/>
              <a:t>人生の嵐に直面したとき、</a:t>
            </a:r>
            <a:br>
              <a:rPr lang="en-US" altLang="ja-JP" b="1" dirty="0"/>
            </a:br>
            <a:r>
              <a:rPr lang="ja-JP" altLang="ja-JP" b="1" dirty="0"/>
              <a:t>あなたは普段どのように対処しますか。</a:t>
            </a:r>
            <a:br>
              <a:rPr lang="en-US" altLang="ja-JP" b="1" dirty="0"/>
            </a:br>
            <a:r>
              <a:rPr lang="ja-JP" altLang="ja-JP" b="1" dirty="0"/>
              <a:t>そんな時は、あな たと神との関係に</a:t>
            </a:r>
            <a:br>
              <a:rPr lang="en-US" altLang="ja-JP" b="1" dirty="0"/>
            </a:br>
            <a:r>
              <a:rPr lang="ja-JP" altLang="ja-JP" b="1" dirty="0"/>
              <a:t>どんな影響を与えますか。</a:t>
            </a:r>
            <a:br>
              <a:rPr lang="en-US" altLang="ja-JP" b="1" dirty="0"/>
            </a:br>
            <a:r>
              <a:rPr lang="ja-JP" altLang="ja-JP" b="1" dirty="0"/>
              <a:t>あなたはいつ、Ⅱコリント 5:7 </a:t>
            </a:r>
            <a:br>
              <a:rPr lang="en-US" altLang="ja-JP" b="1" dirty="0"/>
            </a:br>
            <a:r>
              <a:rPr lang="ja-JP" altLang="ja-JP" sz="4000" b="1" dirty="0">
                <a:solidFill>
                  <a:srgbClr val="0070C0"/>
                </a:solidFill>
              </a:rPr>
              <a:t>5:7 目に見えるものによらず、信仰によ って</a:t>
            </a:r>
            <a:br>
              <a:rPr lang="en-US" altLang="ja-JP" sz="4000" b="1" dirty="0">
                <a:solidFill>
                  <a:srgbClr val="0070C0"/>
                </a:solidFill>
              </a:rPr>
            </a:br>
            <a:r>
              <a:rPr lang="ja-JP" altLang="ja-JP" sz="4000" b="1" dirty="0">
                <a:solidFill>
                  <a:srgbClr val="0070C0"/>
                </a:solidFill>
              </a:rPr>
              <a:t>歩んでいるからです。</a:t>
            </a:r>
            <a:br>
              <a:rPr lang="en-US" altLang="ja-JP" sz="4000" b="1" dirty="0">
                <a:solidFill>
                  <a:srgbClr val="0070C0"/>
                </a:solidFill>
              </a:rPr>
            </a:br>
            <a:r>
              <a:rPr lang="ja-JP" altLang="ja-JP" b="1" dirty="0"/>
              <a:t>の教えを 実践しましたか。</a:t>
            </a:r>
            <a:endParaRPr kumimoji="1" lang="ja-JP" altLang="en-US" b="1" dirty="0"/>
          </a:p>
        </p:txBody>
      </p:sp>
    </p:spTree>
    <p:extLst>
      <p:ext uri="{BB962C8B-B14F-4D97-AF65-F5344CB8AC3E}">
        <p14:creationId xmlns:p14="http://schemas.microsoft.com/office/powerpoint/2010/main" val="270411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1" y="0"/>
            <a:ext cx="8889151" cy="769441"/>
          </a:xfrm>
          <a:prstGeom prst="rect">
            <a:avLst/>
          </a:prstGeom>
          <a:noFill/>
        </p:spPr>
        <p:txBody>
          <a:bodyPr wrap="square">
            <a:spAutoFit/>
          </a:bodyPr>
          <a:lstStyle/>
          <a:p>
            <a:pPr algn="ctr"/>
            <a:r>
              <a:rPr lang="ja-JP" alt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良くなれ（病気）</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ADE1C860-0AE9-FCB5-599E-59DB50474671}"/>
              </a:ext>
            </a:extLst>
          </p:cNvPr>
          <p:cNvSpPr txBox="1"/>
          <p:nvPr/>
        </p:nvSpPr>
        <p:spPr>
          <a:xfrm>
            <a:off x="0" y="580325"/>
            <a:ext cx="8852891" cy="707886"/>
          </a:xfrm>
          <a:prstGeom prst="rect">
            <a:avLst/>
          </a:prstGeom>
          <a:noFill/>
        </p:spPr>
        <p:txBody>
          <a:bodyPr wrap="square">
            <a:spAutoFit/>
          </a:bodyPr>
          <a:lstStyle/>
          <a:p>
            <a:pPr algn="ctr"/>
            <a:r>
              <a:rPr lang="ja-JP" altLang="en-US" sz="2000" b="1" dirty="0">
                <a:solidFill>
                  <a:schemeClr val="tx2">
                    <a:lumMod val="20000"/>
                    <a:lumOff val="80000"/>
                  </a:schemeClr>
                </a:solidFill>
                <a:effectLst>
                  <a:outerShdw blurRad="38100" dist="38100" dir="2700000" algn="tl">
                    <a:srgbClr val="000000"/>
                  </a:outerShdw>
                </a:effectLst>
                <a:latin typeface="+mn-ea"/>
              </a:rPr>
              <a:t>「あの方の衣にでも触れれば、私は救われる」と思っていたからである。</a:t>
            </a:r>
            <a:br>
              <a:rPr lang="en" sz="2000" b="1" dirty="0">
                <a:solidFill>
                  <a:schemeClr val="tx2">
                    <a:lumMod val="20000"/>
                    <a:lumOff val="80000"/>
                  </a:schemeClr>
                </a:solidFill>
                <a:effectLst>
                  <a:outerShdw blurRad="38100" dist="38100" dir="2700000" algn="tl">
                    <a:srgbClr val="000000"/>
                  </a:outerShdw>
                </a:effectLst>
                <a:latin typeface="+mn-ea"/>
              </a:rPr>
            </a:br>
            <a:r>
              <a:rPr lang="en" sz="2000" b="1" dirty="0">
                <a:solidFill>
                  <a:schemeClr val="tx2">
                    <a:lumMod val="20000"/>
                    <a:lumOff val="80000"/>
                  </a:schemeClr>
                </a:solidFill>
                <a:effectLst>
                  <a:outerShdw blurRad="38100" dist="38100" dir="2700000" algn="tl">
                    <a:srgbClr val="000000"/>
                  </a:outerShdw>
                </a:effectLst>
                <a:latin typeface="+mn-ea"/>
              </a:rPr>
              <a:t>(</a:t>
            </a:r>
            <a:r>
              <a:rPr lang="ja-JP" altLang="en-US" sz="2000" b="1" dirty="0">
                <a:solidFill>
                  <a:schemeClr val="tx2">
                    <a:lumMod val="20000"/>
                    <a:lumOff val="80000"/>
                  </a:schemeClr>
                </a:solidFill>
                <a:effectLst>
                  <a:outerShdw blurRad="38100" dist="38100" dir="2700000" algn="tl">
                    <a:srgbClr val="000000"/>
                  </a:outerShdw>
                </a:effectLst>
                <a:latin typeface="+mn-ea"/>
              </a:rPr>
              <a:t>マルコ</a:t>
            </a:r>
            <a:r>
              <a:rPr lang="en" sz="2000" b="1" dirty="0">
                <a:solidFill>
                  <a:schemeClr val="tx2">
                    <a:lumMod val="20000"/>
                    <a:lumOff val="80000"/>
                  </a:schemeClr>
                </a:solidFill>
                <a:effectLst>
                  <a:outerShdw blurRad="38100" dist="38100" dir="2700000" algn="tl">
                    <a:srgbClr val="000000"/>
                  </a:outerShdw>
                </a:effectLst>
                <a:latin typeface="+mn-ea"/>
              </a:rPr>
              <a:t> 5:28 )</a:t>
            </a:r>
          </a:p>
        </p:txBody>
      </p:sp>
      <p:sp>
        <p:nvSpPr>
          <p:cNvPr id="6" name="CuadroTexto 5">
            <a:extLst>
              <a:ext uri="{FF2B5EF4-FFF2-40B4-BE49-F238E27FC236}">
                <a16:creationId xmlns:a16="http://schemas.microsoft.com/office/drawing/2014/main" id="{36CE7BB1-CDB7-FBE7-FC81-3455FA11036C}"/>
              </a:ext>
            </a:extLst>
          </p:cNvPr>
          <p:cNvSpPr txBox="1"/>
          <p:nvPr/>
        </p:nvSpPr>
        <p:spPr>
          <a:xfrm>
            <a:off x="59233" y="1317372"/>
            <a:ext cx="8734424" cy="1015663"/>
          </a:xfrm>
          <a:prstGeom prst="rect">
            <a:avLst/>
          </a:prstGeom>
          <a:noFill/>
        </p:spPr>
        <p:txBody>
          <a:bodyPr wrap="square" rtlCol="0">
            <a:spAutoFit/>
          </a:bodyPr>
          <a:lstStyle/>
          <a:p>
            <a:pPr>
              <a:spcBef>
                <a:spcPts val="600"/>
              </a:spcBef>
            </a:pPr>
            <a:r>
              <a:rPr lang="en-US" altLang="ja-JP" sz="2000" b="1" dirty="0"/>
              <a:t>12</a:t>
            </a:r>
            <a:r>
              <a:rPr lang="ja-JP" altLang="en-US" sz="2000" b="1" dirty="0"/>
              <a:t>年間出血に苦しみ、治してくれる医者も見つからなかったため、その　女性は困窮し、希望を失っていた（マコ</a:t>
            </a:r>
            <a:r>
              <a:rPr lang="en-US" altLang="ja-JP" sz="2000" b="1" dirty="0"/>
              <a:t>5</a:t>
            </a:r>
            <a:r>
              <a:rPr lang="ja-JP" altLang="en-US" sz="2000" b="1" dirty="0"/>
              <a:t>：</a:t>
            </a:r>
            <a:r>
              <a:rPr lang="en-US" altLang="ja-JP" sz="2000" b="1" dirty="0"/>
              <a:t>25-26</a:t>
            </a:r>
            <a:r>
              <a:rPr lang="ja-JP" altLang="en-US" sz="2000" b="1" dirty="0"/>
              <a:t>）。今日でも、無料の　医療制度が存在しない国があり、このような話は現実のものとなり得る。</a:t>
            </a:r>
            <a:endParaRPr lang="en" sz="2000" b="1" dirty="0"/>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59" y="2609914"/>
            <a:ext cx="3763225" cy="2809875"/>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852891" y="152575"/>
            <a:ext cx="3181349"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4838" y="2724150"/>
            <a:ext cx="3079403" cy="39814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971958" y="2464540"/>
            <a:ext cx="4931906" cy="1323439"/>
          </a:xfrm>
          <a:prstGeom prst="rect">
            <a:avLst/>
          </a:prstGeom>
          <a:noFill/>
        </p:spPr>
        <p:txBody>
          <a:bodyPr wrap="square">
            <a:spAutoFit/>
          </a:bodyPr>
          <a:lstStyle/>
          <a:p>
            <a:pPr>
              <a:spcBef>
                <a:spcPts val="600"/>
              </a:spcBef>
            </a:pPr>
            <a:r>
              <a:rPr lang="ja-JP" altLang="en-US" sz="2000" b="1" dirty="0"/>
              <a:t>いずれにせよ、病気によって身動きが　取れなくなり、息が詰まるような状況に直面し、安らぎを見出せないことは、　誰にでも起こり得ることです。</a:t>
            </a:r>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953826" y="5842337"/>
            <a:ext cx="4899065" cy="1015663"/>
          </a:xfrm>
          <a:prstGeom prst="rect">
            <a:avLst/>
          </a:prstGeom>
          <a:noFill/>
        </p:spPr>
        <p:txBody>
          <a:bodyPr wrap="square">
            <a:spAutoFit/>
          </a:bodyPr>
          <a:lstStyle/>
          <a:p>
            <a:pPr lvl="0">
              <a:spcBef>
                <a:spcPts val="600"/>
              </a:spcBef>
              <a:defRPr/>
            </a:pPr>
            <a:r>
              <a:rPr lang="ja-JP" altLang="en-US" sz="2000" b="1" dirty="0">
                <a:solidFill>
                  <a:prstClr val="black"/>
                </a:solidFill>
              </a:rPr>
              <a:t>いずれにせよ、イエスは私たちに、　　すべての重荷や心配事をイエスに委ねるよう招いておられます（マタ</a:t>
            </a:r>
            <a:r>
              <a:rPr lang="en-US" altLang="ja-JP" sz="2000" b="1" dirty="0">
                <a:solidFill>
                  <a:prstClr val="black"/>
                </a:solidFill>
              </a:rPr>
              <a:t>11:28-30</a:t>
            </a:r>
            <a:r>
              <a:rPr lang="ja-JP" altLang="en-US" sz="2000" b="1" dirty="0">
                <a:solidFill>
                  <a:prstClr val="black"/>
                </a:solidFill>
              </a:rPr>
              <a:t>）。</a:t>
            </a: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986669" y="4446740"/>
            <a:ext cx="4866222" cy="1323439"/>
          </a:xfrm>
          <a:prstGeom prst="rect">
            <a:avLst/>
          </a:prstGeom>
          <a:noFill/>
        </p:spPr>
        <p:txBody>
          <a:bodyPr wrap="square">
            <a:spAutoFit/>
          </a:bodyPr>
          <a:lstStyle/>
          <a:p>
            <a:pPr lvl="0">
              <a:spcBef>
                <a:spcPts val="600"/>
              </a:spcBef>
              <a:defRPr/>
            </a:pPr>
            <a:r>
              <a:rPr lang="ja-JP" altLang="en-US" sz="2000" b="1" dirty="0">
                <a:solidFill>
                  <a:prstClr val="black"/>
                </a:solidFill>
              </a:rPr>
              <a:t>私たちは、イエスが有能な医師を通して私たちを癒してくださることもあれば、私たちに直接奇跡を行ってくださることもあると信じなければなりません。</a:t>
            </a:r>
          </a:p>
        </p:txBody>
      </p:sp>
      <p:sp>
        <p:nvSpPr>
          <p:cNvPr id="15" name="CuadroTexto 14">
            <a:extLst>
              <a:ext uri="{FF2B5EF4-FFF2-40B4-BE49-F238E27FC236}">
                <a16:creationId xmlns:a16="http://schemas.microsoft.com/office/drawing/2014/main" id="{1062BB1C-3E74-C52E-CBB8-C98726C494EB}"/>
              </a:ext>
            </a:extLst>
          </p:cNvPr>
          <p:cNvSpPr txBox="1"/>
          <p:nvPr/>
        </p:nvSpPr>
        <p:spPr>
          <a:xfrm>
            <a:off x="3986669" y="3787979"/>
            <a:ext cx="4866222" cy="707886"/>
          </a:xfrm>
          <a:prstGeom prst="rect">
            <a:avLst/>
          </a:prstGeom>
          <a:noFill/>
        </p:spPr>
        <p:txBody>
          <a:bodyPr wrap="square">
            <a:spAutoFit/>
          </a:bodyPr>
          <a:lstStyle/>
          <a:p>
            <a:pPr lvl="0">
              <a:spcBef>
                <a:spcPts val="600"/>
              </a:spcBef>
              <a:defRPr/>
            </a:pPr>
            <a:r>
              <a:rPr lang="ja-JP" altLang="en-US" sz="2000" b="1" dirty="0">
                <a:solidFill>
                  <a:prstClr val="black"/>
                </a:solidFill>
              </a:rPr>
              <a:t>その女性はイエスに救いを見出し、その信仰が彼女を救った（マコ</a:t>
            </a:r>
            <a:r>
              <a:rPr lang="en-US" altLang="ja-JP" sz="2000" b="1" dirty="0">
                <a:solidFill>
                  <a:prstClr val="black"/>
                </a:solidFill>
              </a:rPr>
              <a:t>5</a:t>
            </a:r>
            <a:r>
              <a:rPr lang="ja-JP" altLang="en-US" sz="2000" b="1" dirty="0">
                <a:solidFill>
                  <a:prstClr val="black"/>
                </a:solidFill>
              </a:rPr>
              <a:t>：</a:t>
            </a:r>
            <a:r>
              <a:rPr lang="en-US" altLang="ja-JP" sz="2000" b="1" dirty="0">
                <a:solidFill>
                  <a:prstClr val="black"/>
                </a:solidFill>
              </a:rPr>
              <a:t>27-29</a:t>
            </a:r>
            <a:r>
              <a:rPr lang="ja-JP" altLang="en-US" sz="2000" b="1" dirty="0">
                <a:solidFill>
                  <a:prstClr val="black"/>
                </a:solidFill>
              </a:rPr>
              <a:t>）。</a:t>
            </a: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66978AD4-7B96-2A1C-A007-40A780D81C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E687A3B-4EB2-F164-569B-3A9ADECF2A2F}"/>
              </a:ext>
            </a:extLst>
          </p:cNvPr>
          <p:cNvSpPr>
            <a:spLocks noGrp="1"/>
          </p:cNvSpPr>
          <p:nvPr>
            <p:ph type="title"/>
          </p:nvPr>
        </p:nvSpPr>
        <p:spPr>
          <a:xfrm>
            <a:off x="737839" y="2766218"/>
            <a:ext cx="10515600" cy="1325563"/>
          </a:xfrm>
        </p:spPr>
        <p:txBody>
          <a:bodyPr>
            <a:normAutofit fontScale="90000"/>
          </a:bodyPr>
          <a:lstStyle/>
          <a:p>
            <a:pPr algn="ctr"/>
            <a:r>
              <a:rPr lang="ja-JP" altLang="ja-JP" b="1" dirty="0"/>
              <a:t>これほどまでに苦境に立たされたこの女性は、ローマ5:3～5に記されている教えを </a:t>
            </a:r>
            <a:br>
              <a:rPr lang="en-US" altLang="ja-JP" b="1" dirty="0"/>
            </a:br>
            <a:r>
              <a:rPr kumimoji="0" lang="ja-JP" altLang="ja-JP" sz="2700" b="1" i="0" u="none" strike="noStrike" kern="1200" cap="none" spc="0" normalizeH="0" baseline="0" noProof="0" dirty="0">
                <a:ln>
                  <a:noFill/>
                </a:ln>
                <a:solidFill>
                  <a:srgbClr val="0070C0"/>
                </a:solidFill>
                <a:effectLst/>
                <a:uLnTx/>
                <a:uFillTx/>
                <a:latin typeface="Aptos Display" panose="02110004020202020204"/>
                <a:ea typeface="游ゴシック Light" panose="020B0300000000000000" pitchFamily="50" charset="-128"/>
                <a:cs typeface="+mj-cs"/>
              </a:rPr>
              <a:t>5:3 そればかりでなく、苦難をも誇りと します。わたしたちは知っているのです、 苦難は忍耐を、 5:4 忍耐は練達を、練達は希望を生むと いうことを。 5:5 希望は</a:t>
            </a:r>
            <a:r>
              <a:rPr kumimoji="0" lang="ja-JP" altLang="en-US" sz="2700" b="1" i="0" u="none" strike="noStrike" kern="1200" cap="none" spc="0" normalizeH="0" baseline="0" noProof="0" dirty="0">
                <a:ln>
                  <a:noFill/>
                </a:ln>
                <a:solidFill>
                  <a:srgbClr val="0070C0"/>
                </a:solidFill>
                <a:effectLst/>
                <a:uLnTx/>
                <a:uFillTx/>
                <a:latin typeface="Aptos Display" panose="02110004020202020204"/>
                <a:ea typeface="游ゴシック Light" panose="020B0300000000000000" pitchFamily="50" charset="-128"/>
                <a:cs typeface="+mj-cs"/>
              </a:rPr>
              <a:t>　</a:t>
            </a:r>
            <a:r>
              <a:rPr kumimoji="0" lang="ja-JP" altLang="ja-JP" sz="2700" b="1" i="0" u="none" strike="noStrike" kern="1200" cap="none" spc="0" normalizeH="0" baseline="0" noProof="0" dirty="0">
                <a:ln>
                  <a:noFill/>
                </a:ln>
                <a:solidFill>
                  <a:srgbClr val="0070C0"/>
                </a:solidFill>
                <a:effectLst/>
                <a:uLnTx/>
                <a:uFillTx/>
                <a:latin typeface="Aptos Display" panose="02110004020202020204"/>
                <a:ea typeface="游ゴシック Light" panose="020B0300000000000000" pitchFamily="50" charset="-128"/>
                <a:cs typeface="+mj-cs"/>
              </a:rPr>
              <a:t>わたしたちを欺くことがあり ません。わたしたちに与えられた</a:t>
            </a:r>
            <a:r>
              <a:rPr kumimoji="0" lang="ja-JP" altLang="en-US" sz="2700" b="1" i="0" u="none" strike="noStrike" kern="1200" cap="none" spc="0" normalizeH="0" baseline="0" noProof="0" dirty="0">
                <a:ln>
                  <a:noFill/>
                </a:ln>
                <a:solidFill>
                  <a:srgbClr val="0070C0"/>
                </a:solidFill>
                <a:effectLst/>
                <a:uLnTx/>
                <a:uFillTx/>
                <a:latin typeface="Aptos Display" panose="02110004020202020204"/>
                <a:ea typeface="游ゴシック Light" panose="020B0300000000000000" pitchFamily="50" charset="-128"/>
                <a:cs typeface="+mj-cs"/>
              </a:rPr>
              <a:t>　</a:t>
            </a:r>
            <a:r>
              <a:rPr kumimoji="0" lang="ja-JP" altLang="ja-JP" sz="2700" b="1" i="0" u="none" strike="noStrike" kern="1200" cap="none" spc="0" normalizeH="0" baseline="0" noProof="0" dirty="0">
                <a:ln>
                  <a:noFill/>
                </a:ln>
                <a:solidFill>
                  <a:srgbClr val="0070C0"/>
                </a:solidFill>
                <a:effectLst/>
                <a:uLnTx/>
                <a:uFillTx/>
                <a:latin typeface="Aptos Display" panose="02110004020202020204"/>
                <a:ea typeface="游ゴシック Light" panose="020B0300000000000000" pitchFamily="50" charset="-128"/>
                <a:cs typeface="+mj-cs"/>
              </a:rPr>
              <a:t>聖霊に よって、神の愛がわたしたちの心に注が れているからです。 </a:t>
            </a:r>
            <a:br>
              <a:rPr kumimoji="0" lang="en-US" altLang="ja-JP" sz="2700" b="1" i="0" u="none" strike="noStrike" kern="1200" cap="none" spc="0" normalizeH="0" baseline="0" noProof="0" dirty="0">
                <a:ln>
                  <a:noFill/>
                </a:ln>
                <a:solidFill>
                  <a:prstClr val="black"/>
                </a:solidFill>
                <a:effectLst/>
                <a:uLnTx/>
                <a:uFillTx/>
                <a:latin typeface="Aptos Display" panose="02110004020202020204"/>
                <a:ea typeface="游ゴシック Light" panose="020B0300000000000000" pitchFamily="50" charset="-128"/>
                <a:cs typeface="+mj-cs"/>
              </a:rPr>
            </a:br>
            <a:r>
              <a:rPr lang="ja-JP" altLang="ja-JP" b="1" dirty="0"/>
              <a:t>どのように体現したのでしょうか。</a:t>
            </a:r>
            <a:br>
              <a:rPr lang="en-US" altLang="ja-JP" b="1" dirty="0"/>
            </a:br>
            <a:r>
              <a:rPr lang="ja-JP" altLang="ja-JP" b="1" dirty="0"/>
              <a:t>あなたの生活の中で、</a:t>
            </a:r>
            <a:br>
              <a:rPr lang="en-US" altLang="ja-JP" b="1" dirty="0"/>
            </a:br>
            <a:r>
              <a:rPr lang="ja-JP" altLang="ja-JP" b="1" dirty="0"/>
              <a:t>それはどのようにあらわれ るでしょうか。</a:t>
            </a:r>
            <a:endParaRPr kumimoji="1" lang="ja-JP" altLang="en-US" b="1" dirty="0"/>
          </a:p>
        </p:txBody>
      </p:sp>
    </p:spTree>
    <p:extLst>
      <p:ext uri="{BB962C8B-B14F-4D97-AF65-F5344CB8AC3E}">
        <p14:creationId xmlns:p14="http://schemas.microsoft.com/office/powerpoint/2010/main" val="405434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48125"/>
            <a:ext cx="7262361" cy="769441"/>
          </a:xfrm>
          <a:prstGeom prst="rect">
            <a:avLst/>
          </a:prstGeom>
          <a:noFill/>
        </p:spPr>
        <p:txBody>
          <a:bodyPr wrap="square">
            <a:spAutoFit/>
          </a:bodyPr>
          <a:lstStyle/>
          <a:p>
            <a:pPr algn="ctr"/>
            <a:r>
              <a:rPr lang="ja-JP" altLang="en-US"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ヨブ（災難）</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617FD0C-1440-CE56-FFC5-A85C3D326643}"/>
              </a:ext>
            </a:extLst>
          </p:cNvPr>
          <p:cNvSpPr txBox="1"/>
          <p:nvPr/>
        </p:nvSpPr>
        <p:spPr>
          <a:xfrm>
            <a:off x="1269492" y="589385"/>
            <a:ext cx="4839051" cy="707886"/>
          </a:xfrm>
          <a:prstGeom prst="rect">
            <a:avLst/>
          </a:prstGeom>
          <a:noFill/>
        </p:spPr>
        <p:txBody>
          <a:bodyPr wrap="square">
            <a:spAutoFit/>
          </a:bodyPr>
          <a:lstStyle/>
          <a:p>
            <a:pPr algn="ctr"/>
            <a:r>
              <a:rPr lang="ja-JP" altLang="en-US" sz="2000" b="1" dirty="0">
                <a:solidFill>
                  <a:srgbClr val="D8BEFF"/>
                </a:solidFill>
                <a:effectLst>
                  <a:outerShdw blurRad="38100" dist="38100" dir="2700000" algn="tl">
                    <a:srgbClr val="000000"/>
                  </a:outerShdw>
                </a:effectLst>
                <a:latin typeface="+mn-ea"/>
              </a:rPr>
              <a:t>私の皮がこのように剝ぎ取られた後に、私は私の肉から神を見る。</a:t>
            </a:r>
            <a:r>
              <a:rPr lang="en" sz="2000" b="1" dirty="0">
                <a:solidFill>
                  <a:srgbClr val="D8BEFF"/>
                </a:solidFill>
                <a:effectLst>
                  <a:outerShdw blurRad="38100" dist="38100" dir="2700000" algn="tl">
                    <a:srgbClr val="000000"/>
                  </a:outerShdw>
                </a:effectLst>
                <a:latin typeface="+mn-ea"/>
              </a:rPr>
              <a:t>(</a:t>
            </a:r>
            <a:r>
              <a:rPr lang="ja-JP" altLang="en-US" sz="2000" b="1" dirty="0">
                <a:solidFill>
                  <a:srgbClr val="D8BEFF"/>
                </a:solidFill>
                <a:effectLst>
                  <a:outerShdw blurRad="38100" dist="38100" dir="2700000" algn="tl">
                    <a:srgbClr val="000000"/>
                  </a:outerShdw>
                </a:effectLst>
                <a:latin typeface="+mn-ea"/>
              </a:rPr>
              <a:t>ヨブ</a:t>
            </a:r>
            <a:r>
              <a:rPr lang="en" sz="2000" b="1" dirty="0">
                <a:solidFill>
                  <a:srgbClr val="D8BEFF"/>
                </a:solidFill>
                <a:effectLst>
                  <a:outerShdw blurRad="38100" dist="38100" dir="2700000" algn="tl">
                    <a:srgbClr val="000000"/>
                  </a:outerShdw>
                </a:effectLst>
                <a:latin typeface="+mn-ea"/>
              </a:rPr>
              <a:t> 19:26)</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187964" y="1230026"/>
            <a:ext cx="7002108" cy="1323439"/>
          </a:xfrm>
          <a:prstGeom prst="rect">
            <a:avLst/>
          </a:prstGeom>
          <a:noFill/>
        </p:spPr>
        <p:txBody>
          <a:bodyPr wrap="square" rtlCol="0">
            <a:spAutoFit/>
          </a:bodyPr>
          <a:lstStyle/>
          <a:p>
            <a:pPr>
              <a:spcBef>
                <a:spcPts val="600"/>
              </a:spcBef>
            </a:pPr>
            <a:r>
              <a:rPr lang="ja-JP" altLang="en-US" sz="2000" b="1" dirty="0"/>
              <a:t>戦争、暴力、そして自然災害は、ヨブの生涯を根本から　変えてしまいました（ヨブ</a:t>
            </a:r>
            <a:r>
              <a:rPr lang="en-US" altLang="ja-JP" sz="2000" b="1" dirty="0"/>
              <a:t>1:13-19</a:t>
            </a:r>
            <a:r>
              <a:rPr lang="ja-JP" altLang="en-US" sz="2000" b="1" dirty="0"/>
              <a:t>）。私たちは皆、自然　災害であれ、この世に蔓延する悪によってもたらされる　ものであれ、災害に見舞われる危険にさらされています。</a:t>
            </a:r>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409271766"/>
              </p:ext>
            </p:extLst>
          </p:nvPr>
        </p:nvGraphicFramePr>
        <p:xfrm>
          <a:off x="169844" y="2950308"/>
          <a:ext cx="6352167"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612556" y="3732641"/>
            <a:ext cx="5579444" cy="1938992"/>
          </a:xfrm>
          <a:prstGeom prst="rect">
            <a:avLst/>
          </a:prstGeom>
          <a:noFill/>
        </p:spPr>
        <p:txBody>
          <a:bodyPr wrap="square" rtlCol="0">
            <a:spAutoFit/>
          </a:bodyPr>
          <a:lstStyle/>
          <a:p>
            <a:pPr>
              <a:spcBef>
                <a:spcPts val="600"/>
              </a:spcBef>
            </a:pPr>
            <a:r>
              <a:rPr lang="ja-JP" altLang="en-US" sz="2000" b="1" dirty="0"/>
              <a:t>落胆しなければ、たとえ最も困難な試練の中にあっても、神は常に私たちと共にいてくださることがわかるでしょう。神は私たちを愛し、　弱さから力を、落胆から勇気を、そして災難　から希望を引き出す力を与えてくださいます（ヨエル</a:t>
            </a:r>
            <a:r>
              <a:rPr lang="en-US" altLang="ja-JP" sz="2000" b="1" dirty="0"/>
              <a:t>3:10</a:t>
            </a:r>
            <a:r>
              <a:rPr lang="ja-JP" altLang="en-US" sz="2000" b="1" dirty="0"/>
              <a:t>、ロマ</a:t>
            </a:r>
            <a:r>
              <a:rPr lang="en-US" altLang="ja-JP" sz="2000" b="1" dirty="0"/>
              <a:t>5:3-5</a:t>
            </a:r>
            <a:r>
              <a:rPr lang="ja-JP" altLang="en-US" sz="2000" b="1" dirty="0"/>
              <a:t>）。</a:t>
            </a:r>
            <a:endParaRPr lang="en" sz="2000" b="1" dirty="0"/>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2361" y="1975874"/>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78471" y="1975874"/>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0E03292B-4E8F-5F1A-0901-818926C5D81A}"/>
              </a:ext>
            </a:extLst>
          </p:cNvPr>
          <p:cNvSpPr txBox="1"/>
          <p:nvPr/>
        </p:nvSpPr>
        <p:spPr>
          <a:xfrm>
            <a:off x="169844" y="2553270"/>
            <a:ext cx="7001973" cy="707886"/>
          </a:xfrm>
          <a:prstGeom prst="rect">
            <a:avLst/>
          </a:prstGeom>
          <a:noFill/>
        </p:spPr>
        <p:txBody>
          <a:bodyPr wrap="square">
            <a:spAutoFit/>
          </a:bodyPr>
          <a:lstStyle/>
          <a:p>
            <a:pPr lvl="0">
              <a:spcBef>
                <a:spcPts val="600"/>
              </a:spcBef>
              <a:defRPr/>
            </a:pPr>
            <a:r>
              <a:rPr lang="ja-JP" altLang="en-US" sz="2000" b="1" dirty="0">
                <a:solidFill>
                  <a:prstClr val="black"/>
                </a:solidFill>
              </a:rPr>
              <a:t>私たちはどのように反応するでしょうか？ヨブはどの　　ように反応したのでしょうか？</a:t>
            </a: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612556" y="5671633"/>
            <a:ext cx="5579444" cy="1323439"/>
          </a:xfrm>
          <a:prstGeom prst="rect">
            <a:avLst/>
          </a:prstGeom>
          <a:noFill/>
        </p:spPr>
        <p:txBody>
          <a:bodyPr wrap="square">
            <a:spAutoFit/>
          </a:bodyPr>
          <a:lstStyle/>
          <a:p>
            <a:pPr lvl="0">
              <a:spcBef>
                <a:spcPts val="600"/>
              </a:spcBef>
              <a:defRPr/>
            </a:pPr>
            <a:r>
              <a:rPr lang="ja-JP" altLang="en-US" sz="2000" b="1" dirty="0">
                <a:solidFill>
                  <a:prstClr val="black"/>
                </a:solidFill>
              </a:rPr>
              <a:t>もしあなたが困難な時期を過ごしているなら、神の愛と配慮こそが、あなたの人生において  最も安全で安定したものであるという事実を  心に留めてください。</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2097</TotalTime>
  <Words>4211</Words>
  <Application>Microsoft Office PowerPoint</Application>
  <PresentationFormat>Panorámica</PresentationFormat>
  <Paragraphs>68</Paragraphs>
  <Slides>16</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16</vt:i4>
      </vt:variant>
    </vt:vector>
  </HeadingPairs>
  <TitlesOfParts>
    <vt:vector size="24" baseType="lpstr">
      <vt:lpstr>Constantia</vt:lpstr>
      <vt:lpstr>Aptos Display</vt:lpstr>
      <vt:lpstr>Arial</vt:lpstr>
      <vt:lpstr>Aptos</vt:lpstr>
      <vt:lpstr>Calibri</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人生の嵐に直面したとき、 あなたは普段どのように対処しますか。 そんな時は、あな たと神との関係に どんな影響を与えますか。 あなたはいつ、Ⅱコリント 5:7  5:7 目に見えるものによらず、信仰によ って 歩んでいるからです。 の教えを 実践しましたか。</vt:lpstr>
      <vt:lpstr>Presentación de PowerPoint</vt:lpstr>
      <vt:lpstr>これほどまでに苦境に立たされたこの女性は、ローマ5:3～5に記されている教えを  5:3 そればかりでなく、苦難をも誇りと します。わたしたちは知っているのです、 苦難は忍耐を、 5:4 忍耐は練達を、練達は希望を生むと いうことを。 5:5 希望は　わたしたちを欺くことがあり ません。わたしたちに与えられた　聖霊に よって、神の愛がわたしたちの心に注が れているからです。  どのように体現したのでしょうか。 あなたの生活の中で、 それはどのようにあらわれ るでしょうか。</vt:lpstr>
      <vt:lpstr>Presentación de PowerPoint</vt:lpstr>
      <vt:lpstr>もし今、あなたが困難な状況にあるなら、 神のもとへ駆け寄りましょう。 聖書とノート を持って、 外に出て自然の中で神と共に過ごしましょう。ローマ 5:3～5 を書き写し、 5:3 そればかりでなく、苦難をも誇りと します。わたしたちは知っているのです、 苦難は忍耐を、 5:4 忍耐は練達を、練達は希望を生むと いうことを。 5:5 希望はわたしたちを欺くことがあり ません。わたしたちに与えられた　聖霊に よって、神の愛がわたしたちの心に注が れているからです。  この箇所に込められた様々なメッセージに ついて深く考えてみてください。 神の愛と ご配慮こそが、 あなたの人生において最も確かな、 揺るぎない支えであると信じまし ょう。</vt:lpstr>
      <vt:lpstr>Presentación de PowerPoint</vt:lpstr>
      <vt:lpstr>あなたの学びの一環として、 現在困難に直面している人に伝えたい 重要なメッセー ジを３つ書き出してください。Ⅱコリント1:4を念頭に置いてください。  8:18 現在の苦しみは、将来わたしたちに 現されるはずの栄光に比べると、取るに 足りないとわたしは思います。 8:28 神を愛する者たち、つまり、御計画 に従って 召された者たちには、万事が益 となるように 共に働くということを、わ たしたちは知っています。 </vt:lpstr>
      <vt:lpstr>Presentación de PowerPoint</vt:lpstr>
      <vt:lpstr>Presentación de PowerPoint</vt:lpstr>
      <vt:lpstr>ローマ8:18、28に書かれていることから、 8:18 現在の苦しみは、将来わたしたちに 現されるはずの 栄光に比べると、取るに 足りないとわたしは思います。  8:28 神を愛する者たち、つまり、御計画 に従って召された 者たちには、万事が益 となるように共に働くということを、 わ たしたちは知っています。  あなたは今、自分自身のためにどのような  希望を見出すことができるでしょうか。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2026-04-25T14:07:55Z</dcterms:created>
  <dcterms:modified xsi:type="dcterms:W3CDTF">2026-06-09T06:22:34Z</dcterms:modified>
</cp:coreProperties>
</file>