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18"/>
  </p:notesMasterIdLst>
  <p:sldIdLst>
    <p:sldId id="256" r:id="rId3"/>
    <p:sldId id="262" r:id="rId4"/>
    <p:sldId id="270" r:id="rId5"/>
    <p:sldId id="266" r:id="rId6"/>
    <p:sldId id="267" r:id="rId7"/>
    <p:sldId id="276" r:id="rId8"/>
    <p:sldId id="268" r:id="rId9"/>
    <p:sldId id="271" r:id="rId10"/>
    <p:sldId id="260" r:id="rId11"/>
    <p:sldId id="272" r:id="rId12"/>
    <p:sldId id="261" r:id="rId13"/>
    <p:sldId id="273" r:id="rId14"/>
    <p:sldId id="269" r:id="rId15"/>
    <p:sldId id="274" r:id="rId16"/>
    <p:sldId id="277" r:id="rId17"/>
  </p:sldIdLst>
  <p:sldSz cx="12192000" cy="6858000"/>
  <p:notesSz cx="6858000" cy="9144000"/>
  <p:embeddedFontLst>
    <p:embeddedFont>
      <p:font typeface="游ゴシック" panose="020B0400000000000000" pitchFamily="34" charset="-128"/>
      <p:regular r:id="rId19"/>
      <p:bold r:id="rId20"/>
    </p:embeddedFont>
    <p:embeddedFont>
      <p:font typeface="Comic Sans MS" panose="030F0702030302020204" pitchFamily="66" charset="0"/>
      <p:regular r:id="rId21"/>
      <p:bold r:id="rId22"/>
      <p:italic r:id="rId23"/>
      <p:boldItalic r:id="rId24"/>
    </p:embeddedFont>
    <p:embeddedFont>
      <p:font typeface="Constantia" panose="02030602050306030303" pitchFamily="18" charset="0"/>
      <p:regular r:id="rId25"/>
      <p:bold r:id="rId26"/>
      <p:italic r:id="rId27"/>
      <p:boldItalic r:id="rId28"/>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E48C59-0358-4F3E-8B95-2C686E4B1998}" v="20" dt="2026-07-25T23:19:37.0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247" autoAdjust="0"/>
  </p:normalViewPr>
  <p:slideViewPr>
    <p:cSldViewPr snapToGrid="0">
      <p:cViewPr varScale="1">
        <p:scale>
          <a:sx n="103" d="100"/>
          <a:sy n="103" d="100"/>
        </p:scale>
        <p:origin x="82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font" Target="fonts/font3.fntdata"/><Relationship Id="rId34"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viewProps" Target="viewProps.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豊実 福島" userId="ab266e8c5ae34791" providerId="LiveId" clId="{4237D4D0-A962-4D36-9824-ADCB03FF133D}"/>
    <pc:docChg chg="modSld">
      <pc:chgData name="豊実 福島" userId="ab266e8c5ae34791" providerId="LiveId" clId="{4237D4D0-A962-4D36-9824-ADCB03FF133D}" dt="2026-07-25T23:19:37.037" v="24"/>
      <pc:docMkLst>
        <pc:docMk/>
      </pc:docMkLst>
      <pc:sldChg chg="modSp">
        <pc:chgData name="豊実 福島" userId="ab266e8c5ae34791" providerId="LiveId" clId="{4237D4D0-A962-4D36-9824-ADCB03FF133D}" dt="2026-07-25T23:18:30.835" v="20"/>
        <pc:sldMkLst>
          <pc:docMk/>
          <pc:sldMk cId="469255851" sldId="266"/>
        </pc:sldMkLst>
        <pc:spChg chg="mod">
          <ac:chgData name="豊実 福島" userId="ab266e8c5ae34791" providerId="LiveId" clId="{4237D4D0-A962-4D36-9824-ADCB03FF133D}" dt="2026-07-25T23:18:30.835" v="20"/>
          <ac:spMkLst>
            <pc:docMk/>
            <pc:sldMk cId="469255851" sldId="266"/>
            <ac:spMk id="2" creationId="{14713530-69E2-A070-7292-86965BA892B8}"/>
          </ac:spMkLst>
        </pc:spChg>
      </pc:sldChg>
      <pc:sldChg chg="modSp">
        <pc:chgData name="豊実 福島" userId="ab266e8c5ae34791" providerId="LiveId" clId="{4237D4D0-A962-4D36-9824-ADCB03FF133D}" dt="2026-07-25T23:19:37.037" v="24"/>
        <pc:sldMkLst>
          <pc:docMk/>
          <pc:sldMk cId="939861756" sldId="268"/>
        </pc:sldMkLst>
        <pc:spChg chg="mod">
          <ac:chgData name="豊実 福島" userId="ab266e8c5ae34791" providerId="LiveId" clId="{4237D4D0-A962-4D36-9824-ADCB03FF133D}" dt="2026-07-25T23:19:37.037" v="24"/>
          <ac:spMkLst>
            <pc:docMk/>
            <pc:sldMk cId="939861756" sldId="268"/>
            <ac:spMk id="8" creationId="{41AF6D49-0CE8-F52E-104D-8CEB70AE0899}"/>
          </ac:spMkLst>
        </pc:spChg>
      </pc:sldChg>
      <pc:sldChg chg="modSp mod">
        <pc:chgData name="豊実 福島" userId="ab266e8c5ae34791" providerId="LiveId" clId="{4237D4D0-A962-4D36-9824-ADCB03FF133D}" dt="2026-07-25T23:18:00.342" v="10"/>
        <pc:sldMkLst>
          <pc:docMk/>
          <pc:sldMk cId="1689538734" sldId="276"/>
        </pc:sldMkLst>
        <pc:spChg chg="mod">
          <ac:chgData name="豊実 福島" userId="ab266e8c5ae34791" providerId="LiveId" clId="{4237D4D0-A962-4D36-9824-ADCB03FF133D}" dt="2026-07-25T23:18:00.342" v="10"/>
          <ac:spMkLst>
            <pc:docMk/>
            <pc:sldMk cId="1689538734" sldId="276"/>
            <ac:spMk id="2" creationId="{15AE00F1-CBB0-C141-B43D-34DD16C465E7}"/>
          </ac:spMkLst>
        </pc:spChg>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en" sz="2000" b="1" dirty="0"/>
            <a:t>1 </a:t>
          </a:r>
          <a:r>
            <a:rPr lang="ja-JP" altLang="en-US" sz="2000" b="1" dirty="0"/>
            <a:t>コリント</a:t>
          </a:r>
          <a:r>
            <a:rPr lang="en" sz="2000" b="1" dirty="0"/>
            <a:t>8</a:t>
          </a:r>
          <a:r>
            <a:rPr lang="ja-JP" altLang="en-US" sz="2000" b="1" dirty="0"/>
            <a:t>章</a:t>
          </a:r>
          <a:endParaRPr lang="en" sz="2000" b="1" dirty="0"/>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kumimoji="1" lang="ja-JP" altLang="en-US" sz="2000" b="1" dirty="0">
              <a:solidFill>
                <a:srgbClr val="105660"/>
              </a:solidFill>
            </a:rPr>
            <a:t>知識と愛</a:t>
          </a:r>
          <a:endParaRPr lang="en" sz="2000" b="1" dirty="0">
            <a:solidFill>
              <a:srgbClr val="105660"/>
            </a:solidFill>
          </a:endParaRP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827423D8-1AD9-46A3-A11E-90EEBF91BB4E}">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n" sz="2000" b="1" dirty="0"/>
            <a:t>(</a:t>
          </a:r>
          <a:r>
            <a:rPr lang="ja-JP" altLang="en-US" sz="2000" b="1" dirty="0"/>
            <a:t>偶像に捧げられた食物</a:t>
          </a:r>
          <a:r>
            <a:rPr lang="en" sz="2000" b="1" dirty="0"/>
            <a:t>)</a:t>
          </a:r>
        </a:p>
      </dgm:t>
    </dgm:pt>
    <dgm:pt modelId="{10F515B2-ED3A-409F-BCD3-D9353A3A44C3}" type="parTrans" cxnId="{5F0486D8-51B4-482B-870D-B2B9BC0AE83C}">
      <dgm:prSet/>
      <dgm:spPr/>
      <dgm:t>
        <a:bodyPr/>
        <a:lstStyle/>
        <a:p>
          <a:endParaRPr lang="es-ES" sz="2000" b="1"/>
        </a:p>
      </dgm:t>
    </dgm:pt>
    <dgm:pt modelId="{9ADDA0EC-1591-4B58-B3BA-E14D06682C58}" type="sibTrans" cxnId="{5F0486D8-51B4-482B-870D-B2B9BC0AE83C}">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en" sz="2000" b="1" dirty="0"/>
            <a:t>1 </a:t>
          </a:r>
          <a:r>
            <a:rPr lang="ja-JP" altLang="en-US" sz="2000" b="1" dirty="0"/>
            <a:t>コリント</a:t>
          </a:r>
          <a:r>
            <a:rPr lang="en" sz="2000" b="1" dirty="0"/>
            <a:t> 9</a:t>
          </a:r>
          <a:r>
            <a:rPr lang="ja-JP" altLang="en-US" sz="2000" b="1" dirty="0"/>
            <a:t>章</a:t>
          </a:r>
          <a:endParaRPr lang="en" sz="2000" b="1" dirty="0"/>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kumimoji="1" lang="ja-JP" altLang="en-US" sz="2000" b="1" dirty="0">
              <a:solidFill>
                <a:schemeClr val="accent1">
                  <a:lumMod val="50000"/>
                </a:schemeClr>
              </a:solidFill>
            </a:rPr>
            <a:t>無私の愛</a:t>
          </a:r>
          <a:endParaRPr lang="en" sz="2000" b="1" dirty="0">
            <a:solidFill>
              <a:schemeClr val="accent1">
                <a:lumMod val="50000"/>
              </a:schemeClr>
            </a:solidFill>
          </a:endParaRP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833BD500-A8CE-4DE4-BB13-C2698E84EA96}">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n" sz="2000" b="1" dirty="0"/>
            <a:t>(</a:t>
          </a:r>
          <a:r>
            <a:rPr lang="ja-JP" altLang="en-US" sz="2000" b="1" dirty="0"/>
            <a:t>パウロが放棄した権利</a:t>
          </a:r>
          <a:r>
            <a:rPr lang="en" sz="2000" b="1" dirty="0"/>
            <a:t>)</a:t>
          </a:r>
        </a:p>
      </dgm:t>
    </dgm:pt>
    <dgm:pt modelId="{736F7864-FAC2-4C78-9D1E-EFC065EEEDC2}" type="parTrans" cxnId="{94E011A1-70A7-41C1-89BC-2A9EC83988EF}">
      <dgm:prSet/>
      <dgm:spPr/>
      <dgm:t>
        <a:bodyPr/>
        <a:lstStyle/>
        <a:p>
          <a:endParaRPr lang="es-ES" sz="2000" b="1"/>
        </a:p>
      </dgm:t>
    </dgm:pt>
    <dgm:pt modelId="{1B877C3B-E374-4DED-B0B4-4C6FF71C41C7}" type="sibTrans" cxnId="{94E011A1-70A7-41C1-89BC-2A9EC83988EF}">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000" b="1" dirty="0"/>
            <a:t>1 </a:t>
          </a:r>
          <a:r>
            <a:rPr lang="ja-JP" altLang="en-US" sz="2000" b="1" dirty="0"/>
            <a:t>コリント</a:t>
          </a:r>
          <a:r>
            <a:rPr lang="en" sz="2000" b="1" dirty="0"/>
            <a:t> 10:1-13</a:t>
          </a:r>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kumimoji="1" lang="ja-JP" altLang="en-US" sz="2000" b="1" dirty="0">
              <a:solidFill>
                <a:schemeClr val="accent5">
                  <a:lumMod val="50000"/>
                </a:schemeClr>
              </a:solidFill>
            </a:rPr>
            <a:t>過去から学ぶ</a:t>
          </a:r>
          <a:endParaRPr lang="en" sz="2000" b="1" dirty="0">
            <a:solidFill>
              <a:schemeClr val="accent5">
                <a:lumMod val="50000"/>
              </a:schemeClr>
            </a:solidFill>
          </a:endParaRP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7E7C4A5E-3813-4E62-8701-AC2CDB909CE3}">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n" sz="2000" b="1" dirty="0"/>
            <a:t>(</a:t>
          </a:r>
          <a:r>
            <a:rPr lang="ja-JP" altLang="en-US" sz="2000" b="1" dirty="0"/>
            <a:t>偶像礼拝を警戒する</a:t>
          </a:r>
          <a:r>
            <a:rPr lang="en" sz="2000" b="1" dirty="0"/>
            <a:t>)</a:t>
          </a:r>
        </a:p>
      </dgm:t>
    </dgm:pt>
    <dgm:pt modelId="{6142C5ED-00DE-4880-BE19-DFE0725A7C33}" type="parTrans" cxnId="{CEFDE731-7B0B-4BE2-A396-A7FAF5FAD183}">
      <dgm:prSet/>
      <dgm:spPr/>
      <dgm:t>
        <a:bodyPr/>
        <a:lstStyle/>
        <a:p>
          <a:endParaRPr lang="es-ES" sz="2000" b="1"/>
        </a:p>
      </dgm:t>
    </dgm:pt>
    <dgm:pt modelId="{A1C3323B-B82F-491E-8DD0-B01EA676CE2D}" type="sibTrans" cxnId="{CEFDE731-7B0B-4BE2-A396-A7FAF5FAD183}">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en" sz="2000" b="1" dirty="0"/>
            <a:t>1 </a:t>
          </a:r>
          <a:r>
            <a:rPr lang="ja-JP" altLang="en-US" sz="2000" b="1" dirty="0"/>
            <a:t>コリント</a:t>
          </a:r>
          <a:r>
            <a:rPr lang="en" sz="2000" b="1" dirty="0"/>
            <a:t> 10:14-22</a:t>
          </a:r>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kumimoji="1" lang="ja-JP" altLang="en-US" sz="2000" b="1" dirty="0">
              <a:solidFill>
                <a:schemeClr val="accent6">
                  <a:lumMod val="50000"/>
                </a:schemeClr>
              </a:solidFill>
            </a:rPr>
            <a:t>偶像礼拝に対する警告</a:t>
          </a:r>
          <a:endParaRPr lang="en" sz="2000" b="1" dirty="0">
            <a:solidFill>
              <a:schemeClr val="accent6">
                <a:lumMod val="50000"/>
              </a:schemeClr>
            </a:solidFill>
          </a:endParaRP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F4FAD408-6E09-47FC-92F0-4776A48DC1A8}">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n" sz="2000" b="1" dirty="0"/>
            <a:t>(</a:t>
          </a:r>
          <a:r>
            <a:rPr lang="ja-JP" altLang="en-US" sz="2000" b="1" dirty="0"/>
            <a:t>主の杯と悪魔の杯</a:t>
          </a:r>
          <a:r>
            <a:rPr lang="en" sz="2000" b="1" dirty="0"/>
            <a:t>)</a:t>
          </a:r>
        </a:p>
      </dgm:t>
    </dgm:pt>
    <dgm:pt modelId="{30D9DF4E-3B0A-4ABD-9FDC-76505951A2CD}" type="parTrans" cxnId="{BA45627A-D583-42DB-AB3F-326266E3EE34}">
      <dgm:prSet/>
      <dgm:spPr/>
      <dgm:t>
        <a:bodyPr/>
        <a:lstStyle/>
        <a:p>
          <a:endParaRPr lang="es-ES" sz="2000" b="1"/>
        </a:p>
      </dgm:t>
    </dgm:pt>
    <dgm:pt modelId="{E63FCBAA-3762-4D0E-89A2-9141070EBAB7}" type="sibTrans" cxnId="{BA45627A-D583-42DB-AB3F-326266E3EE34}">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en" sz="2000" b="1" dirty="0"/>
            <a:t>1 </a:t>
          </a:r>
          <a:r>
            <a:rPr lang="ja-JP" altLang="en-US" sz="2000" b="1" dirty="0"/>
            <a:t>コリント</a:t>
          </a:r>
          <a:r>
            <a:rPr lang="en" sz="2000" b="1" dirty="0"/>
            <a:t> 10:23-33</a:t>
          </a:r>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kumimoji="1" lang="ja-JP" altLang="en-US" sz="2000" b="1" dirty="0">
              <a:solidFill>
                <a:schemeClr val="accent3">
                  <a:lumMod val="50000"/>
                </a:schemeClr>
              </a:solidFill>
            </a:rPr>
            <a:t>偶像礼拝を克服する</a:t>
          </a:r>
          <a:endParaRPr lang="en" sz="2000" b="1" dirty="0">
            <a:solidFill>
              <a:schemeClr val="accent3">
                <a:lumMod val="50000"/>
              </a:schemeClr>
            </a:solidFill>
          </a:endParaRP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F5B9CF13-9D89-4323-A0E7-B4BCDAC219F8}">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n" sz="2000" b="1" dirty="0"/>
            <a:t>(</a:t>
          </a:r>
          <a:r>
            <a:rPr lang="ja-JP" altLang="en-US" sz="2000" b="1" dirty="0"/>
            <a:t>すべてことを神の栄光のためにする</a:t>
          </a:r>
          <a:r>
            <a:rPr lang="en" sz="2000" b="1" dirty="0"/>
            <a:t>)</a:t>
          </a:r>
        </a:p>
      </dgm:t>
    </dgm:pt>
    <dgm:pt modelId="{39DD5979-1606-42C9-ACE9-FB44F3DB702E}" type="parTrans" cxnId="{74EB4B43-8E0F-4CD6-A0FA-4D350F864E23}">
      <dgm:prSet/>
      <dgm:spPr/>
      <dgm:t>
        <a:bodyPr/>
        <a:lstStyle/>
        <a:p>
          <a:endParaRPr lang="es-ES" sz="2000" b="1"/>
        </a:p>
      </dgm:t>
    </dgm:pt>
    <dgm:pt modelId="{32809D65-05FB-4909-AC01-4D08D8411DA1}" type="sibTrans" cxnId="{74EB4B43-8E0F-4CD6-A0FA-4D350F864E23}">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C4A7E905-CA6B-40FD-99DC-C6E089C2290B}" type="presOf" srcId="{833BD500-A8CE-4DE4-BB13-C2698E84EA96}" destId="{EFC215ED-B80C-46B7-91C7-A6AC412A000D}" srcOrd="0" destOrd="1" presId="urn:microsoft.com/office/officeart/2005/8/layout/vList2"/>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D03F124-52E2-486E-A89B-D50A3CE4BB77}" type="presOf" srcId="{7E7C4A5E-3813-4E62-8701-AC2CDB909CE3}" destId="{10B49261-2E38-4333-877D-540977F0CE76}" srcOrd="0" destOrd="1"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CEFDE731-7B0B-4BE2-A396-A7FAF5FAD183}" srcId="{2DD08215-E7C0-406F-A2C1-B933C43095E0}" destId="{7E7C4A5E-3813-4E62-8701-AC2CDB909CE3}" srcOrd="1" destOrd="0" parTransId="{6142C5ED-00DE-4880-BE19-DFE0725A7C33}" sibTransId="{A1C3323B-B82F-491E-8DD0-B01EA676CE2D}"/>
    <dgm:cxn modelId="{1D9DB933-B562-49AA-A92D-BAA94C19B152}" type="presOf" srcId="{A0487429-BEEA-4814-A7FD-DF3D8DDB8992}" destId="{D23DF7B9-1508-4D64-BF74-796D8F9392E5}" srcOrd="0" destOrd="0" presId="urn:microsoft.com/office/officeart/2005/8/layout/vList2"/>
    <dgm:cxn modelId="{8568455E-AD73-48C8-86B0-FCB1EB756C32}" type="presOf" srcId="{827423D8-1AD9-46A3-A11E-90EEBF91BB4E}" destId="{CBDBDD01-3099-41C2-BE30-1FC52A6D2D21}" srcOrd="0" destOrd="1" presId="urn:microsoft.com/office/officeart/2005/8/layout/vList2"/>
    <dgm:cxn modelId="{7835A542-DEE3-492D-AF86-4C7E692D928E}" type="presOf" srcId="{3309BE94-2E55-4780-8847-E2314BB6B5CA}" destId="{E02B32B1-A93B-45CE-A8E9-B011A91A1719}" srcOrd="0" destOrd="0" presId="urn:microsoft.com/office/officeart/2005/8/layout/vList2"/>
    <dgm:cxn modelId="{74EB4B43-8E0F-4CD6-A0FA-4D350F864E23}" srcId="{0E15DC5B-1B4C-48A9-B98F-835B260FC666}" destId="{F5B9CF13-9D89-4323-A0E7-B4BCDAC219F8}" srcOrd="1" destOrd="0" parTransId="{39DD5979-1606-42C9-ACE9-FB44F3DB702E}" sibTransId="{32809D65-05FB-4909-AC01-4D08D8411DA1}"/>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70799054-57CD-4CB9-B9BE-26BF34C02D26}" type="presOf" srcId="{F4FAD408-6E09-47FC-92F0-4776A48DC1A8}" destId="{F6C34058-B94A-4665-B0D2-FAC45F96C35E}" srcOrd="0" destOrd="1" presId="urn:microsoft.com/office/officeart/2005/8/layout/vList2"/>
    <dgm:cxn modelId="{85973558-BC2B-40FE-A323-BC8AF96F0D64}" type="presOf" srcId="{D02A6EB1-2A9E-4313-AFC2-7525C8869E9E}" destId="{F6C34058-B94A-4665-B0D2-FAC45F96C35E}" srcOrd="0" destOrd="0" presId="urn:microsoft.com/office/officeart/2005/8/layout/vList2"/>
    <dgm:cxn modelId="{BA45627A-D583-42DB-AB3F-326266E3EE34}" srcId="{3309BE94-2E55-4780-8847-E2314BB6B5CA}" destId="{F4FAD408-6E09-47FC-92F0-4776A48DC1A8}" srcOrd="1" destOrd="0" parTransId="{30D9DF4E-3B0A-4ABD-9FDC-76505951A2CD}" sibTransId="{E63FCBAA-3762-4D0E-89A2-9141070EBAB7}"/>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94E011A1-70A7-41C1-89BC-2A9EC83988EF}" srcId="{A0487429-BEEA-4814-A7FD-DF3D8DDB8992}" destId="{833BD500-A8CE-4DE4-BB13-C2698E84EA96}" srcOrd="1" destOrd="0" parTransId="{736F7864-FAC2-4C78-9D1E-EFC065EEEDC2}" sibTransId="{1B877C3B-E374-4DED-B0B4-4C6FF71C41C7}"/>
    <dgm:cxn modelId="{28B616A5-962E-4E3B-915E-283FD71556C5}" type="presOf" srcId="{F5B9CF13-9D89-4323-A0E7-B4BCDAC219F8}" destId="{A64A5609-2709-430E-A009-E012925686C4}" srcOrd="0" destOrd="1" presId="urn:microsoft.com/office/officeart/2005/8/layout/vList2"/>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5F0486D8-51B4-482B-870D-B2B9BC0AE83C}" srcId="{118D28A0-2C81-4E20-83D8-337E72355E0C}" destId="{827423D8-1AD9-46A3-A11E-90EEBF91BB4E}" srcOrd="1" destOrd="0" parTransId="{10F515B2-ED3A-409F-BCD3-D9353A3A44C3}" sibTransId="{9ADDA0EC-1591-4B58-B3BA-E14D06682C5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outerShdw>
              </a:effectLst>
            </a:rPr>
            <a:t>1 </a:t>
          </a:r>
          <a:r>
            <a:rPr lang="ja-JP" altLang="en-US" sz="2000" b="1" dirty="0">
              <a:effectLst>
                <a:outerShdw blurRad="38100" dist="38100" dir="2700000" algn="tl">
                  <a:srgbClr val="000000"/>
                </a:outerShdw>
              </a:effectLst>
            </a:rPr>
            <a:t>コリ</a:t>
          </a:r>
          <a:r>
            <a:rPr lang="en" sz="2000" b="1" dirty="0">
              <a:effectLst>
                <a:outerShdw blurRad="38100" dist="38100" dir="2700000" algn="tl">
                  <a:srgbClr val="000000"/>
                </a:outerShdw>
              </a:effectLst>
            </a:rPr>
            <a:t> 8:4-7a</a:t>
          </a: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lnSpc>
              <a:spcPts val="2000"/>
            </a:lnSpc>
          </a:pPr>
          <a:r>
            <a:rPr kumimoji="1" lang="ja-JP" altLang="en-US" sz="1800" b="1" dirty="0"/>
            <a:t>強い者は、偶像など何の意味もないことを理解している。なぜなら、真の神はただひとりしかいないからだ。</a:t>
          </a:r>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kumimoji="1" lang="ja-JP" altLang="en-US" sz="1900" b="1" dirty="0"/>
            <a:t>弱い者たちは、この点をまだ理解していない。</a:t>
          </a:r>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outerShdw>
              </a:effectLst>
            </a:rPr>
            <a:t>1 </a:t>
          </a:r>
          <a:r>
            <a:rPr lang="ja-JP" altLang="en-US" sz="2000" b="1" dirty="0">
              <a:effectLst>
                <a:outerShdw blurRad="38100" dist="38100" dir="2700000" algn="tl">
                  <a:srgbClr val="000000"/>
                </a:outerShdw>
              </a:effectLst>
            </a:rPr>
            <a:t>コリ</a:t>
          </a:r>
          <a:r>
            <a:rPr lang="en" sz="2000" b="1" dirty="0">
              <a:effectLst>
                <a:outerShdw blurRad="38100" dist="38100" dir="2700000" algn="tl">
                  <a:srgbClr val="000000"/>
                </a:outerShdw>
              </a:effectLst>
            </a:rPr>
            <a:t>8:7b</a:t>
          </a: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lnSpc>
              <a:spcPts val="2000"/>
            </a:lnSpc>
          </a:pPr>
          <a:r>
            <a:rPr kumimoji="1" lang="ja-JP" altLang="en-US" sz="1900" b="1" dirty="0"/>
            <a:t>信仰の堅い人々は、偶像に捧げられた肉を食べます。なぜなら、偶像が食べ物を汚すことはないと知っているからです。</a:t>
          </a:r>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lnSpc>
              <a:spcPts val="2000"/>
            </a:lnSpc>
          </a:pPr>
          <a:r>
            <a:rPr kumimoji="1" lang="ja-JP" altLang="en-US" sz="1900" b="1" dirty="0"/>
            <a:t>弱い人たちは、その肉を食べると罪を犯すのだと信じている。</a:t>
          </a:r>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lnSpc>
              <a:spcPts val="2200"/>
            </a:lnSpc>
            <a:buNone/>
          </a:pPr>
          <a:r>
            <a:rPr lang="en" sz="2000" b="1" dirty="0">
              <a:solidFill>
                <a:schemeClr val="accent2">
                  <a:lumMod val="50000"/>
                </a:schemeClr>
              </a:solidFill>
            </a:rPr>
            <a:t>⁕ </a:t>
          </a:r>
          <a:r>
            <a:rPr kumimoji="1" lang="ja-JP" altLang="en-US" sz="2000" b="1" dirty="0">
              <a:solidFill>
                <a:schemeClr val="tx1"/>
              </a:solidFill>
            </a:rPr>
            <a:t>会衆から食事を提供される権利 </a:t>
          </a:r>
          <a:r>
            <a:rPr lang="en" sz="2000" b="1" dirty="0">
              <a:solidFill>
                <a:schemeClr val="tx1"/>
              </a:solidFill>
            </a:rPr>
            <a:t>(1 </a:t>
          </a:r>
          <a:r>
            <a:rPr lang="ja-JP" altLang="en-US" sz="2000" b="1" dirty="0">
              <a:solidFill>
                <a:schemeClr val="tx1"/>
              </a:solidFill>
            </a:rPr>
            <a:t>コリ</a:t>
          </a:r>
          <a:r>
            <a:rPr lang="en" sz="2000" b="1" dirty="0">
              <a:solidFill>
                <a:schemeClr val="tx1"/>
              </a:solidFill>
            </a:rPr>
            <a:t> 9:4)</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lnSpc>
              <a:spcPts val="2000"/>
            </a:lnSpc>
            <a:buNone/>
          </a:pPr>
          <a:r>
            <a:rPr lang="en" sz="2000" b="1" dirty="0">
              <a:solidFill>
                <a:schemeClr val="tx2">
                  <a:lumMod val="20000"/>
                  <a:lumOff val="80000"/>
                </a:schemeClr>
              </a:solidFill>
              <a:effectLst>
                <a:outerShdw blurRad="38100" dist="38100" dir="2700000" algn="tl">
                  <a:srgbClr val="000000"/>
                </a:outerShdw>
              </a:effectLst>
            </a:rPr>
            <a:t>⁕ </a:t>
          </a:r>
          <a:r>
            <a:rPr kumimoji="1" lang="ja-JP" altLang="en-US" sz="1900" b="1" dirty="0">
              <a:effectLst>
                <a:outerShdw blurRad="38100" dist="38100" dir="2700000" algn="tl">
                  <a:srgbClr val="000000"/>
                </a:outerShdw>
              </a:effectLst>
              <a:latin typeface="+mn-ea"/>
              <a:ea typeface="+mn-ea"/>
            </a:rPr>
            <a:t>妻に付き添ってもらう権利（</a:t>
          </a:r>
          <a:r>
            <a:rPr kumimoji="1" lang="en-US" altLang="ja-JP" sz="1900" b="1" dirty="0">
              <a:effectLst>
                <a:outerShdw blurRad="38100" dist="38100" dir="2700000" algn="tl">
                  <a:srgbClr val="000000"/>
                </a:outerShdw>
              </a:effectLst>
              <a:latin typeface="+mn-ea"/>
              <a:ea typeface="+mn-ea"/>
            </a:rPr>
            <a:t>1</a:t>
          </a:r>
          <a:r>
            <a:rPr kumimoji="1" lang="ja-JP" altLang="en-US" sz="1900" b="1" dirty="0">
              <a:effectLst>
                <a:outerShdw blurRad="38100" dist="38100" dir="2700000" algn="tl">
                  <a:srgbClr val="000000"/>
                </a:outerShdw>
              </a:effectLst>
              <a:latin typeface="+mn-ea"/>
              <a:ea typeface="+mn-ea"/>
            </a:rPr>
            <a:t>コリ</a:t>
          </a:r>
          <a:r>
            <a:rPr kumimoji="1" lang="en-US" altLang="ja-JP" sz="1900" b="1" dirty="0">
              <a:effectLst>
                <a:outerShdw blurRad="38100" dist="38100" dir="2700000" algn="tl">
                  <a:srgbClr val="000000"/>
                </a:outerShdw>
              </a:effectLst>
              <a:latin typeface="+mn-ea"/>
              <a:ea typeface="+mn-ea"/>
            </a:rPr>
            <a:t>9:5</a:t>
          </a:r>
          <a:r>
            <a:rPr kumimoji="1" lang="ja-JP" altLang="en-US" sz="1900" b="1" dirty="0">
              <a:effectLst>
                <a:outerShdw blurRad="38100" dist="38100" dir="2700000" algn="tl">
                  <a:srgbClr val="000000"/>
                </a:outerShdw>
              </a:effectLst>
              <a:latin typeface="+mn-ea"/>
              <a:ea typeface="+mn-ea"/>
            </a:rPr>
            <a:t>）</a:t>
          </a:r>
          <a:endParaRPr lang="es-ES" sz="1900" dirty="0">
            <a:effectLst>
              <a:outerShdw blurRad="38100" dist="38100" dir="2700000" algn="tl">
                <a:srgbClr val="000000"/>
              </a:outerShdw>
            </a:effectLst>
            <a:latin typeface="+mn-ea"/>
            <a:ea typeface="+mn-ea"/>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n" sz="1900" b="1" dirty="0">
              <a:solidFill>
                <a:schemeClr val="accent5">
                  <a:lumMod val="20000"/>
                  <a:lumOff val="80000"/>
                </a:schemeClr>
              </a:solidFill>
              <a:effectLst>
                <a:outerShdw blurRad="50800" dist="38100" dir="5400000" algn="ctr" rotWithShape="0">
                  <a:schemeClr val="tx1"/>
                </a:outerShdw>
              </a:effectLst>
              <a:latin typeface="+mn-ea"/>
              <a:ea typeface="+mn-ea"/>
            </a:rPr>
            <a:t>⁕ </a:t>
          </a:r>
          <a:r>
            <a:rPr kumimoji="1" lang="ja-JP" altLang="en-US" sz="1900" b="1" dirty="0">
              <a:effectLst>
                <a:outerShdw blurRad="50800" dist="38100" dir="5400000" algn="ctr" rotWithShape="0">
                  <a:schemeClr val="tx1"/>
                </a:outerShdw>
              </a:effectLst>
              <a:latin typeface="+mn-ea"/>
              <a:ea typeface="+mn-ea"/>
            </a:rPr>
            <a:t>一般的な維持管理業務を行わない権利（</a:t>
          </a:r>
          <a:r>
            <a:rPr kumimoji="1" lang="en-US" altLang="ja-JP" sz="1900" b="1" dirty="0">
              <a:effectLst>
                <a:outerShdw blurRad="50800" dist="38100" dir="5400000" algn="ctr" rotWithShape="0">
                  <a:schemeClr val="tx1"/>
                </a:outerShdw>
              </a:effectLst>
              <a:latin typeface="+mn-ea"/>
              <a:ea typeface="+mn-ea"/>
            </a:rPr>
            <a:t>1</a:t>
          </a:r>
          <a:r>
            <a:rPr kumimoji="1" lang="ja-JP" altLang="en-US" sz="1900" b="1" dirty="0">
              <a:effectLst>
                <a:outerShdw blurRad="50800" dist="38100" dir="5400000" algn="ctr" rotWithShape="0">
                  <a:schemeClr val="tx1"/>
                </a:outerShdw>
              </a:effectLst>
              <a:latin typeface="+mn-ea"/>
              <a:ea typeface="+mn-ea"/>
            </a:rPr>
            <a:t>コリ </a:t>
          </a:r>
          <a:r>
            <a:rPr kumimoji="1" lang="en-US" altLang="ja-JP" sz="1900" b="1" dirty="0">
              <a:effectLst>
                <a:outerShdw blurRad="50800" dist="38100" dir="5400000" algn="ctr" rotWithShape="0">
                  <a:schemeClr val="tx1"/>
                </a:outerShdw>
              </a:effectLst>
              <a:latin typeface="+mn-ea"/>
              <a:ea typeface="+mn-ea"/>
            </a:rPr>
            <a:t>9:6</a:t>
          </a:r>
          <a:r>
            <a:rPr kumimoji="1" lang="ja-JP" altLang="en-US" sz="1900" b="1" dirty="0">
              <a:effectLst>
                <a:outerShdw blurRad="50800" dist="38100" dir="5400000" algn="ctr" rotWithShape="0">
                  <a:schemeClr val="tx1"/>
                </a:outerShdw>
              </a:effectLst>
              <a:latin typeface="+mn-ea"/>
              <a:ea typeface="+mn-ea"/>
            </a:rPr>
            <a:t>）</a:t>
          </a:r>
          <a:endParaRPr lang="es-ES" sz="1900" dirty="0">
            <a:effectLst>
              <a:outerShdw blurRad="50800" dist="38100" dir="5400000" algn="ctr" rotWithShape="0">
                <a:schemeClr val="tx1"/>
              </a:outerShdw>
            </a:effectLst>
            <a:latin typeface="+mn-ea"/>
            <a:ea typeface="+mn-ea"/>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lnSpc>
              <a:spcPts val="2200"/>
            </a:lnSpc>
            <a:buFont typeface="Wingdings" panose="05000000000000000000" pitchFamily="2" charset="2"/>
            <a:buChar char="Ø"/>
            <a:tabLst>
              <a:tab pos="1433513" algn="l"/>
            </a:tabLst>
          </a:pPr>
          <a:r>
            <a:rPr kumimoji="1" lang="ja-JP" altLang="en-US" sz="2000" b="1" dirty="0">
              <a:solidFill>
                <a:schemeClr val="tx1"/>
              </a:solidFill>
            </a:rPr>
            <a:t>パウロは、他の使徒たちがそうしていたように、自分が奉仕している教会から支援を受けるという使徒としての権利を放棄した。</a:t>
          </a:r>
          <a:endParaRPr lang="es-ES" sz="20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lnSpc>
              <a:spcPts val="2000"/>
            </a:lnSpc>
            <a:buFont typeface="Wingdings" panose="05000000000000000000" pitchFamily="2" charset="2"/>
            <a:buChar char="Ø"/>
          </a:pPr>
          <a:r>
            <a:rPr kumimoji="1" lang="ja-JP" altLang="en-US" sz="1900" b="1" dirty="0">
              <a:effectLst>
                <a:outerShdw blurRad="38100" dist="38100" dir="2700000" algn="tl">
                  <a:srgbClr val="000000"/>
                </a:outerShdw>
              </a:effectLst>
              <a:latin typeface="+mn-ea"/>
              <a:ea typeface="+mn-ea"/>
            </a:rPr>
            <a:t>使徒たちの間では、妻を連れて旅をし、妻に世話をさせ、宣教活動を支えてもらうのが一般的な慣習でした。妻も、夫と同様に、教会から援助してもらう権利があったでしょう。</a:t>
          </a:r>
          <a:endParaRPr lang="es-ES" sz="1900" dirty="0">
            <a:effectLst>
              <a:outerShdw blurRad="38100" dist="38100" dir="2700000" algn="tl">
                <a:srgbClr val="000000"/>
              </a:outerShdw>
            </a:effectLst>
            <a:latin typeface="+mn-ea"/>
            <a:ea typeface="+mn-ea"/>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kumimoji="1" lang="ja-JP" altLang="en-US" sz="1900" b="1" dirty="0">
              <a:effectLst>
                <a:outerShdw blurRad="50800" dist="38100" dir="5400000" algn="ctr" rotWithShape="0">
                  <a:schemeClr val="tx1"/>
                </a:outerShdw>
              </a:effectLst>
              <a:latin typeface="+mn-ea"/>
              <a:ea typeface="+mn-ea"/>
            </a:rPr>
            <a:t>パウロは、観客を利用しようとしていると思われないように、また、無私無欲な姿勢を彼らに示すために、自分の力で生計を立てたいと考えていた。</a:t>
          </a:r>
          <a:endParaRPr lang="es-ES" sz="1900" dirty="0">
            <a:effectLst>
              <a:outerShdw blurRad="50800" dist="38100" dir="5400000" algn="ctr" rotWithShape="0">
                <a:schemeClr val="tx1"/>
              </a:outerShdw>
            </a:effectLst>
            <a:latin typeface="+mn-ea"/>
            <a:ea typeface="+mn-ea"/>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09102D6D-FAC2-4E92-953F-3EE83BA46068}">
      <dgm:prSet custT="1"/>
      <dgm:spPr/>
      <dgm:t>
        <a:bodyPr/>
        <a:lstStyle/>
        <a:p>
          <a:pPr>
            <a:lnSpc>
              <a:spcPct val="90000"/>
            </a:lnSpc>
            <a:buFont typeface="Wingdings" panose="05000000000000000000" pitchFamily="2" charset="2"/>
            <a:buChar char="Ø"/>
            <a:tabLst>
              <a:tab pos="1433513" algn="l"/>
            </a:tabLst>
          </a:pPr>
          <a:endParaRPr kumimoji="1" lang="ja-JP" altLang="en-US" sz="2000" b="1" dirty="0">
            <a:solidFill>
              <a:schemeClr val="tx1"/>
            </a:solidFill>
          </a:endParaRPr>
        </a:p>
      </dgm:t>
    </dgm:pt>
    <dgm:pt modelId="{7720ED1B-DC29-44D4-9117-197A43B21160}" type="parTrans" cxnId="{027ACB84-874A-4CD3-B26B-9E5084A22FCB}">
      <dgm:prSet/>
      <dgm:spPr/>
      <dgm:t>
        <a:bodyPr/>
        <a:lstStyle/>
        <a:p>
          <a:endParaRPr kumimoji="1" lang="ja-JP" altLang="en-US"/>
        </a:p>
      </dgm:t>
    </dgm:pt>
    <dgm:pt modelId="{2EF1801C-1B20-4700-98C9-BFB9524EB132}" type="sibTrans" cxnId="{027ACB84-874A-4CD3-B26B-9E5084A22FCB}">
      <dgm:prSet/>
      <dgm:spPr/>
      <dgm:t>
        <a:bodyPr/>
        <a:lstStyle/>
        <a:p>
          <a:endParaRPr kumimoji="1" lang="ja-JP" altLang="en-US"/>
        </a:p>
      </dgm:t>
    </dgm:pt>
    <dgm:pt modelId="{CE7040AA-F290-4390-BEE4-961109FD3EE9}">
      <dgm:prSet custT="1"/>
      <dgm:spPr/>
      <dgm:t>
        <a:bodyPr/>
        <a:lstStyle/>
        <a:p>
          <a:pPr>
            <a:lnSpc>
              <a:spcPct val="90000"/>
            </a:lnSpc>
            <a:buFont typeface="Wingdings" panose="05000000000000000000" pitchFamily="2" charset="2"/>
            <a:buChar char="Ø"/>
          </a:pPr>
          <a:endParaRPr kumimoji="1" lang="ja-JP" altLang="en-US" sz="2000" b="1" dirty="0">
            <a:effectLst>
              <a:outerShdw blurRad="38100" dist="38100" dir="2700000" algn="tl">
                <a:srgbClr val="000000"/>
              </a:outerShdw>
            </a:effectLst>
          </a:endParaRPr>
        </a:p>
      </dgm:t>
    </dgm:pt>
    <dgm:pt modelId="{1E086B0D-19FB-4457-92E2-A6C83EBAF2CB}" type="parTrans" cxnId="{6E298356-2555-4BCF-8129-BB9A5302DA35}">
      <dgm:prSet/>
      <dgm:spPr/>
      <dgm:t>
        <a:bodyPr/>
        <a:lstStyle/>
        <a:p>
          <a:endParaRPr kumimoji="1" lang="ja-JP" altLang="en-US"/>
        </a:p>
      </dgm:t>
    </dgm:pt>
    <dgm:pt modelId="{E06A1427-7ECB-4D20-B663-BD9CD65676EF}" type="sibTrans" cxnId="{6E298356-2555-4BCF-8129-BB9A5302DA35}">
      <dgm:prSet/>
      <dgm:spPr/>
      <dgm:t>
        <a:bodyPr/>
        <a:lstStyle/>
        <a:p>
          <a:endParaRPr kumimoji="1" lang="ja-JP" altLang="en-US"/>
        </a:p>
      </dgm:t>
    </dgm:pt>
    <dgm:pt modelId="{2E3EF0EA-BA7F-4D22-9DEE-4922E636A0D3}">
      <dgm:prSet custT="1"/>
      <dgm:spPr/>
      <dgm:t>
        <a:bodyPr/>
        <a:lstStyle/>
        <a:p>
          <a:pPr>
            <a:buFont typeface="Wingdings" panose="05000000000000000000" pitchFamily="2" charset="2"/>
            <a:buChar char="Ø"/>
          </a:pPr>
          <a:endParaRPr kumimoji="1" lang="ja-JP" altLang="en-US" sz="2000" b="1" dirty="0">
            <a:effectLst>
              <a:outerShdw blurRad="50800" dist="38100" dir="5400000" algn="ctr" rotWithShape="0">
                <a:schemeClr val="tx1"/>
              </a:outerShdw>
            </a:effectLst>
          </a:endParaRPr>
        </a:p>
      </dgm:t>
    </dgm:pt>
    <dgm:pt modelId="{3F231363-B035-48B1-8987-8D279DD4D7CF}" type="parTrans" cxnId="{904146DB-D043-4E8B-BFE0-CB2663A1E633}">
      <dgm:prSet/>
      <dgm:spPr/>
      <dgm:t>
        <a:bodyPr/>
        <a:lstStyle/>
        <a:p>
          <a:endParaRPr kumimoji="1" lang="ja-JP" altLang="en-US"/>
        </a:p>
      </dgm:t>
    </dgm:pt>
    <dgm:pt modelId="{83CBB32F-5CE6-4819-A9E6-2BC767541118}" type="sibTrans" cxnId="{904146DB-D043-4E8B-BFE0-CB2663A1E633}">
      <dgm:prSet/>
      <dgm:spPr/>
      <dgm:t>
        <a:bodyPr/>
        <a:lstStyle/>
        <a:p>
          <a:endParaRPr kumimoji="1" lang="ja-JP" altLang="en-US"/>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7F4CBB03-198E-4A86-9DC9-4066629D20F7}" type="presOf" srcId="{CE7040AA-F290-4390-BEE4-961109FD3EE9}" destId="{C3C4E1E8-9A50-40FB-B74D-1375FE9DE9EA}" srcOrd="0" destOrd="2" presId="urn:microsoft.com/office/officeart/2005/8/layout/vList4"/>
    <dgm:cxn modelId="{0D056809-A959-4D1B-959D-FD78369CD383}" type="presOf" srcId="{03942CB3-9D9C-4136-8880-46DADD6644AC}" destId="{79C596E9-7AAA-4AAC-BDB2-B5ED843AC08D}" srcOrd="1" destOrd="0" presId="urn:microsoft.com/office/officeart/2005/8/layout/vList4"/>
    <dgm:cxn modelId="{135FB909-8437-44DB-900A-FB694AEEB52E}" type="presOf" srcId="{2E3EF0EA-BA7F-4D22-9DEE-4922E636A0D3}" destId="{BDAA947B-83D1-4802-AE95-32137525D2E9}" srcOrd="0" destOrd="2"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6E298356-2555-4BCF-8129-BB9A5302DA35}" srcId="{3FB8E94F-B91A-4F40-9FBD-1868CAA1D215}" destId="{CE7040AA-F290-4390-BEE4-961109FD3EE9}" srcOrd="1" destOrd="0" parTransId="{1E086B0D-19FB-4457-92E2-A6C83EBAF2CB}" sibTransId="{E06A1427-7ECB-4D20-B663-BD9CD65676EF}"/>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027ACB84-874A-4CD3-B26B-9E5084A22FCB}" srcId="{03942CB3-9D9C-4136-8880-46DADD6644AC}" destId="{09102D6D-FAC2-4E92-953F-3EE83BA46068}" srcOrd="1" destOrd="0" parTransId="{7720ED1B-DC29-44D4-9117-197A43B21160}" sibTransId="{2EF1801C-1B20-4700-98C9-BFB9524EB132}"/>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976F8CCF-14DC-471F-B40F-96FC2EA473D2}" type="presOf" srcId="{09102D6D-FAC2-4E92-953F-3EE83BA46068}" destId="{79C596E9-7AAA-4AAC-BDB2-B5ED843AC08D}" srcOrd="1" destOrd="2" presId="urn:microsoft.com/office/officeart/2005/8/layout/vList4"/>
    <dgm:cxn modelId="{904146DB-D043-4E8B-BFE0-CB2663A1E633}" srcId="{EA4EAAA4-3102-49A9-8391-4D88A61E3350}" destId="{2E3EF0EA-BA7F-4D22-9DEE-4922E636A0D3}" srcOrd="1" destOrd="0" parTransId="{3F231363-B035-48B1-8987-8D279DD4D7CF}" sibTransId="{83CBB32F-5CE6-4819-A9E6-2BC767541118}"/>
    <dgm:cxn modelId="{D23052DE-8F53-4A16-8278-AA2E89B9A3A9}" srcId="{03942CB3-9D9C-4136-8880-46DADD6644AC}" destId="{49EC6A2F-89BB-4D45-AD42-2C2217D52EE7}" srcOrd="0" destOrd="0" parTransId="{8457B35D-12C9-4919-80C4-CAC586FA105F}" sibTransId="{AE3800F5-C4EC-4127-A793-A2EC1E3A0126}"/>
    <dgm:cxn modelId="{60C29DDF-65D8-4D29-89A9-E7E95B7AC359}" type="presOf" srcId="{CE7040AA-F290-4390-BEE4-961109FD3EE9}" destId="{C1283636-2920-432E-A0E9-3097451169D5}" srcOrd="1" destOrd="2" presId="urn:microsoft.com/office/officeart/2005/8/layout/vList4"/>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6E1748F6-9216-4DAE-AD52-CA46E6D7AD47}" type="presOf" srcId="{2E3EF0EA-BA7F-4D22-9DEE-4922E636A0D3}" destId="{C0D450B1-33D8-4B63-AC48-24C92858B4C9}" srcOrd="1" destOrd="2" presId="urn:microsoft.com/office/officeart/2005/8/layout/vList4"/>
    <dgm:cxn modelId="{AEEAF9F7-7C65-42DD-9874-34B51822C502}" type="presOf" srcId="{09102D6D-FAC2-4E92-953F-3EE83BA46068}" destId="{B0B5F2F0-467F-45EA-827F-B947316FAE2A}" srcOrd="0" destOrd="2" presId="urn:microsoft.com/office/officeart/2005/8/layout/vList4"/>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kumimoji="1" lang="ja-JP" altLang="en-US" sz="1900" b="1" dirty="0">
              <a:effectLst>
                <a:outerShdw blurRad="38100" dist="38100" dir="2700000" algn="tl">
                  <a:srgbClr val="000000">
                    <a:alpha val="43137"/>
                  </a:srgbClr>
                </a:outerShdw>
              </a:effectLst>
              <a:latin typeface="+mn-ea"/>
              <a:ea typeface="+mn-ea"/>
            </a:rPr>
            <a:t>その肉屋では、偶像に捧げられた肉とそうでない肉の双方が売られていました。信者は、そうした種類の肉を食べることが禁じられていると考えているような印象を与えないよう、その肉の由来について尋ねてはなりませんでした（</a:t>
          </a:r>
          <a:r>
            <a:rPr kumimoji="1" lang="en-US" altLang="ja-JP" sz="1900" b="1" dirty="0">
              <a:effectLst>
                <a:outerShdw blurRad="38100" dist="38100" dir="2700000" algn="tl">
                  <a:srgbClr val="000000">
                    <a:alpha val="43137"/>
                  </a:srgbClr>
                </a:outerShdw>
              </a:effectLst>
              <a:latin typeface="+mn-ea"/>
              <a:ea typeface="+mn-ea"/>
            </a:rPr>
            <a:t>1</a:t>
          </a:r>
          <a:r>
            <a:rPr kumimoji="1" lang="ja-JP" altLang="en-US" sz="1900" b="1" dirty="0">
              <a:effectLst>
                <a:outerShdw blurRad="38100" dist="38100" dir="2700000" algn="tl">
                  <a:srgbClr val="000000">
                    <a:alpha val="43137"/>
                  </a:srgbClr>
                </a:outerShdw>
              </a:effectLst>
              <a:latin typeface="+mn-ea"/>
              <a:ea typeface="+mn-ea"/>
            </a:rPr>
            <a:t>コリ </a:t>
          </a:r>
          <a:r>
            <a:rPr kumimoji="1" lang="en-US" altLang="ja-JP" sz="1900" b="1" dirty="0">
              <a:effectLst>
                <a:outerShdw blurRad="38100" dist="38100" dir="2700000" algn="tl">
                  <a:srgbClr val="000000">
                    <a:alpha val="43137"/>
                  </a:srgbClr>
                </a:outerShdw>
              </a:effectLst>
              <a:latin typeface="+mn-ea"/>
              <a:ea typeface="+mn-ea"/>
            </a:rPr>
            <a:t>10</a:t>
          </a:r>
          <a:r>
            <a:rPr kumimoji="1" lang="ja-JP" altLang="en-US" sz="1900" b="1" dirty="0">
              <a:effectLst>
                <a:outerShdw blurRad="38100" dist="38100" dir="2700000" algn="tl">
                  <a:srgbClr val="000000">
                    <a:alpha val="43137"/>
                  </a:srgbClr>
                </a:outerShdw>
              </a:effectLst>
              <a:latin typeface="+mn-ea"/>
              <a:ea typeface="+mn-ea"/>
            </a:rPr>
            <a:t>：</a:t>
          </a:r>
          <a:r>
            <a:rPr kumimoji="1" lang="en-US" altLang="ja-JP" sz="1900" b="1" dirty="0">
              <a:effectLst>
                <a:outerShdw blurRad="38100" dist="38100" dir="2700000" algn="tl">
                  <a:srgbClr val="000000">
                    <a:alpha val="43137"/>
                  </a:srgbClr>
                </a:outerShdw>
              </a:effectLst>
              <a:latin typeface="+mn-ea"/>
              <a:ea typeface="+mn-ea"/>
            </a:rPr>
            <a:t>25</a:t>
          </a:r>
          <a:r>
            <a:rPr kumimoji="1" lang="ja-JP" altLang="en-US" sz="1900" b="1" dirty="0">
              <a:effectLst>
                <a:outerShdw blurRad="38100" dist="38100" dir="2700000" algn="tl">
                  <a:srgbClr val="000000">
                    <a:alpha val="43137"/>
                  </a:srgbClr>
                </a:outerShdw>
              </a:effectLst>
              <a:latin typeface="+mn-ea"/>
              <a:ea typeface="+mn-ea"/>
            </a:rPr>
            <a:t>）。</a:t>
          </a:r>
          <a:endParaRPr lang="es-ES" sz="1900" dirty="0">
            <a:effectLst>
              <a:outerShdw blurRad="38100" dist="38100" dir="2700000" algn="tl">
                <a:srgbClr val="000000">
                  <a:alpha val="43137"/>
                </a:srgbClr>
              </a:outerShdw>
            </a:effectLst>
            <a:latin typeface="+mn-ea"/>
            <a:ea typeface="+mn-ea"/>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pPr algn="ctr">
            <a:lnSpc>
              <a:spcPts val="2100"/>
            </a:lnSpc>
          </a:pPr>
          <a:r>
            <a:rPr kumimoji="1" lang="ja-JP" altLang="en-US" sz="1900" b="1" dirty="0">
              <a:effectLst>
                <a:outerShdw blurRad="38100" dist="38100" dir="2700000" algn="tl">
                  <a:srgbClr val="000000">
                    <a:alpha val="43137"/>
                  </a:srgbClr>
                </a:outerShdw>
              </a:effectLst>
              <a:latin typeface="+mn-ea"/>
              <a:ea typeface="+mn-ea"/>
            </a:rPr>
            <a:t>ある不信者が、信者を食事に招待しました。その信者は何の疑問も抱かずに食事をしました（彼にとっては、すべてが許されているからです）。しかし、もてなした人が、その肉が偶像に捧げられたものだと告げるなら、その人の良心（救い）　　のために、その肉を食べ続けるのは適切ではありません（</a:t>
          </a:r>
          <a:r>
            <a:rPr kumimoji="1" lang="en-US" altLang="ja-JP" sz="1900" b="1" dirty="0">
              <a:effectLst>
                <a:outerShdw blurRad="38100" dist="38100" dir="2700000" algn="tl">
                  <a:srgbClr val="000000">
                    <a:alpha val="43137"/>
                  </a:srgbClr>
                </a:outerShdw>
              </a:effectLst>
              <a:latin typeface="+mn-ea"/>
              <a:ea typeface="+mn-ea"/>
            </a:rPr>
            <a:t>1</a:t>
          </a:r>
          <a:r>
            <a:rPr kumimoji="1" lang="ja-JP" altLang="en-US" sz="1900" b="1" dirty="0">
              <a:effectLst>
                <a:outerShdw blurRad="38100" dist="38100" dir="2700000" algn="tl">
                  <a:srgbClr val="000000">
                    <a:alpha val="43137"/>
                  </a:srgbClr>
                </a:outerShdw>
              </a:effectLst>
              <a:latin typeface="+mn-ea"/>
              <a:ea typeface="+mn-ea"/>
            </a:rPr>
            <a:t>コリ </a:t>
          </a:r>
          <a:r>
            <a:rPr kumimoji="1" lang="en-US" altLang="ja-JP" sz="1900" b="1" dirty="0">
              <a:effectLst>
                <a:outerShdw blurRad="38100" dist="38100" dir="2700000" algn="tl">
                  <a:srgbClr val="000000">
                    <a:alpha val="43137"/>
                  </a:srgbClr>
                </a:outerShdw>
              </a:effectLst>
              <a:latin typeface="+mn-ea"/>
              <a:ea typeface="+mn-ea"/>
            </a:rPr>
            <a:t>10:27-29</a:t>
          </a:r>
          <a:r>
            <a:rPr kumimoji="1" lang="ja-JP" altLang="en-US" sz="1900" b="1" dirty="0">
              <a:effectLst>
                <a:outerShdw blurRad="38100" dist="38100" dir="2700000" algn="tl">
                  <a:srgbClr val="000000">
                    <a:alpha val="43137"/>
                  </a:srgbClr>
                </a:outerShdw>
              </a:effectLst>
              <a:latin typeface="+mn-ea"/>
              <a:ea typeface="+mn-ea"/>
            </a:rPr>
            <a:t>）。</a:t>
          </a:r>
          <a:endParaRPr lang="es-ES" sz="2000"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75759" custLinFactNeighborX="50877" custLinFactNeighborY="-7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56971" custLinFactNeighborY="3988"/>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69811" custScaleY="134237" custLinFactNeighborX="-4952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ScaleY="134237" custLinFactX="100000" custLinFactNeighborX="156312" custLinFactNeighborY="2051"/>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23148"/>
          <a:ext cx="5886449" cy="353454"/>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a:t>
          </a:r>
          <a:r>
            <a:rPr lang="ja-JP" altLang="en-US" sz="2000" b="1" kern="1200" dirty="0"/>
            <a:t>コリント</a:t>
          </a:r>
          <a:r>
            <a:rPr lang="en" sz="2000" b="1" kern="1200" dirty="0"/>
            <a:t>8</a:t>
          </a:r>
          <a:r>
            <a:rPr lang="ja-JP" altLang="en-US" sz="2000" b="1" kern="1200" dirty="0"/>
            <a:t>章</a:t>
          </a:r>
          <a:endParaRPr lang="en" sz="2000" b="1" kern="1200" dirty="0"/>
        </a:p>
      </dsp:txBody>
      <dsp:txXfrm>
        <a:off x="17254" y="40402"/>
        <a:ext cx="5851941" cy="318946"/>
      </dsp:txXfrm>
    </dsp:sp>
    <dsp:sp modelId="{CBDBDD01-3099-41C2-BE30-1FC52A6D2D21}">
      <dsp:nvSpPr>
        <dsp:cNvPr id="0" name=""/>
        <dsp:cNvSpPr/>
      </dsp:nvSpPr>
      <dsp:spPr>
        <a:xfrm>
          <a:off x="0" y="376602"/>
          <a:ext cx="5886449" cy="922184"/>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kumimoji="1" lang="ja-JP" altLang="en-US" sz="2000" b="1" kern="1200" dirty="0">
              <a:solidFill>
                <a:srgbClr val="105660"/>
              </a:solidFill>
            </a:rPr>
            <a:t>知識と愛</a:t>
          </a:r>
          <a:endParaRPr lang="en" sz="2000" b="1" kern="1200" dirty="0">
            <a:solidFill>
              <a:srgbClr val="105660"/>
            </a:solidFill>
          </a:endParaRPr>
        </a:p>
        <a:p>
          <a:pPr marL="228600" lvl="1" indent="-228600" algn="l" defTabSz="889000">
            <a:lnSpc>
              <a:spcPct val="90000"/>
            </a:lnSpc>
            <a:spcBef>
              <a:spcPct val="0"/>
            </a:spcBef>
            <a:spcAft>
              <a:spcPct val="20000"/>
            </a:spcAft>
            <a:buNone/>
          </a:pPr>
          <a:r>
            <a:rPr lang="en" sz="2000" b="1" kern="1200" dirty="0"/>
            <a:t>(</a:t>
          </a:r>
          <a:r>
            <a:rPr lang="ja-JP" altLang="en-US" sz="2000" b="1" kern="1200" dirty="0"/>
            <a:t>偶像に捧げられた食物</a:t>
          </a:r>
          <a:r>
            <a:rPr lang="en" sz="2000" b="1" kern="1200" dirty="0"/>
            <a:t>)</a:t>
          </a:r>
        </a:p>
      </dsp:txBody>
      <dsp:txXfrm>
        <a:off x="0" y="376602"/>
        <a:ext cx="5886449" cy="922184"/>
      </dsp:txXfrm>
    </dsp:sp>
    <dsp:sp modelId="{D23DF7B9-1508-4D64-BF74-796D8F9392E5}">
      <dsp:nvSpPr>
        <dsp:cNvPr id="0" name=""/>
        <dsp:cNvSpPr/>
      </dsp:nvSpPr>
      <dsp:spPr>
        <a:xfrm>
          <a:off x="0" y="1298787"/>
          <a:ext cx="5886449" cy="353454"/>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a:t>
          </a:r>
          <a:r>
            <a:rPr lang="ja-JP" altLang="en-US" sz="2000" b="1" kern="1200" dirty="0"/>
            <a:t>コリント</a:t>
          </a:r>
          <a:r>
            <a:rPr lang="en" sz="2000" b="1" kern="1200" dirty="0"/>
            <a:t> 9</a:t>
          </a:r>
          <a:r>
            <a:rPr lang="ja-JP" altLang="en-US" sz="2000" b="1" kern="1200" dirty="0"/>
            <a:t>章</a:t>
          </a:r>
          <a:endParaRPr lang="en" sz="2000" b="1" kern="1200" dirty="0"/>
        </a:p>
      </dsp:txBody>
      <dsp:txXfrm>
        <a:off x="17254" y="1316041"/>
        <a:ext cx="5851941" cy="318946"/>
      </dsp:txXfrm>
    </dsp:sp>
    <dsp:sp modelId="{EFC215ED-B80C-46B7-91C7-A6AC412A000D}">
      <dsp:nvSpPr>
        <dsp:cNvPr id="0" name=""/>
        <dsp:cNvSpPr/>
      </dsp:nvSpPr>
      <dsp:spPr>
        <a:xfrm>
          <a:off x="0" y="1652241"/>
          <a:ext cx="5886449" cy="922184"/>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kumimoji="1" lang="ja-JP" altLang="en-US" sz="2000" b="1" kern="1200" dirty="0">
              <a:solidFill>
                <a:schemeClr val="accent1">
                  <a:lumMod val="50000"/>
                </a:schemeClr>
              </a:solidFill>
            </a:rPr>
            <a:t>無私の愛</a:t>
          </a:r>
          <a:endParaRPr lang="en" sz="2000" b="1" kern="1200" dirty="0">
            <a:solidFill>
              <a:schemeClr val="accent1">
                <a:lumMod val="50000"/>
              </a:schemeClr>
            </a:solidFill>
          </a:endParaRPr>
        </a:p>
        <a:p>
          <a:pPr marL="228600" lvl="1" indent="-228600" algn="l" defTabSz="889000">
            <a:lnSpc>
              <a:spcPct val="90000"/>
            </a:lnSpc>
            <a:spcBef>
              <a:spcPct val="0"/>
            </a:spcBef>
            <a:spcAft>
              <a:spcPct val="20000"/>
            </a:spcAft>
            <a:buNone/>
          </a:pPr>
          <a:r>
            <a:rPr lang="en" sz="2000" b="1" kern="1200" dirty="0"/>
            <a:t>(</a:t>
          </a:r>
          <a:r>
            <a:rPr lang="ja-JP" altLang="en-US" sz="2000" b="1" kern="1200" dirty="0"/>
            <a:t>パウロが放棄した権利</a:t>
          </a:r>
          <a:r>
            <a:rPr lang="en" sz="2000" b="1" kern="1200" dirty="0"/>
            <a:t>)</a:t>
          </a:r>
        </a:p>
      </dsp:txBody>
      <dsp:txXfrm>
        <a:off x="0" y="1652241"/>
        <a:ext cx="5886449" cy="922184"/>
      </dsp:txXfrm>
    </dsp:sp>
    <dsp:sp modelId="{44612A3A-7010-455E-982D-13892276492C}">
      <dsp:nvSpPr>
        <dsp:cNvPr id="0" name=""/>
        <dsp:cNvSpPr/>
      </dsp:nvSpPr>
      <dsp:spPr>
        <a:xfrm>
          <a:off x="0" y="2574426"/>
          <a:ext cx="5886449" cy="353454"/>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a:t>
          </a:r>
          <a:r>
            <a:rPr lang="ja-JP" altLang="en-US" sz="2000" b="1" kern="1200" dirty="0"/>
            <a:t>コリント</a:t>
          </a:r>
          <a:r>
            <a:rPr lang="en" sz="2000" b="1" kern="1200" dirty="0"/>
            <a:t> 10:1-13</a:t>
          </a:r>
        </a:p>
      </dsp:txBody>
      <dsp:txXfrm>
        <a:off x="17254" y="2591680"/>
        <a:ext cx="5851941" cy="318946"/>
      </dsp:txXfrm>
    </dsp:sp>
    <dsp:sp modelId="{10B49261-2E38-4333-877D-540977F0CE76}">
      <dsp:nvSpPr>
        <dsp:cNvPr id="0" name=""/>
        <dsp:cNvSpPr/>
      </dsp:nvSpPr>
      <dsp:spPr>
        <a:xfrm>
          <a:off x="0" y="2927881"/>
          <a:ext cx="5886449" cy="922184"/>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kumimoji="1" lang="ja-JP" altLang="en-US" sz="2000" b="1" kern="1200" dirty="0">
              <a:solidFill>
                <a:schemeClr val="accent5">
                  <a:lumMod val="50000"/>
                </a:schemeClr>
              </a:solidFill>
            </a:rPr>
            <a:t>過去から学ぶ</a:t>
          </a:r>
          <a:endParaRPr lang="en" sz="2000" b="1" kern="1200" dirty="0">
            <a:solidFill>
              <a:schemeClr val="accent5">
                <a:lumMod val="50000"/>
              </a:schemeClr>
            </a:solidFill>
          </a:endParaRPr>
        </a:p>
        <a:p>
          <a:pPr marL="228600" lvl="1" indent="-228600" algn="l" defTabSz="889000">
            <a:lnSpc>
              <a:spcPct val="90000"/>
            </a:lnSpc>
            <a:spcBef>
              <a:spcPct val="0"/>
            </a:spcBef>
            <a:spcAft>
              <a:spcPct val="20000"/>
            </a:spcAft>
            <a:buNone/>
          </a:pPr>
          <a:r>
            <a:rPr lang="en" sz="2000" b="1" kern="1200" dirty="0"/>
            <a:t>(</a:t>
          </a:r>
          <a:r>
            <a:rPr lang="ja-JP" altLang="en-US" sz="2000" b="1" kern="1200" dirty="0"/>
            <a:t>偶像礼拝を警戒する</a:t>
          </a:r>
          <a:r>
            <a:rPr lang="en" sz="2000" b="1" kern="1200" dirty="0"/>
            <a:t>)</a:t>
          </a:r>
        </a:p>
      </dsp:txBody>
      <dsp:txXfrm>
        <a:off x="0" y="2927881"/>
        <a:ext cx="5886449" cy="922184"/>
      </dsp:txXfrm>
    </dsp:sp>
    <dsp:sp modelId="{E02B32B1-A93B-45CE-A8E9-B011A91A1719}">
      <dsp:nvSpPr>
        <dsp:cNvPr id="0" name=""/>
        <dsp:cNvSpPr/>
      </dsp:nvSpPr>
      <dsp:spPr>
        <a:xfrm>
          <a:off x="0" y="3850066"/>
          <a:ext cx="5886449" cy="353454"/>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a:t>
          </a:r>
          <a:r>
            <a:rPr lang="ja-JP" altLang="en-US" sz="2000" b="1" kern="1200" dirty="0"/>
            <a:t>コリント</a:t>
          </a:r>
          <a:r>
            <a:rPr lang="en" sz="2000" b="1" kern="1200" dirty="0"/>
            <a:t> 10:14-22</a:t>
          </a:r>
        </a:p>
      </dsp:txBody>
      <dsp:txXfrm>
        <a:off x="17254" y="3867320"/>
        <a:ext cx="5851941" cy="318946"/>
      </dsp:txXfrm>
    </dsp:sp>
    <dsp:sp modelId="{F6C34058-B94A-4665-B0D2-FAC45F96C35E}">
      <dsp:nvSpPr>
        <dsp:cNvPr id="0" name=""/>
        <dsp:cNvSpPr/>
      </dsp:nvSpPr>
      <dsp:spPr>
        <a:xfrm>
          <a:off x="0" y="4203520"/>
          <a:ext cx="5886449" cy="922184"/>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kumimoji="1" lang="ja-JP" altLang="en-US" sz="2000" b="1" kern="1200" dirty="0">
              <a:solidFill>
                <a:schemeClr val="accent6">
                  <a:lumMod val="50000"/>
                </a:schemeClr>
              </a:solidFill>
            </a:rPr>
            <a:t>偶像礼拝に対する警告</a:t>
          </a:r>
          <a:endParaRPr lang="en" sz="2000" b="1" kern="1200" dirty="0">
            <a:solidFill>
              <a:schemeClr val="accent6">
                <a:lumMod val="50000"/>
              </a:schemeClr>
            </a:solidFill>
          </a:endParaRPr>
        </a:p>
        <a:p>
          <a:pPr marL="228600" lvl="1" indent="-228600" algn="l" defTabSz="889000">
            <a:lnSpc>
              <a:spcPct val="90000"/>
            </a:lnSpc>
            <a:spcBef>
              <a:spcPct val="0"/>
            </a:spcBef>
            <a:spcAft>
              <a:spcPct val="20000"/>
            </a:spcAft>
            <a:buNone/>
          </a:pPr>
          <a:r>
            <a:rPr lang="en" sz="2000" b="1" kern="1200" dirty="0"/>
            <a:t>(</a:t>
          </a:r>
          <a:r>
            <a:rPr lang="ja-JP" altLang="en-US" sz="2000" b="1" kern="1200" dirty="0"/>
            <a:t>主の杯と悪魔の杯</a:t>
          </a:r>
          <a:r>
            <a:rPr lang="en" sz="2000" b="1" kern="1200" dirty="0"/>
            <a:t>)</a:t>
          </a:r>
        </a:p>
      </dsp:txBody>
      <dsp:txXfrm>
        <a:off x="0" y="4203520"/>
        <a:ext cx="5886449" cy="922184"/>
      </dsp:txXfrm>
    </dsp:sp>
    <dsp:sp modelId="{98DC2228-4CA8-4FBD-BE7A-F2BCAB7EE064}">
      <dsp:nvSpPr>
        <dsp:cNvPr id="0" name=""/>
        <dsp:cNvSpPr/>
      </dsp:nvSpPr>
      <dsp:spPr>
        <a:xfrm>
          <a:off x="0" y="5125705"/>
          <a:ext cx="5886449" cy="353454"/>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a:t>
          </a:r>
          <a:r>
            <a:rPr lang="ja-JP" altLang="en-US" sz="2000" b="1" kern="1200" dirty="0"/>
            <a:t>コリント</a:t>
          </a:r>
          <a:r>
            <a:rPr lang="en" sz="2000" b="1" kern="1200" dirty="0"/>
            <a:t> 10:23-33</a:t>
          </a:r>
        </a:p>
      </dsp:txBody>
      <dsp:txXfrm>
        <a:off x="17254" y="5142959"/>
        <a:ext cx="5851941" cy="318946"/>
      </dsp:txXfrm>
    </dsp:sp>
    <dsp:sp modelId="{A64A5609-2709-430E-A009-E012925686C4}">
      <dsp:nvSpPr>
        <dsp:cNvPr id="0" name=""/>
        <dsp:cNvSpPr/>
      </dsp:nvSpPr>
      <dsp:spPr>
        <a:xfrm>
          <a:off x="0" y="5479159"/>
          <a:ext cx="5886449" cy="922184"/>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kumimoji="1" lang="ja-JP" altLang="en-US" sz="2000" b="1" kern="1200" dirty="0">
              <a:solidFill>
                <a:schemeClr val="accent3">
                  <a:lumMod val="50000"/>
                </a:schemeClr>
              </a:solidFill>
            </a:rPr>
            <a:t>偶像礼拝を克服する</a:t>
          </a:r>
          <a:endParaRPr lang="en" sz="2000" b="1" kern="1200" dirty="0">
            <a:solidFill>
              <a:schemeClr val="accent3">
                <a:lumMod val="50000"/>
              </a:schemeClr>
            </a:solidFill>
          </a:endParaRPr>
        </a:p>
        <a:p>
          <a:pPr marL="228600" lvl="1" indent="-228600" algn="l" defTabSz="889000">
            <a:lnSpc>
              <a:spcPct val="90000"/>
            </a:lnSpc>
            <a:spcBef>
              <a:spcPct val="0"/>
            </a:spcBef>
            <a:spcAft>
              <a:spcPct val="20000"/>
            </a:spcAft>
            <a:buNone/>
          </a:pPr>
          <a:r>
            <a:rPr lang="en" sz="2000" b="1" kern="1200" dirty="0"/>
            <a:t>(</a:t>
          </a:r>
          <a:r>
            <a:rPr lang="ja-JP" altLang="en-US" sz="2000" b="1" kern="1200" dirty="0"/>
            <a:t>すべてことを神の栄光のためにする</a:t>
          </a:r>
          <a:r>
            <a:rPr lang="en" sz="2000" b="1" kern="1200" dirty="0"/>
            <a:t>)</a:t>
          </a:r>
        </a:p>
      </dsp:txBody>
      <dsp:txXfrm>
        <a:off x="0" y="5479159"/>
        <a:ext cx="5886449" cy="9221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18983"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1 </a:t>
          </a:r>
          <a:r>
            <a:rPr lang="ja-JP" altLang="en-US" sz="2000" b="1" kern="1200" dirty="0">
              <a:effectLst>
                <a:outerShdw blurRad="38100" dist="38100" dir="2700000" algn="tl">
                  <a:srgbClr val="000000"/>
                </a:outerShdw>
              </a:effectLst>
            </a:rPr>
            <a:t>コリ</a:t>
          </a:r>
          <a:r>
            <a:rPr lang="en" sz="2000" b="1" kern="1200" dirty="0">
              <a:effectLst>
                <a:outerShdw blurRad="38100" dist="38100" dir="2700000" algn="tl">
                  <a:srgbClr val="000000"/>
                </a:outerShdw>
              </a:effectLst>
            </a:rPr>
            <a:t> 8:4-7a</a:t>
          </a:r>
        </a:p>
      </dsp:txBody>
      <dsp:txXfrm>
        <a:off x="551960" y="621"/>
        <a:ext cx="1598930" cy="1065953"/>
      </dsp:txXfrm>
    </dsp:sp>
    <dsp:sp modelId="{E90EB568-0294-4AFD-BC10-719F13A82570}">
      <dsp:nvSpPr>
        <dsp:cNvPr id="0" name=""/>
        <dsp:cNvSpPr/>
      </dsp:nvSpPr>
      <dsp:spPr>
        <a:xfrm>
          <a:off x="2337432"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ts val="2000"/>
            </a:lnSpc>
            <a:spcBef>
              <a:spcPct val="0"/>
            </a:spcBef>
            <a:spcAft>
              <a:spcPct val="35000"/>
            </a:spcAft>
            <a:buNone/>
          </a:pPr>
          <a:r>
            <a:rPr kumimoji="1" lang="ja-JP" altLang="en-US" sz="1800" b="1" kern="1200" dirty="0"/>
            <a:t>強い者は、偶像など何の意味もないことを理解している。なぜなら、真の神はただひとりしかいないからだ。</a:t>
          </a:r>
        </a:p>
      </dsp:txBody>
      <dsp:txXfrm>
        <a:off x="2779803" y="91227"/>
        <a:ext cx="4623261" cy="884741"/>
      </dsp:txXfrm>
    </dsp:sp>
    <dsp:sp modelId="{068719C7-C5E4-40BB-8BAF-8186DB790EF8}">
      <dsp:nvSpPr>
        <dsp:cNvPr id="0" name=""/>
        <dsp:cNvSpPr/>
      </dsp:nvSpPr>
      <dsp:spPr>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kumimoji="1" lang="ja-JP" altLang="en-US" sz="1900" b="1" kern="1200" dirty="0"/>
            <a:t>弱い者たちは、この点をまだ理解していない。</a:t>
          </a:r>
        </a:p>
      </dsp:txBody>
      <dsp:txXfrm>
        <a:off x="7978146"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1 </a:t>
          </a:r>
          <a:r>
            <a:rPr lang="ja-JP" altLang="en-US" sz="2000" b="1" kern="1200" dirty="0">
              <a:effectLst>
                <a:outerShdw blurRad="38100" dist="38100" dir="2700000" algn="tl">
                  <a:srgbClr val="000000"/>
                </a:outerShdw>
              </a:effectLst>
            </a:rPr>
            <a:t>コリ</a:t>
          </a:r>
          <a:r>
            <a:rPr lang="en" sz="2000" b="1" kern="1200" dirty="0">
              <a:effectLst>
                <a:outerShdw blurRad="38100" dist="38100" dir="2700000" algn="tl">
                  <a:srgbClr val="000000"/>
                </a:outerShdw>
              </a:effectLst>
            </a:rPr>
            <a:t>8:7b</a:t>
          </a: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130" tIns="12065" rIns="0" bIns="12065" numCol="1" spcCol="1270" anchor="ctr" anchorCtr="0">
          <a:noAutofit/>
        </a:bodyPr>
        <a:lstStyle/>
        <a:p>
          <a:pPr marL="0" lvl="0" indent="0" algn="ctr" defTabSz="844550">
            <a:lnSpc>
              <a:spcPts val="2000"/>
            </a:lnSpc>
            <a:spcBef>
              <a:spcPct val="0"/>
            </a:spcBef>
            <a:spcAft>
              <a:spcPct val="35000"/>
            </a:spcAft>
            <a:buNone/>
          </a:pPr>
          <a:r>
            <a:rPr kumimoji="1" lang="ja-JP" altLang="en-US" sz="1900" b="1" kern="1200" dirty="0"/>
            <a:t>信仰の堅い人々は、偶像に捧げられた肉を食べます。なぜなら、偶像が食べ物を汚すことはないと知っているからです。</a:t>
          </a:r>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130" tIns="12065" rIns="0" bIns="12065" numCol="1" spcCol="1270" anchor="ctr" anchorCtr="0">
          <a:noAutofit/>
        </a:bodyPr>
        <a:lstStyle/>
        <a:p>
          <a:pPr marL="0" lvl="0" indent="0" algn="ctr" defTabSz="844550">
            <a:lnSpc>
              <a:spcPts val="2000"/>
            </a:lnSpc>
            <a:spcBef>
              <a:spcPct val="0"/>
            </a:spcBef>
            <a:spcAft>
              <a:spcPct val="35000"/>
            </a:spcAft>
            <a:buNone/>
          </a:pPr>
          <a:r>
            <a:rPr kumimoji="1" lang="ja-JP" altLang="en-US" sz="1900" b="1" kern="1200" dirty="0"/>
            <a:t>弱い人たちは、その肉を食べると罪を犯すのだと信じている。</a:t>
          </a:r>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ts val="2200"/>
            </a:lnSpc>
            <a:spcBef>
              <a:spcPct val="0"/>
            </a:spcBef>
            <a:spcAft>
              <a:spcPct val="35000"/>
            </a:spcAft>
            <a:buNone/>
          </a:pPr>
          <a:r>
            <a:rPr lang="en" sz="2000" b="1" kern="1200" dirty="0">
              <a:solidFill>
                <a:schemeClr val="accent2">
                  <a:lumMod val="50000"/>
                </a:schemeClr>
              </a:solidFill>
            </a:rPr>
            <a:t>⁕ </a:t>
          </a:r>
          <a:r>
            <a:rPr kumimoji="1" lang="ja-JP" altLang="en-US" sz="2000" b="1" kern="1200" dirty="0">
              <a:solidFill>
                <a:schemeClr val="tx1"/>
              </a:solidFill>
            </a:rPr>
            <a:t>会衆から食事を提供される権利 </a:t>
          </a:r>
          <a:r>
            <a:rPr lang="en" sz="2000" b="1" kern="1200" dirty="0">
              <a:solidFill>
                <a:schemeClr val="tx1"/>
              </a:solidFill>
            </a:rPr>
            <a:t>(1 </a:t>
          </a:r>
          <a:r>
            <a:rPr lang="ja-JP" altLang="en-US" sz="2000" b="1" kern="1200" dirty="0">
              <a:solidFill>
                <a:schemeClr val="tx1"/>
              </a:solidFill>
            </a:rPr>
            <a:t>コリ</a:t>
          </a:r>
          <a:r>
            <a:rPr lang="en" sz="2000" b="1" kern="1200" dirty="0">
              <a:solidFill>
                <a:schemeClr val="tx1"/>
              </a:solidFill>
            </a:rPr>
            <a:t> 9:4)</a:t>
          </a:r>
          <a:endParaRPr lang="es-ES" sz="2000" kern="1200" dirty="0">
            <a:solidFill>
              <a:schemeClr val="tx1"/>
            </a:solidFill>
          </a:endParaRPr>
        </a:p>
        <a:p>
          <a:pPr marL="228600" lvl="1" indent="-228600" algn="l" defTabSz="889000">
            <a:lnSpc>
              <a:spcPts val="2200"/>
            </a:lnSpc>
            <a:spcBef>
              <a:spcPct val="0"/>
            </a:spcBef>
            <a:spcAft>
              <a:spcPct val="15000"/>
            </a:spcAft>
            <a:buFont typeface="Wingdings" panose="05000000000000000000" pitchFamily="2" charset="2"/>
            <a:buChar char="Ø"/>
            <a:tabLst>
              <a:tab pos="1433513" algn="l"/>
            </a:tabLst>
          </a:pPr>
          <a:r>
            <a:rPr kumimoji="1" lang="ja-JP" altLang="en-US" sz="2000" b="1" kern="1200" dirty="0">
              <a:solidFill>
                <a:schemeClr val="tx1"/>
              </a:solidFill>
            </a:rPr>
            <a:t>パウロは、他の使徒たちがそうしていたように、自分が奉仕している教会から支援を受けるという使徒としての権利を放棄した。</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endParaRPr kumimoji="1" lang="ja-JP" altLang="en-US" sz="2000" b="1" kern="1200" dirty="0">
            <a:solidFill>
              <a:schemeClr val="tx1"/>
            </a:solidFill>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ts val="2000"/>
            </a:lnSpc>
            <a:spcBef>
              <a:spcPct val="0"/>
            </a:spcBef>
            <a:spcAft>
              <a:spcPct val="35000"/>
            </a:spcAft>
            <a:buNone/>
          </a:pPr>
          <a:r>
            <a:rPr lang="en" sz="2000" b="1" kern="1200" dirty="0">
              <a:solidFill>
                <a:schemeClr val="tx2">
                  <a:lumMod val="20000"/>
                  <a:lumOff val="80000"/>
                </a:schemeClr>
              </a:solidFill>
              <a:effectLst>
                <a:outerShdw blurRad="38100" dist="38100" dir="2700000" algn="tl">
                  <a:srgbClr val="000000"/>
                </a:outerShdw>
              </a:effectLst>
            </a:rPr>
            <a:t>⁕ </a:t>
          </a:r>
          <a:r>
            <a:rPr kumimoji="1" lang="ja-JP" altLang="en-US" sz="1900" b="1" kern="1200" dirty="0">
              <a:effectLst>
                <a:outerShdw blurRad="38100" dist="38100" dir="2700000" algn="tl">
                  <a:srgbClr val="000000"/>
                </a:outerShdw>
              </a:effectLst>
              <a:latin typeface="+mn-ea"/>
              <a:ea typeface="+mn-ea"/>
            </a:rPr>
            <a:t>妻に付き添ってもらう権利（</a:t>
          </a:r>
          <a:r>
            <a:rPr kumimoji="1" lang="en-US" altLang="ja-JP" sz="1900" b="1" kern="1200" dirty="0">
              <a:effectLst>
                <a:outerShdw blurRad="38100" dist="38100" dir="2700000" algn="tl">
                  <a:srgbClr val="000000"/>
                </a:outerShdw>
              </a:effectLst>
              <a:latin typeface="+mn-ea"/>
              <a:ea typeface="+mn-ea"/>
            </a:rPr>
            <a:t>1</a:t>
          </a:r>
          <a:r>
            <a:rPr kumimoji="1" lang="ja-JP" altLang="en-US" sz="1900" b="1" kern="1200" dirty="0">
              <a:effectLst>
                <a:outerShdw blurRad="38100" dist="38100" dir="2700000" algn="tl">
                  <a:srgbClr val="000000"/>
                </a:outerShdw>
              </a:effectLst>
              <a:latin typeface="+mn-ea"/>
              <a:ea typeface="+mn-ea"/>
            </a:rPr>
            <a:t>コリ</a:t>
          </a:r>
          <a:r>
            <a:rPr kumimoji="1" lang="en-US" altLang="ja-JP" sz="1900" b="1" kern="1200" dirty="0">
              <a:effectLst>
                <a:outerShdw blurRad="38100" dist="38100" dir="2700000" algn="tl">
                  <a:srgbClr val="000000"/>
                </a:outerShdw>
              </a:effectLst>
              <a:latin typeface="+mn-ea"/>
              <a:ea typeface="+mn-ea"/>
            </a:rPr>
            <a:t>9:5</a:t>
          </a:r>
          <a:r>
            <a:rPr kumimoji="1" lang="ja-JP" altLang="en-US" sz="1900" b="1" kern="1200" dirty="0">
              <a:effectLst>
                <a:outerShdw blurRad="38100" dist="38100" dir="2700000" algn="tl">
                  <a:srgbClr val="000000"/>
                </a:outerShdw>
              </a:effectLst>
              <a:latin typeface="+mn-ea"/>
              <a:ea typeface="+mn-ea"/>
            </a:rPr>
            <a:t>）</a:t>
          </a:r>
          <a:endParaRPr lang="es-ES" sz="1900" kern="1200" dirty="0">
            <a:effectLst>
              <a:outerShdw blurRad="38100" dist="38100" dir="2700000" algn="tl">
                <a:srgbClr val="000000"/>
              </a:outerShdw>
            </a:effectLst>
            <a:latin typeface="+mn-ea"/>
            <a:ea typeface="+mn-ea"/>
          </a:endParaRPr>
        </a:p>
        <a:p>
          <a:pPr marL="171450" lvl="1" indent="-171450" algn="l" defTabSz="844550">
            <a:lnSpc>
              <a:spcPts val="2000"/>
            </a:lnSpc>
            <a:spcBef>
              <a:spcPct val="0"/>
            </a:spcBef>
            <a:spcAft>
              <a:spcPct val="15000"/>
            </a:spcAft>
            <a:buFont typeface="Wingdings" panose="05000000000000000000" pitchFamily="2" charset="2"/>
            <a:buChar char="Ø"/>
          </a:pPr>
          <a:r>
            <a:rPr kumimoji="1" lang="ja-JP" altLang="en-US" sz="1900" b="1" kern="1200" dirty="0">
              <a:effectLst>
                <a:outerShdw blurRad="38100" dist="38100" dir="2700000" algn="tl">
                  <a:srgbClr val="000000"/>
                </a:outerShdw>
              </a:effectLst>
              <a:latin typeface="+mn-ea"/>
              <a:ea typeface="+mn-ea"/>
            </a:rPr>
            <a:t>使徒たちの間では、妻を連れて旅をし、妻に世話をさせ、宣教活動を支えてもらうのが一般的な慣習でした。妻も、夫と同様に、教会から援助してもらう権利があったでしょう。</a:t>
          </a:r>
          <a:endParaRPr lang="es-ES" sz="1900" kern="1200" dirty="0">
            <a:effectLst>
              <a:outerShdw blurRad="38100" dist="38100" dir="2700000" algn="tl">
                <a:srgbClr val="000000"/>
              </a:outerShdw>
            </a:effectLst>
            <a:latin typeface="+mn-ea"/>
            <a:ea typeface="+mn-ea"/>
          </a:endParaRPr>
        </a:p>
        <a:p>
          <a:pPr marL="228600" lvl="1" indent="-228600" algn="l" defTabSz="889000">
            <a:lnSpc>
              <a:spcPct val="90000"/>
            </a:lnSpc>
            <a:spcBef>
              <a:spcPct val="0"/>
            </a:spcBef>
            <a:spcAft>
              <a:spcPct val="15000"/>
            </a:spcAft>
            <a:buFont typeface="Wingdings" panose="05000000000000000000" pitchFamily="2" charset="2"/>
            <a:buChar char="Ø"/>
          </a:pPr>
          <a:endParaRPr kumimoji="1" lang="ja-JP" altLang="en-US" sz="2000" b="1" kern="1200" dirty="0">
            <a:effectLst>
              <a:outerShdw blurRad="38100" dist="38100" dir="2700000" algn="tl">
                <a:srgbClr val="000000"/>
              </a:outerShdw>
            </a:effectLst>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tabLst>
              <a:tab pos="269875" algn="l"/>
            </a:tabLst>
          </a:pPr>
          <a:r>
            <a:rPr lang="en" sz="1900" b="1" kern="1200" dirty="0">
              <a:solidFill>
                <a:schemeClr val="accent5">
                  <a:lumMod val="20000"/>
                  <a:lumOff val="80000"/>
                </a:schemeClr>
              </a:solidFill>
              <a:effectLst>
                <a:outerShdw blurRad="50800" dist="38100" dir="5400000" algn="ctr" rotWithShape="0">
                  <a:schemeClr val="tx1"/>
                </a:outerShdw>
              </a:effectLst>
              <a:latin typeface="+mn-ea"/>
              <a:ea typeface="+mn-ea"/>
            </a:rPr>
            <a:t>⁕ </a:t>
          </a:r>
          <a:r>
            <a:rPr kumimoji="1" lang="ja-JP" altLang="en-US" sz="1900" b="1" kern="1200" dirty="0">
              <a:effectLst>
                <a:outerShdw blurRad="50800" dist="38100" dir="5400000" algn="ctr" rotWithShape="0">
                  <a:schemeClr val="tx1"/>
                </a:outerShdw>
              </a:effectLst>
              <a:latin typeface="+mn-ea"/>
              <a:ea typeface="+mn-ea"/>
            </a:rPr>
            <a:t>一般的な維持管理業務を行わない権利（</a:t>
          </a:r>
          <a:r>
            <a:rPr kumimoji="1" lang="en-US" altLang="ja-JP" sz="1900" b="1" kern="1200" dirty="0">
              <a:effectLst>
                <a:outerShdw blurRad="50800" dist="38100" dir="5400000" algn="ctr" rotWithShape="0">
                  <a:schemeClr val="tx1"/>
                </a:outerShdw>
              </a:effectLst>
              <a:latin typeface="+mn-ea"/>
              <a:ea typeface="+mn-ea"/>
            </a:rPr>
            <a:t>1</a:t>
          </a:r>
          <a:r>
            <a:rPr kumimoji="1" lang="ja-JP" altLang="en-US" sz="1900" b="1" kern="1200" dirty="0">
              <a:effectLst>
                <a:outerShdw blurRad="50800" dist="38100" dir="5400000" algn="ctr" rotWithShape="0">
                  <a:schemeClr val="tx1"/>
                </a:outerShdw>
              </a:effectLst>
              <a:latin typeface="+mn-ea"/>
              <a:ea typeface="+mn-ea"/>
            </a:rPr>
            <a:t>コリ </a:t>
          </a:r>
          <a:r>
            <a:rPr kumimoji="1" lang="en-US" altLang="ja-JP" sz="1900" b="1" kern="1200" dirty="0">
              <a:effectLst>
                <a:outerShdw blurRad="50800" dist="38100" dir="5400000" algn="ctr" rotWithShape="0">
                  <a:schemeClr val="tx1"/>
                </a:outerShdw>
              </a:effectLst>
              <a:latin typeface="+mn-ea"/>
              <a:ea typeface="+mn-ea"/>
            </a:rPr>
            <a:t>9:6</a:t>
          </a:r>
          <a:r>
            <a:rPr kumimoji="1" lang="ja-JP" altLang="en-US" sz="1900" b="1" kern="1200" dirty="0">
              <a:effectLst>
                <a:outerShdw blurRad="50800" dist="38100" dir="5400000" algn="ctr" rotWithShape="0">
                  <a:schemeClr val="tx1"/>
                </a:outerShdw>
              </a:effectLst>
              <a:latin typeface="+mn-ea"/>
              <a:ea typeface="+mn-ea"/>
            </a:rPr>
            <a:t>）</a:t>
          </a:r>
          <a:endParaRPr lang="es-ES" sz="1900" kern="1200" dirty="0">
            <a:effectLst>
              <a:outerShdw blurRad="50800" dist="38100" dir="5400000" algn="ctr" rotWithShape="0">
                <a:schemeClr val="tx1"/>
              </a:outerShdw>
            </a:effectLst>
            <a:latin typeface="+mn-ea"/>
            <a:ea typeface="+mn-ea"/>
          </a:endParaRPr>
        </a:p>
        <a:p>
          <a:pPr marL="171450" lvl="1" indent="-171450" algn="l" defTabSz="844550">
            <a:lnSpc>
              <a:spcPct val="90000"/>
            </a:lnSpc>
            <a:spcBef>
              <a:spcPct val="0"/>
            </a:spcBef>
            <a:spcAft>
              <a:spcPct val="15000"/>
            </a:spcAft>
            <a:buFont typeface="Wingdings" panose="05000000000000000000" pitchFamily="2" charset="2"/>
            <a:buChar char="Ø"/>
          </a:pPr>
          <a:r>
            <a:rPr kumimoji="1" lang="ja-JP" altLang="en-US" sz="1900" b="1" kern="1200" dirty="0">
              <a:effectLst>
                <a:outerShdw blurRad="50800" dist="38100" dir="5400000" algn="ctr" rotWithShape="0">
                  <a:schemeClr val="tx1"/>
                </a:outerShdw>
              </a:effectLst>
              <a:latin typeface="+mn-ea"/>
              <a:ea typeface="+mn-ea"/>
            </a:rPr>
            <a:t>パウロは、観客を利用しようとしていると思われないように、また、無私無欲な姿勢を彼らに示すために、自分の力で生計を立てたいと考えていた。</a:t>
          </a:r>
          <a:endParaRPr lang="es-ES" sz="1900" kern="1200" dirty="0">
            <a:effectLst>
              <a:outerShdw blurRad="50800" dist="38100" dir="5400000" algn="ctr" rotWithShape="0">
                <a:schemeClr val="tx1"/>
              </a:outerShdw>
            </a:effectLst>
            <a:latin typeface="+mn-ea"/>
            <a:ea typeface="+mn-ea"/>
          </a:endParaRPr>
        </a:p>
        <a:p>
          <a:pPr marL="228600" lvl="1" indent="-228600" algn="l" defTabSz="889000">
            <a:lnSpc>
              <a:spcPct val="90000"/>
            </a:lnSpc>
            <a:spcBef>
              <a:spcPct val="0"/>
            </a:spcBef>
            <a:spcAft>
              <a:spcPct val="15000"/>
            </a:spcAft>
            <a:buFont typeface="Wingdings" panose="05000000000000000000" pitchFamily="2" charset="2"/>
            <a:buChar char="Ø"/>
          </a:pPr>
          <a:endParaRPr kumimoji="1" lang="ja-JP" altLang="en-US" sz="2000" b="1" kern="1200" dirty="0">
            <a:effectLst>
              <a:outerShdw blurRad="50800" dist="38100" dir="5400000" algn="ctr" rotWithShape="0">
                <a:schemeClr val="tx1"/>
              </a:outerShdw>
            </a:effectLst>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506051" y="0"/>
          <a:ext cx="9323998" cy="1122287"/>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kumimoji="1" lang="ja-JP" altLang="en-US" sz="1900" b="1" kern="1200" dirty="0">
              <a:effectLst>
                <a:outerShdw blurRad="38100" dist="38100" dir="2700000" algn="tl">
                  <a:srgbClr val="000000">
                    <a:alpha val="43137"/>
                  </a:srgbClr>
                </a:outerShdw>
              </a:effectLst>
              <a:latin typeface="+mn-ea"/>
              <a:ea typeface="+mn-ea"/>
            </a:rPr>
            <a:t>その肉屋では、偶像に捧げられた肉とそうでない肉の双方が売られていました。信者は、そうした種類の肉を食べることが禁じられていると考えているような印象を与えないよう、その肉の由来について尋ねてはなりませんでした（</a:t>
          </a:r>
          <a:r>
            <a:rPr kumimoji="1" lang="en-US" altLang="ja-JP" sz="1900" b="1" kern="1200" dirty="0">
              <a:effectLst>
                <a:outerShdw blurRad="38100" dist="38100" dir="2700000" algn="tl">
                  <a:srgbClr val="000000">
                    <a:alpha val="43137"/>
                  </a:srgbClr>
                </a:outerShdw>
              </a:effectLst>
              <a:latin typeface="+mn-ea"/>
              <a:ea typeface="+mn-ea"/>
            </a:rPr>
            <a:t>1</a:t>
          </a:r>
          <a:r>
            <a:rPr kumimoji="1" lang="ja-JP" altLang="en-US" sz="1900" b="1" kern="1200" dirty="0">
              <a:effectLst>
                <a:outerShdw blurRad="38100" dist="38100" dir="2700000" algn="tl">
                  <a:srgbClr val="000000">
                    <a:alpha val="43137"/>
                  </a:srgbClr>
                </a:outerShdw>
              </a:effectLst>
              <a:latin typeface="+mn-ea"/>
              <a:ea typeface="+mn-ea"/>
            </a:rPr>
            <a:t>コリ </a:t>
          </a:r>
          <a:r>
            <a:rPr kumimoji="1" lang="en-US" altLang="ja-JP" sz="1900" b="1" kern="1200" dirty="0">
              <a:effectLst>
                <a:outerShdw blurRad="38100" dist="38100" dir="2700000" algn="tl">
                  <a:srgbClr val="000000">
                    <a:alpha val="43137"/>
                  </a:srgbClr>
                </a:outerShdw>
              </a:effectLst>
              <a:latin typeface="+mn-ea"/>
              <a:ea typeface="+mn-ea"/>
            </a:rPr>
            <a:t>10</a:t>
          </a:r>
          <a:r>
            <a:rPr kumimoji="1" lang="ja-JP" altLang="en-US" sz="1900" b="1" kern="1200" dirty="0">
              <a:effectLst>
                <a:outerShdw blurRad="38100" dist="38100" dir="2700000" algn="tl">
                  <a:srgbClr val="000000">
                    <a:alpha val="43137"/>
                  </a:srgbClr>
                </a:outerShdw>
              </a:effectLst>
              <a:latin typeface="+mn-ea"/>
              <a:ea typeface="+mn-ea"/>
            </a:rPr>
            <a:t>：</a:t>
          </a:r>
          <a:r>
            <a:rPr kumimoji="1" lang="en-US" altLang="ja-JP" sz="1900" b="1" kern="1200" dirty="0">
              <a:effectLst>
                <a:outerShdw blurRad="38100" dist="38100" dir="2700000" algn="tl">
                  <a:srgbClr val="000000">
                    <a:alpha val="43137"/>
                  </a:srgbClr>
                </a:outerShdw>
              </a:effectLst>
              <a:latin typeface="+mn-ea"/>
              <a:ea typeface="+mn-ea"/>
            </a:rPr>
            <a:t>25</a:t>
          </a:r>
          <a:r>
            <a:rPr kumimoji="1" lang="ja-JP" altLang="en-US" sz="1900" b="1" kern="1200" dirty="0">
              <a:effectLst>
                <a:outerShdw blurRad="38100" dist="38100" dir="2700000" algn="tl">
                  <a:srgbClr val="000000">
                    <a:alpha val="43137"/>
                  </a:srgbClr>
                </a:outerShdw>
              </a:effectLst>
              <a:latin typeface="+mn-ea"/>
              <a:ea typeface="+mn-ea"/>
            </a:rPr>
            <a:t>）。</a:t>
          </a:r>
          <a:endParaRPr lang="es-ES" sz="1900" kern="1200" dirty="0">
            <a:effectLst>
              <a:outerShdw blurRad="38100" dist="38100" dir="2700000" algn="tl">
                <a:srgbClr val="000000">
                  <a:alpha val="43137"/>
                </a:srgbClr>
              </a:outerShdw>
            </a:effectLst>
            <a:latin typeface="+mn-ea"/>
            <a:ea typeface="+mn-ea"/>
          </a:endParaRPr>
        </a:p>
      </dsp:txBody>
      <dsp:txXfrm>
        <a:off x="2506051" y="0"/>
        <a:ext cx="9323998" cy="1122287"/>
      </dsp:txXfrm>
    </dsp:sp>
    <dsp:sp modelId="{0E39B0EA-1CF8-4763-B1A5-529D112E96FB}">
      <dsp:nvSpPr>
        <dsp:cNvPr id="0" name=""/>
        <dsp:cNvSpPr/>
      </dsp:nvSpPr>
      <dsp:spPr>
        <a:xfrm>
          <a:off x="4" y="45550"/>
          <a:ext cx="2305158" cy="1122287"/>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97993" y="1344094"/>
          <a:ext cx="9176406" cy="150652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ts val="2100"/>
            </a:lnSpc>
            <a:spcBef>
              <a:spcPct val="0"/>
            </a:spcBef>
            <a:spcAft>
              <a:spcPct val="35000"/>
            </a:spcAft>
            <a:buNone/>
          </a:pPr>
          <a:r>
            <a:rPr kumimoji="1" lang="ja-JP" altLang="en-US" sz="1900" b="1" kern="1200" dirty="0">
              <a:effectLst>
                <a:outerShdw blurRad="38100" dist="38100" dir="2700000" algn="tl">
                  <a:srgbClr val="000000">
                    <a:alpha val="43137"/>
                  </a:srgbClr>
                </a:outerShdw>
              </a:effectLst>
              <a:latin typeface="+mn-ea"/>
              <a:ea typeface="+mn-ea"/>
            </a:rPr>
            <a:t>ある不信者が、信者を食事に招待しました。その信者は何の疑問も抱かずに食事をしました（彼にとっては、すべてが許されているからです）。しかし、もてなした人が、その肉が偶像に捧げられたものだと告げるなら、その人の良心（救い）　　のために、その肉を食べ続けるのは適切ではありません（</a:t>
          </a:r>
          <a:r>
            <a:rPr kumimoji="1" lang="en-US" altLang="ja-JP" sz="1900" b="1" kern="1200" dirty="0">
              <a:effectLst>
                <a:outerShdw blurRad="38100" dist="38100" dir="2700000" algn="tl">
                  <a:srgbClr val="000000">
                    <a:alpha val="43137"/>
                  </a:srgbClr>
                </a:outerShdw>
              </a:effectLst>
              <a:latin typeface="+mn-ea"/>
              <a:ea typeface="+mn-ea"/>
            </a:rPr>
            <a:t>1</a:t>
          </a:r>
          <a:r>
            <a:rPr kumimoji="1" lang="ja-JP" altLang="en-US" sz="1900" b="1" kern="1200" dirty="0">
              <a:effectLst>
                <a:outerShdw blurRad="38100" dist="38100" dir="2700000" algn="tl">
                  <a:srgbClr val="000000">
                    <a:alpha val="43137"/>
                  </a:srgbClr>
                </a:outerShdw>
              </a:effectLst>
              <a:latin typeface="+mn-ea"/>
              <a:ea typeface="+mn-ea"/>
            </a:rPr>
            <a:t>コリ </a:t>
          </a:r>
          <a:r>
            <a:rPr kumimoji="1" lang="en-US" altLang="ja-JP" sz="1900" b="1" kern="1200" dirty="0">
              <a:effectLst>
                <a:outerShdw blurRad="38100" dist="38100" dir="2700000" algn="tl">
                  <a:srgbClr val="000000">
                    <a:alpha val="43137"/>
                  </a:srgbClr>
                </a:outerShdw>
              </a:effectLst>
              <a:latin typeface="+mn-ea"/>
              <a:ea typeface="+mn-ea"/>
            </a:rPr>
            <a:t>10:27-29</a:t>
          </a:r>
          <a:r>
            <a:rPr kumimoji="1" lang="ja-JP" altLang="en-US" sz="1900" b="1" kern="1200" dirty="0">
              <a:effectLst>
                <a:outerShdw blurRad="38100" dist="38100" dir="2700000" algn="tl">
                  <a:srgbClr val="000000">
                    <a:alpha val="43137"/>
                  </a:srgbClr>
                </a:outerShdw>
              </a:effectLst>
              <a:latin typeface="+mn-ea"/>
              <a:ea typeface="+mn-ea"/>
            </a:rPr>
            <a:t>）。</a:t>
          </a:r>
          <a:endParaRPr lang="es-ES" sz="2000" kern="1200" dirty="0">
            <a:effectLst>
              <a:outerShdw blurRad="38100" dist="38100" dir="2700000" algn="tl">
                <a:srgbClr val="000000">
                  <a:alpha val="43137"/>
                </a:srgbClr>
              </a:outerShdw>
            </a:effectLst>
          </a:endParaRPr>
        </a:p>
      </dsp:txBody>
      <dsp:txXfrm>
        <a:off x="97993" y="1344094"/>
        <a:ext cx="9176406" cy="1506524"/>
      </dsp:txXfrm>
    </dsp:sp>
    <dsp:sp modelId="{599A541C-F2D6-406B-8AAD-AE6417A2067B}">
      <dsp:nvSpPr>
        <dsp:cNvPr id="0" name=""/>
        <dsp:cNvSpPr/>
      </dsp:nvSpPr>
      <dsp:spPr>
        <a:xfrm>
          <a:off x="9517564" y="1355797"/>
          <a:ext cx="2305158" cy="1506524"/>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BEB3C-76EB-4420-86E8-D7F3F3FF81CA}" type="datetimeFigureOut">
              <a:rPr lang="es-ES" smtClean="0"/>
              <a:t>10/08/2026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E30-FE9E-40EA-84B3-21069DDC4356}" type="slidenum">
              <a:rPr lang="es-ES" smtClean="0"/>
              <a:t>‹Nº›</a:t>
            </a:fld>
            <a:endParaRPr lang="es-ES"/>
          </a:p>
        </p:txBody>
      </p:sp>
    </p:spTree>
    <p:extLst>
      <p:ext uri="{BB962C8B-B14F-4D97-AF65-F5344CB8AC3E}">
        <p14:creationId xmlns:p14="http://schemas.microsoft.com/office/powerpoint/2010/main" val="382076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8267E30-FE9E-40EA-84B3-21069DDC4356}" type="slidenum">
              <a:rPr lang="es-ES" smtClean="0"/>
              <a:t>7</a:t>
            </a:fld>
            <a:endParaRPr lang="es-ES"/>
          </a:p>
        </p:txBody>
      </p:sp>
    </p:spTree>
    <p:extLst>
      <p:ext uri="{BB962C8B-B14F-4D97-AF65-F5344CB8AC3E}">
        <p14:creationId xmlns:p14="http://schemas.microsoft.com/office/powerpoint/2010/main" val="3062374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8267E30-FE9E-40EA-84B3-21069DDC4356}" type="slidenum">
              <a:rPr lang="es-ES" smtClean="0"/>
              <a:t>9</a:t>
            </a:fld>
            <a:endParaRPr lang="es-ES"/>
          </a:p>
        </p:txBody>
      </p:sp>
    </p:spTree>
    <p:extLst>
      <p:ext uri="{BB962C8B-B14F-4D97-AF65-F5344CB8AC3E}">
        <p14:creationId xmlns:p14="http://schemas.microsoft.com/office/powerpoint/2010/main" val="2681785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10/08/2026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10/08/2026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10/08/2026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668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544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18063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47887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953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29420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78096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44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10/08/2026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48890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4015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15619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10/08/2026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10/08/2026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10/08/2026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10/08/2026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10/08/2026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10/08/2026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10/08/2026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10/08/2026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10/08/2026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380703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microsoft.com/office/2007/relationships/hdphoto" Target="../media/hdphoto3.wdp"/></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0.jpeg"/><Relationship Id="rId7" Type="http://schemas.openxmlformats.org/officeDocument/2006/relationships/diagramQuickStyle" Target="../diagrams/quickStyle3.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1.jpeg"/><Relationship Id="rId9" Type="http://schemas.microsoft.com/office/2007/relationships/diagramDrawing" Target="../diagrams/drawing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2913AC-1E60-7B01-0034-B4204F3D7036}"/>
              </a:ext>
            </a:extLst>
          </p:cNvPr>
          <p:cNvSpPr txBox="1"/>
          <p:nvPr/>
        </p:nvSpPr>
        <p:spPr>
          <a:xfrm>
            <a:off x="2804547" y="131735"/>
            <a:ext cx="5688524" cy="1754326"/>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ja-JP" altLang="en-US" sz="5400" b="1" spc="300" dirty="0">
                <a:ln w="10160">
                  <a:noFill/>
                  <a:prstDash val="solid"/>
                </a:ln>
                <a:solidFill>
                  <a:schemeClr val="bg2">
                    <a:lumMod val="40000"/>
                    <a:lumOff val="60000"/>
                  </a:schemeClr>
                </a:solidFill>
                <a:effectLst>
                  <a:outerShdw blurRad="38100" dist="22860" dir="5400000" algn="tl" rotWithShape="0">
                    <a:srgbClr val="00B0F0"/>
                  </a:outerShdw>
                </a:effectLst>
              </a:rPr>
              <a:t>すべて神の栄光のために</a:t>
            </a:r>
            <a:endParaRPr lang="en" sz="5400" b="1" spc="300" dirty="0">
              <a:ln w="10160">
                <a:noFill/>
                <a:prstDash val="solid"/>
              </a:ln>
              <a:solidFill>
                <a:schemeClr val="bg2">
                  <a:lumMod val="40000"/>
                  <a:lumOff val="60000"/>
                </a:schemeClr>
              </a:solidFill>
              <a:effectLst>
                <a:outerShdw blurRad="38100" dist="22860" dir="5400000" algn="tl" rotWithShape="0">
                  <a:srgbClr val="00B0F0"/>
                </a:outerShdw>
              </a:effectLst>
            </a:endParaRPr>
          </a:p>
        </p:txBody>
      </p:sp>
      <p:sp>
        <p:nvSpPr>
          <p:cNvPr id="5" name="CuadroTexto 4">
            <a:extLst>
              <a:ext uri="{FF2B5EF4-FFF2-40B4-BE49-F238E27FC236}">
                <a16:creationId xmlns:a16="http://schemas.microsoft.com/office/drawing/2014/main" id="{CE025969-990F-9A01-7014-E1DA1A0EF546}"/>
              </a:ext>
            </a:extLst>
          </p:cNvPr>
          <p:cNvSpPr txBox="1"/>
          <p:nvPr/>
        </p:nvSpPr>
        <p:spPr>
          <a:xfrm>
            <a:off x="9203642" y="6360117"/>
            <a:ext cx="2755883" cy="400110"/>
          </a:xfrm>
          <a:prstGeom prst="rect">
            <a:avLst/>
          </a:prstGeom>
          <a:noFill/>
        </p:spPr>
        <p:txBody>
          <a:bodyPr wrap="none" rtlCol="0">
            <a:spAutoFit/>
          </a:bodyPr>
          <a:lstStyle/>
          <a:p>
            <a:pPr algn="r"/>
            <a:r>
              <a:rPr lang="en-US" altLang="ja-JP" sz="2000" b="1" dirty="0">
                <a:solidFill>
                  <a:srgbClr val="C7E6A4"/>
                </a:solidFill>
                <a:effectLst>
                  <a:outerShdw blurRad="38100" dist="38100" dir="2700000" algn="tl">
                    <a:srgbClr val="000000">
                      <a:alpha val="43137"/>
                    </a:srgbClr>
                  </a:outerShdw>
                </a:effectLst>
                <a:latin typeface="+mn-ea"/>
              </a:rPr>
              <a:t>2026</a:t>
            </a:r>
            <a:r>
              <a:rPr lang="ja-JP" altLang="en-US" sz="2000" b="1" dirty="0">
                <a:solidFill>
                  <a:srgbClr val="C7E6A4"/>
                </a:solidFill>
                <a:effectLst>
                  <a:outerShdw blurRad="38100" dist="38100" dir="2700000" algn="tl">
                    <a:srgbClr val="000000">
                      <a:alpha val="43137"/>
                    </a:srgbClr>
                  </a:outerShdw>
                </a:effectLst>
                <a:latin typeface="+mn-ea"/>
              </a:rPr>
              <a:t>年</a:t>
            </a:r>
            <a:r>
              <a:rPr lang="en-US" altLang="ja-JP" sz="2000" b="1" dirty="0">
                <a:solidFill>
                  <a:srgbClr val="C7E6A4"/>
                </a:solidFill>
                <a:effectLst>
                  <a:outerShdw blurRad="38100" dist="38100" dir="2700000" algn="tl">
                    <a:srgbClr val="000000">
                      <a:alpha val="43137"/>
                    </a:srgbClr>
                  </a:outerShdw>
                </a:effectLst>
                <a:latin typeface="+mn-ea"/>
              </a:rPr>
              <a:t>8</a:t>
            </a:r>
            <a:r>
              <a:rPr lang="ja-JP" altLang="en-US" sz="2000" b="1" dirty="0">
                <a:solidFill>
                  <a:srgbClr val="C7E6A4"/>
                </a:solidFill>
                <a:effectLst>
                  <a:outerShdw blurRad="38100" dist="38100" dir="2700000" algn="tl">
                    <a:srgbClr val="000000">
                      <a:alpha val="43137"/>
                    </a:srgbClr>
                  </a:outerShdw>
                </a:effectLst>
                <a:latin typeface="+mn-ea"/>
              </a:rPr>
              <a:t>月</a:t>
            </a:r>
            <a:r>
              <a:rPr lang="en-US" altLang="ja-JP" sz="2000" b="1" dirty="0">
                <a:solidFill>
                  <a:srgbClr val="C7E6A4"/>
                </a:solidFill>
                <a:effectLst>
                  <a:outerShdw blurRad="38100" dist="38100" dir="2700000" algn="tl">
                    <a:srgbClr val="000000">
                      <a:alpha val="43137"/>
                    </a:srgbClr>
                  </a:outerShdw>
                </a:effectLst>
                <a:latin typeface="+mn-ea"/>
              </a:rPr>
              <a:t>1</a:t>
            </a:r>
            <a:r>
              <a:rPr lang="ja-JP" altLang="en-US" sz="2000" b="1" dirty="0">
                <a:solidFill>
                  <a:srgbClr val="C7E6A4"/>
                </a:solidFill>
                <a:effectLst>
                  <a:outerShdw blurRad="38100" dist="38100" dir="2700000" algn="tl">
                    <a:srgbClr val="000000">
                      <a:alpha val="43137"/>
                    </a:srgbClr>
                  </a:outerShdw>
                </a:effectLst>
                <a:latin typeface="+mn-ea"/>
              </a:rPr>
              <a:t>日　第</a:t>
            </a:r>
            <a:r>
              <a:rPr lang="en-US" altLang="ja-JP" sz="2000" b="1" dirty="0">
                <a:solidFill>
                  <a:srgbClr val="C7E6A4"/>
                </a:solidFill>
                <a:effectLst>
                  <a:outerShdw blurRad="38100" dist="38100" dir="2700000" algn="tl">
                    <a:srgbClr val="000000">
                      <a:alpha val="43137"/>
                    </a:srgbClr>
                  </a:outerShdw>
                </a:effectLst>
                <a:latin typeface="+mn-ea"/>
              </a:rPr>
              <a:t>5</a:t>
            </a:r>
            <a:r>
              <a:rPr lang="ja-JP" altLang="en-US" sz="2000" b="1" dirty="0">
                <a:solidFill>
                  <a:srgbClr val="C7E6A4"/>
                </a:solidFill>
                <a:effectLst>
                  <a:outerShdw blurRad="38100" dist="38100" dir="2700000" algn="tl">
                    <a:srgbClr val="000000">
                      <a:alpha val="43137"/>
                    </a:srgbClr>
                  </a:outerShdw>
                </a:effectLst>
                <a:latin typeface="+mn-ea"/>
              </a:rPr>
              <a:t>課</a:t>
            </a:r>
            <a:endParaRPr lang="en" sz="2000" b="1" dirty="0">
              <a:solidFill>
                <a:srgbClr val="C7E6A4"/>
              </a:solidFill>
              <a:effectLst>
                <a:outerShdw blurRad="38100" dist="38100" dir="2700000" algn="tl">
                  <a:srgbClr val="000000">
                    <a:alpha val="43137"/>
                  </a:srgbClr>
                </a:outerShdw>
              </a:effectLst>
              <a:latin typeface="+mn-ea"/>
            </a:endParaRP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a:extLst>
            <a:ext uri="{FF2B5EF4-FFF2-40B4-BE49-F238E27FC236}">
              <a16:creationId xmlns:a16="http://schemas.microsoft.com/office/drawing/2014/main" id="{5F6A4462-1D04-FCE6-CA7E-AF1E9B25C16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DC8EE0C-DB4E-CBA9-F9F2-30525D944D69}"/>
              </a:ext>
            </a:extLst>
          </p:cNvPr>
          <p:cNvSpPr>
            <a:spLocks noGrp="1"/>
          </p:cNvSpPr>
          <p:nvPr>
            <p:ph type="title"/>
          </p:nvPr>
        </p:nvSpPr>
        <p:spPr>
          <a:xfrm>
            <a:off x="838200" y="2766218"/>
            <a:ext cx="10515600" cy="1325563"/>
          </a:xfrm>
        </p:spPr>
        <p:txBody>
          <a:bodyPr>
            <a:normAutofit fontScale="90000"/>
          </a:bodyPr>
          <a:lstStyle/>
          <a:p>
            <a:pPr algn="ctr"/>
            <a:r>
              <a:rPr lang="ja-JP" altLang="ja-JP" b="1" dirty="0"/>
              <a:t>神は、「耐えられないような試練に遭わせることはなさらず、試練と共に、それに耐え られるよう、逃れる道をも備えていてくださいます」〔口語訳「耐えられないような試錬に 会わせることはないばかりか、試錬と同時に、それに耐えられるように、のがれる道も備えて下 さる」〕(Ⅰコリ10:13)。</a:t>
            </a:r>
            <a:br>
              <a:rPr lang="en-US" altLang="ja-JP" b="1" dirty="0"/>
            </a:br>
            <a:r>
              <a:rPr lang="ja-JP" altLang="ja-JP" b="1" dirty="0"/>
              <a:t>それなのに、なぜ私たちは、</a:t>
            </a:r>
            <a:br>
              <a:rPr lang="en-US" altLang="ja-JP" b="1" dirty="0"/>
            </a:br>
            <a:r>
              <a:rPr lang="ja-JP" altLang="ja-JP" b="1" dirty="0"/>
              <a:t>いまだに罪に陥りやすいのでしょう か。</a:t>
            </a:r>
            <a:endParaRPr kumimoji="1" lang="ja-JP" altLang="en-US" b="1" dirty="0"/>
          </a:p>
        </p:txBody>
      </p:sp>
    </p:spTree>
    <p:extLst>
      <p:ext uri="{BB962C8B-B14F-4D97-AF65-F5344CB8AC3E}">
        <p14:creationId xmlns:p14="http://schemas.microsoft.com/office/powerpoint/2010/main" val="28646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138773"/>
          </a:xfrm>
          <a:prstGeom prst="rect">
            <a:avLst/>
          </a:prstGeom>
          <a:noFill/>
        </p:spPr>
        <p:txBody>
          <a:bodyPr wrap="square">
            <a:spAutoFit/>
          </a:bodyPr>
          <a:lstStyle/>
          <a:p>
            <a:pPr algn="ctr"/>
            <a:r>
              <a:rPr lang="ja-JP" altLang="en-US"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偶像礼拝に対する警告</a:t>
            </a:r>
            <a:endParaRPr lang="en"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a:p>
            <a:pPr lvl="0" algn="ctr">
              <a:defRPr/>
            </a:pPr>
            <a:r>
              <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1 </a:t>
            </a:r>
            <a:r>
              <a:rPr kumimoji="0" lang="ja-JP" altLang="en-US"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コリント</a:t>
            </a:r>
            <a:r>
              <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 10:14-22 (</a:t>
            </a:r>
            <a:r>
              <a:rPr lang="ja-JP" altLang="en-US" sz="2400" b="1" dirty="0">
                <a:ln w="12700" cmpd="sng">
                  <a:noFill/>
                  <a:prstDash val="solid"/>
                </a:ln>
                <a:solidFill>
                  <a:schemeClr val="bg2">
                    <a:lumMod val="60000"/>
                    <a:lumOff val="40000"/>
                  </a:schemeClr>
                </a:solidFill>
                <a:effectLst>
                  <a:outerShdw blurRad="50800" dist="50800" dir="5400000" algn="ctr" rotWithShape="0">
                    <a:schemeClr val="tx1"/>
                  </a:outerShdw>
                </a:effectLst>
              </a:rPr>
              <a:t>主の杯と悪魔の杯</a:t>
            </a:r>
            <a:r>
              <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571C56EF-0B5D-4654-5BF3-DBBDF949FD76}"/>
              </a:ext>
            </a:extLst>
          </p:cNvPr>
          <p:cNvSpPr txBox="1"/>
          <p:nvPr/>
        </p:nvSpPr>
        <p:spPr>
          <a:xfrm>
            <a:off x="1819275" y="1138773"/>
            <a:ext cx="8553450"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ja-JP" altLang="en-US" b="1" dirty="0">
                <a:solidFill>
                  <a:schemeClr val="accent4">
                    <a:lumMod val="50000"/>
                  </a:schemeClr>
                </a:solidFill>
                <a:latin typeface="Comic Sans MS" panose="030F0702030302020204" pitchFamily="66" charset="0"/>
              </a:rPr>
              <a:t>それだから、愛する者たちよ。偶像礼拝を避けなさい。</a:t>
            </a:r>
            <a:r>
              <a:rPr lang="en" sz="1400" b="1" dirty="0">
                <a:solidFill>
                  <a:schemeClr val="accent4">
                    <a:lumMod val="50000"/>
                  </a:schemeClr>
                </a:solidFill>
                <a:latin typeface="Comic Sans MS" panose="030F0702030302020204" pitchFamily="66" charset="0"/>
              </a:rPr>
              <a:t>(1 </a:t>
            </a:r>
            <a:r>
              <a:rPr lang="ja-JP" altLang="en-US" sz="1400" b="1" dirty="0">
                <a:solidFill>
                  <a:schemeClr val="accent4">
                    <a:lumMod val="50000"/>
                  </a:schemeClr>
                </a:solidFill>
                <a:latin typeface="Comic Sans MS" panose="030F0702030302020204" pitchFamily="66" charset="0"/>
              </a:rPr>
              <a:t>コリント</a:t>
            </a:r>
            <a:r>
              <a:rPr lang="en" sz="1400" b="1" dirty="0">
                <a:solidFill>
                  <a:schemeClr val="accent4">
                    <a:lumMod val="50000"/>
                  </a:schemeClr>
                </a:solidFill>
                <a:latin typeface="Comic Sans MS" panose="030F0702030302020204" pitchFamily="66" charset="0"/>
              </a:rPr>
              <a:t> 10:14)</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2" y="1718387"/>
            <a:ext cx="7301278" cy="969496"/>
          </a:xfrm>
          <a:prstGeom prst="rect">
            <a:avLst/>
          </a:prstGeom>
          <a:noFill/>
        </p:spPr>
        <p:txBody>
          <a:bodyPr wrap="square" rtlCol="0">
            <a:spAutoFit/>
          </a:bodyPr>
          <a:lstStyle/>
          <a:p>
            <a:pPr>
              <a:spcBef>
                <a:spcPts val="600"/>
              </a:spcBef>
            </a:pPr>
            <a:r>
              <a:rPr lang="ja-JP" altLang="en-US" sz="1900" b="1" dirty="0">
                <a:solidFill>
                  <a:schemeClr val="bg1"/>
                </a:solidFill>
                <a:effectLst>
                  <a:outerShdw blurRad="50800" dist="50800" dir="5400000" algn="ctr" rotWithShape="0">
                    <a:schemeClr val="tx1"/>
                  </a:outerShdw>
                </a:effectLst>
                <a:latin typeface="+mn-ea"/>
              </a:rPr>
              <a:t>もし偶像に捧げられた食物を何の懸念もなく食べられるので　　あれば、なぜパウロは</a:t>
            </a:r>
            <a:r>
              <a:rPr lang="en-US" altLang="ja-JP" sz="1900" b="1" dirty="0">
                <a:solidFill>
                  <a:schemeClr val="bg1"/>
                </a:solidFill>
                <a:effectLst>
                  <a:outerShdw blurRad="50800" dist="50800" dir="5400000" algn="ctr" rotWithShape="0">
                    <a:schemeClr val="tx1"/>
                  </a:outerShdw>
                </a:effectLst>
                <a:latin typeface="+mn-ea"/>
              </a:rPr>
              <a:t>1</a:t>
            </a:r>
            <a:r>
              <a:rPr lang="ja-JP" altLang="en-US" sz="1900" b="1" dirty="0">
                <a:solidFill>
                  <a:schemeClr val="bg1"/>
                </a:solidFill>
                <a:effectLst>
                  <a:outerShdw blurRad="50800" dist="50800" dir="5400000" algn="ctr" rotWithShape="0">
                    <a:schemeClr val="tx1"/>
                  </a:outerShdw>
                </a:effectLst>
                <a:latin typeface="+mn-ea"/>
              </a:rPr>
              <a:t>コリント</a:t>
            </a:r>
            <a:r>
              <a:rPr lang="en-US" altLang="ja-JP" sz="1900" b="1" dirty="0">
                <a:solidFill>
                  <a:schemeClr val="bg1"/>
                </a:solidFill>
                <a:effectLst>
                  <a:outerShdw blurRad="50800" dist="50800" dir="5400000" algn="ctr" rotWithShape="0">
                    <a:schemeClr val="tx1"/>
                  </a:outerShdw>
                </a:effectLst>
                <a:latin typeface="+mn-ea"/>
              </a:rPr>
              <a:t>10</a:t>
            </a:r>
            <a:r>
              <a:rPr lang="ja-JP" altLang="en-US" sz="1900" b="1" dirty="0">
                <a:solidFill>
                  <a:schemeClr val="bg1"/>
                </a:solidFill>
                <a:effectLst>
                  <a:outerShdw blurRad="50800" dist="50800" dir="5400000" algn="ctr" rotWithShape="0">
                    <a:schemeClr val="tx1"/>
                  </a:outerShdw>
                </a:effectLst>
                <a:latin typeface="+mn-ea"/>
              </a:rPr>
              <a:t>：</a:t>
            </a:r>
            <a:r>
              <a:rPr lang="en-US" altLang="ja-JP" sz="1900" b="1" dirty="0">
                <a:solidFill>
                  <a:schemeClr val="bg1"/>
                </a:solidFill>
                <a:effectLst>
                  <a:outerShdw blurRad="50800" dist="50800" dir="5400000" algn="ctr" rotWithShape="0">
                    <a:schemeClr val="tx1"/>
                  </a:outerShdw>
                </a:effectLst>
                <a:latin typeface="+mn-ea"/>
              </a:rPr>
              <a:t>20</a:t>
            </a:r>
            <a:r>
              <a:rPr lang="ja-JP" altLang="en-US" sz="1900" b="1" dirty="0">
                <a:solidFill>
                  <a:schemeClr val="bg1"/>
                </a:solidFill>
                <a:effectLst>
                  <a:outerShdw blurRad="50800" dist="50800" dir="5400000" algn="ctr" rotWithShape="0">
                    <a:schemeClr val="tx1"/>
                  </a:outerShdw>
                </a:effectLst>
                <a:latin typeface="+mn-ea"/>
              </a:rPr>
              <a:t>で、それを避けるよう　勧めているように見えるのでしょうか。</a:t>
            </a:r>
            <a:endParaRPr lang="en" sz="1900" b="1" dirty="0">
              <a:solidFill>
                <a:schemeClr val="bg1"/>
              </a:solidFill>
              <a:effectLst>
                <a:outerShdw blurRad="50800" dist="50800" dir="5400000" algn="ctr" rotWithShape="0">
                  <a:schemeClr val="tx1"/>
                </a:outerShdw>
              </a:effectLst>
              <a:latin typeface="+mn-ea"/>
            </a:endParaRP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427503"/>
            <a:ext cx="7103451" cy="1261884"/>
          </a:xfrm>
          <a:prstGeom prst="rect">
            <a:avLst/>
          </a:prstGeom>
          <a:noFill/>
        </p:spPr>
        <p:txBody>
          <a:bodyPr wrap="square">
            <a:spAutoFit/>
          </a:bodyPr>
          <a:lstStyle/>
          <a:p>
            <a:pPr>
              <a:spcBef>
                <a:spcPts val="600"/>
              </a:spcBef>
            </a:pPr>
            <a:r>
              <a:rPr lang="ja-JP" altLang="en-US" sz="1900" b="1" dirty="0">
                <a:solidFill>
                  <a:schemeClr val="bg1"/>
                </a:solidFill>
                <a:effectLst>
                  <a:outerShdw blurRad="50800" dist="50800" dir="5400000" algn="ctr" rotWithShape="0">
                    <a:schemeClr val="tx1"/>
                  </a:outerShdw>
                </a:effectLst>
                <a:latin typeface="+mn-ea"/>
              </a:rPr>
              <a:t>聖餐にあずかることによって、私たちはキリストの体（教会）の一部となりますが、偶像崇拝の儀式にあずかることによって、私たちは悪霊と関わりを持つことになります（</a:t>
            </a:r>
            <a:r>
              <a:rPr lang="en-US" altLang="ja-JP" sz="1900" b="1" dirty="0">
                <a:solidFill>
                  <a:schemeClr val="bg1"/>
                </a:solidFill>
                <a:effectLst>
                  <a:outerShdw blurRad="50800" dist="50800" dir="5400000" algn="ctr" rotWithShape="0">
                    <a:schemeClr val="tx1"/>
                  </a:outerShdw>
                </a:effectLst>
                <a:latin typeface="+mn-ea"/>
              </a:rPr>
              <a:t>1</a:t>
            </a:r>
            <a:r>
              <a:rPr lang="ja-JP" altLang="en-US" sz="1900" b="1" dirty="0">
                <a:solidFill>
                  <a:schemeClr val="bg1"/>
                </a:solidFill>
                <a:effectLst>
                  <a:outerShdw blurRad="50800" dist="50800" dir="5400000" algn="ctr" rotWithShape="0">
                    <a:schemeClr val="tx1"/>
                  </a:outerShdw>
                </a:effectLst>
                <a:latin typeface="+mn-ea"/>
              </a:rPr>
              <a:t>コリ </a:t>
            </a:r>
            <a:r>
              <a:rPr lang="en-US" altLang="ja-JP" sz="1900" b="1" dirty="0">
                <a:solidFill>
                  <a:schemeClr val="bg1"/>
                </a:solidFill>
                <a:effectLst>
                  <a:outerShdw blurRad="50800" dist="50800" dir="5400000" algn="ctr" rotWithShape="0">
                    <a:schemeClr val="tx1"/>
                  </a:outerShdw>
                </a:effectLst>
                <a:latin typeface="+mn-ea"/>
              </a:rPr>
              <a:t>10</a:t>
            </a:r>
            <a:r>
              <a:rPr lang="ja-JP" altLang="en-US" sz="1900" b="1" dirty="0">
                <a:solidFill>
                  <a:schemeClr val="bg1"/>
                </a:solidFill>
                <a:effectLst>
                  <a:outerShdw blurRad="50800" dist="50800" dir="5400000" algn="ctr" rotWithShape="0">
                    <a:schemeClr val="tx1"/>
                  </a:outerShdw>
                </a:effectLst>
                <a:latin typeface="+mn-ea"/>
              </a:rPr>
              <a:t>：</a:t>
            </a:r>
            <a:r>
              <a:rPr lang="en-US" altLang="ja-JP" sz="1900" b="1" dirty="0">
                <a:solidFill>
                  <a:schemeClr val="bg1"/>
                </a:solidFill>
                <a:effectLst>
                  <a:outerShdw blurRad="50800" dist="50800" dir="5400000" algn="ctr" rotWithShape="0">
                    <a:schemeClr val="tx1"/>
                  </a:outerShdw>
                </a:effectLst>
                <a:latin typeface="+mn-ea"/>
              </a:rPr>
              <a:t>16-20</a:t>
            </a:r>
            <a:r>
              <a:rPr lang="ja-JP" altLang="en-US" sz="1900" b="1" dirty="0">
                <a:solidFill>
                  <a:schemeClr val="bg1"/>
                </a:solidFill>
                <a:effectLst>
                  <a:outerShdw blurRad="50800" dist="50800" dir="5400000" algn="ctr" rotWithShape="0">
                    <a:schemeClr val="tx1"/>
                  </a:outerShdw>
                </a:effectLst>
                <a:latin typeface="+mn-ea"/>
              </a:rPr>
              <a:t>）。</a:t>
            </a:r>
            <a:endParaRPr lang="en" sz="1900" b="1" dirty="0">
              <a:solidFill>
                <a:schemeClr val="bg1"/>
              </a:solidFill>
              <a:effectLst>
                <a:outerShdw blurRad="50800" dist="50800" dir="5400000" algn="ctr" rotWithShape="0">
                  <a:schemeClr val="tx1"/>
                </a:outerShdw>
              </a:effectLst>
              <a:latin typeface="+mn-ea"/>
            </a:endParaRPr>
          </a:p>
        </p:txBody>
      </p:sp>
      <p:sp>
        <p:nvSpPr>
          <p:cNvPr id="7" name="CuadroTexto 6">
            <a:extLst>
              <a:ext uri="{FF2B5EF4-FFF2-40B4-BE49-F238E27FC236}">
                <a16:creationId xmlns:a16="http://schemas.microsoft.com/office/drawing/2014/main" id="{A28F8B3B-C1AA-38EA-87B3-D7982F7AF6FC}"/>
              </a:ext>
            </a:extLst>
          </p:cNvPr>
          <p:cNvSpPr txBox="1"/>
          <p:nvPr/>
        </p:nvSpPr>
        <p:spPr>
          <a:xfrm>
            <a:off x="4890722" y="2878393"/>
            <a:ext cx="7158403" cy="1261884"/>
          </a:xfrm>
          <a:prstGeom prst="rect">
            <a:avLst/>
          </a:prstGeom>
          <a:noFill/>
        </p:spPr>
        <p:txBody>
          <a:bodyPr wrap="square">
            <a:spAutoFit/>
          </a:bodyPr>
          <a:lstStyle/>
          <a:p>
            <a:pPr lvl="0">
              <a:spcBef>
                <a:spcPts val="600"/>
              </a:spcBef>
              <a:defRPr/>
            </a:pPr>
            <a:r>
              <a:rPr lang="ja-JP" altLang="en-US" sz="1900" b="1" dirty="0">
                <a:solidFill>
                  <a:schemeClr val="bg1"/>
                </a:solidFill>
                <a:effectLst>
                  <a:outerShdw blurRad="50800" dist="50800" dir="5400000" algn="ctr" rotWithShape="0">
                    <a:schemeClr val="tx1"/>
                  </a:outerShdw>
                </a:effectLst>
                <a:latin typeface="+mn-ea"/>
              </a:rPr>
              <a:t>自宅で何ら罪悪感を抱くことなく肉を食べるのと、偶像が崇拝される公の祝祭の場でそうするのとは、全く別のことです。　そのような祝祭に参加することは、信者が自らの信仰を放棄し、偶像崇拝を受け入れることを意味します。</a:t>
            </a:r>
            <a:endParaRPr lang="en" sz="1900" b="1" dirty="0">
              <a:solidFill>
                <a:schemeClr val="bg1"/>
              </a:solidFill>
              <a:effectLst>
                <a:outerShdw blurRad="50800" dist="50800" dir="5400000" algn="ctr" rotWithShape="0">
                  <a:schemeClr val="tx1"/>
                </a:outerShdw>
              </a:effectLst>
              <a:latin typeface="+mn-ea"/>
            </a:endParaRP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879897"/>
            <a:ext cx="7103451" cy="677108"/>
          </a:xfrm>
          <a:prstGeom prst="rect">
            <a:avLst/>
          </a:prstGeom>
          <a:noFill/>
        </p:spPr>
        <p:txBody>
          <a:bodyPr wrap="square">
            <a:spAutoFit/>
          </a:bodyPr>
          <a:lstStyle/>
          <a:p>
            <a:pPr lvl="0">
              <a:spcBef>
                <a:spcPts val="600"/>
              </a:spcBef>
              <a:defRPr/>
            </a:pPr>
            <a:r>
              <a:rPr lang="ja-JP" altLang="en-US" sz="1900" b="1" dirty="0">
                <a:solidFill>
                  <a:schemeClr val="bg1"/>
                </a:solidFill>
                <a:effectLst>
                  <a:outerShdw blurRad="50800" dist="50800" dir="5400000" algn="ctr" rotWithShape="0">
                    <a:schemeClr val="tx1"/>
                  </a:outerShdw>
                </a:effectLst>
                <a:latin typeface="+mn-ea"/>
              </a:rPr>
              <a:t>イエスをほめたたえる聖餐の杯をあおぎながら、同時に悪霊をほめたたえる杯をあおぐことはできません（</a:t>
            </a:r>
            <a:r>
              <a:rPr lang="en-US" altLang="ja-JP" sz="1900" b="1" dirty="0">
                <a:solidFill>
                  <a:schemeClr val="bg1"/>
                </a:solidFill>
                <a:effectLst>
                  <a:outerShdw blurRad="50800" dist="50800" dir="5400000" algn="ctr" rotWithShape="0">
                    <a:schemeClr val="tx1"/>
                  </a:outerShdw>
                </a:effectLst>
                <a:latin typeface="+mn-ea"/>
              </a:rPr>
              <a:t>1</a:t>
            </a:r>
            <a:r>
              <a:rPr lang="ja-JP" altLang="en-US" sz="1900" b="1" dirty="0">
                <a:solidFill>
                  <a:schemeClr val="bg1"/>
                </a:solidFill>
                <a:effectLst>
                  <a:outerShdw blurRad="50800" dist="50800" dir="5400000" algn="ctr" rotWithShape="0">
                    <a:schemeClr val="tx1"/>
                  </a:outerShdw>
                </a:effectLst>
                <a:latin typeface="+mn-ea"/>
              </a:rPr>
              <a:t>コリ </a:t>
            </a:r>
            <a:r>
              <a:rPr lang="en-US" altLang="ja-JP" sz="1900" b="1" dirty="0">
                <a:solidFill>
                  <a:schemeClr val="bg1"/>
                </a:solidFill>
                <a:effectLst>
                  <a:outerShdw blurRad="50800" dist="50800" dir="5400000" algn="ctr" rotWithShape="0">
                    <a:schemeClr val="tx1"/>
                  </a:outerShdw>
                </a:effectLst>
                <a:latin typeface="+mn-ea"/>
              </a:rPr>
              <a:t>10</a:t>
            </a:r>
            <a:r>
              <a:rPr lang="ja-JP" altLang="en-US" sz="1900" b="1" dirty="0">
                <a:solidFill>
                  <a:schemeClr val="bg1"/>
                </a:solidFill>
                <a:effectLst>
                  <a:outerShdw blurRad="50800" dist="50800" dir="5400000" algn="ctr" rotWithShape="0">
                    <a:schemeClr val="tx1"/>
                  </a:outerShdw>
                </a:effectLst>
                <a:latin typeface="+mn-ea"/>
              </a:rPr>
              <a:t>：</a:t>
            </a:r>
            <a:r>
              <a:rPr lang="en-US" altLang="ja-JP" sz="1900" b="1" dirty="0">
                <a:solidFill>
                  <a:schemeClr val="bg1"/>
                </a:solidFill>
                <a:effectLst>
                  <a:outerShdw blurRad="50800" dist="50800" dir="5400000" algn="ctr" rotWithShape="0">
                    <a:schemeClr val="tx1"/>
                  </a:outerShdw>
                </a:effectLst>
                <a:latin typeface="+mn-ea"/>
              </a:rPr>
              <a:t>21</a:t>
            </a:r>
            <a:r>
              <a:rPr lang="ja-JP" altLang="en-US" sz="1900" b="1" dirty="0">
                <a:solidFill>
                  <a:schemeClr val="bg1"/>
                </a:solidFill>
                <a:effectLst>
                  <a:outerShdw blurRad="50800" dist="50800" dir="5400000" algn="ctr" rotWithShape="0">
                    <a:schemeClr val="tx1"/>
                  </a:outerShdw>
                </a:effectLst>
                <a:latin typeface="+mn-ea"/>
              </a:rPr>
              <a:t>）。</a:t>
            </a:r>
            <a:endParaRPr lang="en" sz="1900" b="1" dirty="0">
              <a:solidFill>
                <a:schemeClr val="bg1"/>
              </a:solidFill>
              <a:effectLst>
                <a:outerShdw blurRad="50800" dist="50800" dir="5400000" algn="ctr" rotWithShape="0">
                  <a:schemeClr val="tx1"/>
                </a:outerShdw>
              </a:effectLst>
              <a:latin typeface="+mn-ea"/>
            </a:endParaRP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a:extLst>
            <a:ext uri="{FF2B5EF4-FFF2-40B4-BE49-F238E27FC236}">
              <a16:creationId xmlns:a16="http://schemas.microsoft.com/office/drawing/2014/main" id="{B813D766-4994-E88B-EDAB-5E30B06CBAC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260A9DE-EC56-7AFE-F67C-0CEA7B6EC135}"/>
              </a:ext>
            </a:extLst>
          </p:cNvPr>
          <p:cNvSpPr>
            <a:spLocks noGrp="1"/>
          </p:cNvSpPr>
          <p:nvPr>
            <p:ph type="title"/>
          </p:nvPr>
        </p:nvSpPr>
        <p:spPr>
          <a:xfrm>
            <a:off x="838200" y="2766218"/>
            <a:ext cx="10820400" cy="1325563"/>
          </a:xfrm>
        </p:spPr>
        <p:txBody>
          <a:bodyPr>
            <a:normAutofit fontScale="90000"/>
          </a:bodyPr>
          <a:lstStyle/>
          <a:p>
            <a:pPr algn="ctr"/>
            <a:r>
              <a:rPr lang="ja-JP" altLang="ja-JP" b="1" dirty="0"/>
              <a:t>偶像は必ずしも石像である必要はありません。私たちはほとんどあらゆるものを</a:t>
            </a:r>
            <a:br>
              <a:rPr lang="en-US" altLang="ja-JP" b="1" dirty="0"/>
            </a:br>
            <a:r>
              <a:rPr lang="ja-JP" altLang="ja-JP" b="1" dirty="0"/>
              <a:t>偶 像にしてしまうことができます。</a:t>
            </a:r>
            <a:br>
              <a:rPr lang="en-US" altLang="ja-JP" b="1" dirty="0"/>
            </a:br>
            <a:r>
              <a:rPr lang="ja-JP" altLang="ja-JP" b="1" dirty="0"/>
              <a:t>あなた自身の人生において、もしあるとすれば、ど んな偶像から逃れる必要があるでしょうか。</a:t>
            </a:r>
            <a:endParaRPr kumimoji="1" lang="ja-JP" altLang="en-US" b="1" dirty="0"/>
          </a:p>
        </p:txBody>
      </p:sp>
    </p:spTree>
    <p:extLst>
      <p:ext uri="{BB962C8B-B14F-4D97-AF65-F5344CB8AC3E}">
        <p14:creationId xmlns:p14="http://schemas.microsoft.com/office/powerpoint/2010/main" val="1711574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0"/>
            <a:ext cx="12192000" cy="1077218"/>
          </a:xfrm>
          <a:prstGeom prst="rect">
            <a:avLst/>
          </a:prstGeom>
          <a:noFill/>
        </p:spPr>
        <p:txBody>
          <a:bodyPr wrap="square">
            <a:spAutoFit/>
          </a:bodyPr>
          <a:lstStyle/>
          <a:p>
            <a:pPr algn="ctr"/>
            <a:r>
              <a:rPr lang="ja-JP" altLang="en-US" sz="4000" b="1" spc="300" dirty="0">
                <a:ln w="13462">
                  <a:solidFill>
                    <a:schemeClr val="bg1"/>
                  </a:solidFill>
                  <a:prstDash val="solid"/>
                </a:ln>
                <a:solidFill>
                  <a:srgbClr val="337519"/>
                </a:solidFill>
                <a:effectLst>
                  <a:outerShdw dist="38100" dir="2700000" algn="bl" rotWithShape="0">
                    <a:schemeClr val="accent3">
                      <a:lumMod val="75000"/>
                    </a:schemeClr>
                  </a:outerShdw>
                </a:effectLst>
              </a:rPr>
              <a:t>偶像礼拝を克服する</a:t>
            </a:r>
            <a:endParaRPr lang="en-US" altLang="ja-JP" sz="4000" b="1" spc="300" dirty="0">
              <a:ln w="13462">
                <a:solidFill>
                  <a:schemeClr val="bg1"/>
                </a:solidFill>
                <a:prstDash val="solid"/>
              </a:ln>
              <a:solidFill>
                <a:srgbClr val="337519"/>
              </a:solidFill>
              <a:effectLst>
                <a:outerShdw dist="38100" dir="2700000" algn="bl" rotWithShape="0">
                  <a:schemeClr val="accent3">
                    <a:lumMod val="75000"/>
                  </a:schemeClr>
                </a:outerShdw>
              </a:effectLst>
            </a:endParaRPr>
          </a:p>
          <a:p>
            <a:pPr algn="ctr"/>
            <a:r>
              <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1 </a:t>
            </a:r>
            <a:r>
              <a:rPr kumimoji="0" lang="ja-JP" altLang="en-US"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コリント</a:t>
            </a:r>
            <a:r>
              <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10:23-33 (</a:t>
            </a:r>
            <a:r>
              <a:rPr lang="ja-JP" altLang="en-US" sz="2400" b="1" dirty="0">
                <a:ln w="13462">
                  <a:noFill/>
                  <a:prstDash val="solid"/>
                </a:ln>
                <a:solidFill>
                  <a:srgbClr val="105660"/>
                </a:solidFill>
                <a:effectLst>
                  <a:outerShdw dist="25400" dir="2700000" algn="bl" rotWithShape="0">
                    <a:schemeClr val="accent4">
                      <a:alpha val="43000"/>
                    </a:schemeClr>
                  </a:outerShdw>
                </a:effectLst>
              </a:rPr>
              <a:t>すべてのことを、神の栄光のためになさい</a:t>
            </a:r>
            <a:r>
              <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7DA90913-1AF9-78F2-C6F8-EE21FBE64D83}"/>
              </a:ext>
            </a:extLst>
          </p:cNvPr>
          <p:cNvSpPr txBox="1"/>
          <p:nvPr/>
        </p:nvSpPr>
        <p:spPr>
          <a:xfrm>
            <a:off x="78582" y="1117921"/>
            <a:ext cx="12034836" cy="369332"/>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ja-JP" altLang="en-US" b="1" dirty="0">
                <a:solidFill>
                  <a:schemeClr val="accent6">
                    <a:lumMod val="50000"/>
                  </a:schemeClr>
                </a:solidFill>
                <a:latin typeface="Comic Sans MS" panose="030F0702030302020204" pitchFamily="66" charset="0"/>
              </a:rPr>
              <a:t>だから、飲むにも食べるにも、また何事をするにも、すべて神の栄光のためにすべきである。</a:t>
            </a:r>
            <a:r>
              <a:rPr lang="en" sz="1400" b="1" dirty="0">
                <a:solidFill>
                  <a:schemeClr val="accent6">
                    <a:lumMod val="50000"/>
                  </a:schemeClr>
                </a:solidFill>
                <a:latin typeface="Comic Sans MS" panose="030F0702030302020204" pitchFamily="66" charset="0"/>
              </a:rPr>
              <a:t>(1 </a:t>
            </a:r>
            <a:r>
              <a:rPr lang="ja-JP" altLang="en-US" sz="1400" b="1" dirty="0">
                <a:solidFill>
                  <a:schemeClr val="accent6">
                    <a:lumMod val="50000"/>
                  </a:schemeClr>
                </a:solidFill>
                <a:latin typeface="Comic Sans MS" panose="030F0702030302020204" pitchFamily="66" charset="0"/>
              </a:rPr>
              <a:t>コリント</a:t>
            </a:r>
            <a:r>
              <a:rPr lang="en" sz="1400" b="1" dirty="0">
                <a:solidFill>
                  <a:schemeClr val="accent6">
                    <a:lumMod val="50000"/>
                  </a:schemeClr>
                </a:solidFill>
                <a:latin typeface="Comic Sans MS" panose="030F0702030302020204" pitchFamily="66" charset="0"/>
              </a:rPr>
              <a:t> 10:31)</a:t>
            </a:r>
          </a:p>
        </p:txBody>
      </p:sp>
      <p:sp>
        <p:nvSpPr>
          <p:cNvPr id="6" name="CuadroTexto 5">
            <a:extLst>
              <a:ext uri="{FF2B5EF4-FFF2-40B4-BE49-F238E27FC236}">
                <a16:creationId xmlns:a16="http://schemas.microsoft.com/office/drawing/2014/main" id="{8D8FD9CF-9C2D-9074-1EE9-BA98C5E1EE2C}"/>
              </a:ext>
            </a:extLst>
          </p:cNvPr>
          <p:cNvSpPr txBox="1"/>
          <p:nvPr/>
        </p:nvSpPr>
        <p:spPr>
          <a:xfrm>
            <a:off x="0" y="1527956"/>
            <a:ext cx="12191999" cy="707886"/>
          </a:xfrm>
          <a:prstGeom prst="rect">
            <a:avLst/>
          </a:prstGeom>
          <a:noFill/>
        </p:spPr>
        <p:txBody>
          <a:bodyPr wrap="square" rtlCol="0">
            <a:spAutoFit/>
          </a:bodyPr>
          <a:lstStyle/>
          <a:p>
            <a:pPr algn="ctr">
              <a:spcBef>
                <a:spcPts val="600"/>
              </a:spcBef>
            </a:pPr>
            <a:r>
              <a:rPr lang="ja-JP" altLang="en-US" sz="2000" b="1" dirty="0"/>
              <a:t>「すべてのことは許されている。しかし、すべてのことが益になるわけではない」（</a:t>
            </a:r>
            <a:r>
              <a:rPr lang="en-US" altLang="ja-JP" sz="2000" b="1" dirty="0"/>
              <a:t>1</a:t>
            </a:r>
            <a:r>
              <a:rPr lang="ja-JP" altLang="en-US" sz="2000" b="1" dirty="0"/>
              <a:t>コリ </a:t>
            </a:r>
            <a:r>
              <a:rPr lang="en-US" altLang="ja-JP" sz="2000" b="1" dirty="0"/>
              <a:t>10:23</a:t>
            </a:r>
            <a:r>
              <a:rPr lang="ja-JP" altLang="en-US" sz="2000" b="1" dirty="0"/>
              <a:t>）。　　具体的な例を二つ挙げます：</a:t>
            </a:r>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2791922406"/>
              </p:ext>
            </p:extLst>
          </p:nvPr>
        </p:nvGraphicFramePr>
        <p:xfrm>
          <a:off x="180975" y="2276545"/>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50" y="5161091"/>
            <a:ext cx="7600949" cy="969496"/>
          </a:xfrm>
          <a:prstGeom prst="rect">
            <a:avLst/>
          </a:prstGeom>
          <a:noFill/>
        </p:spPr>
        <p:txBody>
          <a:bodyPr wrap="square" rtlCol="0">
            <a:spAutoFit/>
          </a:bodyPr>
          <a:lstStyle/>
          <a:p>
            <a:pPr>
              <a:spcBef>
                <a:spcPts val="600"/>
              </a:spcBef>
            </a:pPr>
            <a:r>
              <a:rPr lang="ja-JP" altLang="en-US" sz="1900" b="1" dirty="0">
                <a:latin typeface="+mn-ea"/>
              </a:rPr>
              <a:t>これらの指針の根底にある基本原則もまた二つあります。すなわち、あらゆる事において神を賛美すること（</a:t>
            </a:r>
            <a:r>
              <a:rPr lang="en-US" altLang="ja-JP" sz="1900" b="1" dirty="0">
                <a:latin typeface="+mn-ea"/>
              </a:rPr>
              <a:t>Ⅰ</a:t>
            </a:r>
            <a:r>
              <a:rPr lang="ja-JP" altLang="en-US" sz="1900" b="1" dirty="0">
                <a:latin typeface="+mn-ea"/>
              </a:rPr>
              <a:t>コリ</a:t>
            </a:r>
            <a:r>
              <a:rPr lang="en-US" altLang="ja-JP" sz="1900" b="1" dirty="0">
                <a:latin typeface="+mn-ea"/>
              </a:rPr>
              <a:t>10:31</a:t>
            </a:r>
            <a:r>
              <a:rPr lang="ja-JP" altLang="en-US" sz="1900" b="1" dirty="0">
                <a:latin typeface="+mn-ea"/>
              </a:rPr>
              <a:t>）、そして　　他者の益を求め続けること（</a:t>
            </a:r>
            <a:r>
              <a:rPr lang="en-US" altLang="ja-JP" sz="1900" b="1" dirty="0">
                <a:latin typeface="+mn-ea"/>
              </a:rPr>
              <a:t>Ⅰ</a:t>
            </a:r>
            <a:r>
              <a:rPr lang="ja-JP" altLang="en-US" sz="1900" b="1" dirty="0">
                <a:latin typeface="+mn-ea"/>
              </a:rPr>
              <a:t>コリ</a:t>
            </a:r>
            <a:r>
              <a:rPr lang="en-US" altLang="ja-JP" sz="1900" b="1" dirty="0">
                <a:latin typeface="+mn-ea"/>
              </a:rPr>
              <a:t>10:24</a:t>
            </a:r>
            <a:r>
              <a:rPr lang="ja-JP" altLang="en-US" sz="1900" b="1" dirty="0">
                <a:latin typeface="+mn-ea"/>
              </a:rPr>
              <a:t>、</a:t>
            </a:r>
            <a:r>
              <a:rPr lang="en-US" altLang="ja-JP" sz="1900" b="1" dirty="0">
                <a:latin typeface="+mn-ea"/>
              </a:rPr>
              <a:t>32</a:t>
            </a:r>
            <a:r>
              <a:rPr lang="ja-JP" altLang="en-US" sz="1900" b="1" dirty="0">
                <a:latin typeface="+mn-ea"/>
              </a:rPr>
              <a:t>）です。</a:t>
            </a:r>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8" cstate="email">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49" y="6150114"/>
            <a:ext cx="7600949" cy="677108"/>
          </a:xfrm>
          <a:prstGeom prst="rect">
            <a:avLst/>
          </a:prstGeom>
          <a:noFill/>
        </p:spPr>
        <p:txBody>
          <a:bodyPr wrap="square">
            <a:spAutoFit/>
          </a:bodyPr>
          <a:lstStyle/>
          <a:p>
            <a:pPr lvl="0">
              <a:spcBef>
                <a:spcPts val="600"/>
              </a:spcBef>
              <a:defRPr/>
            </a:pPr>
            <a:r>
              <a:rPr lang="ja-JP" altLang="en-US" sz="1900" b="1" dirty="0">
                <a:solidFill>
                  <a:prstClr val="black"/>
                </a:solidFill>
              </a:rPr>
              <a:t>つまり、何よりも神を愛し、隣人を自分自身のように愛することである（イエスが裕福な青年に求めたのと同じように）。</a:t>
            </a: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a:extLst>
            <a:ext uri="{FF2B5EF4-FFF2-40B4-BE49-F238E27FC236}">
              <a16:creationId xmlns:a16="http://schemas.microsoft.com/office/drawing/2014/main" id="{BE23E6E7-2EE6-DA85-45B2-A7F4DF70D04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D547019-D34A-30F8-B357-5873F996F96C}"/>
              </a:ext>
            </a:extLst>
          </p:cNvPr>
          <p:cNvSpPr>
            <a:spLocks noGrp="1"/>
          </p:cNvSpPr>
          <p:nvPr>
            <p:ph type="title"/>
          </p:nvPr>
        </p:nvSpPr>
        <p:spPr>
          <a:xfrm>
            <a:off x="838200" y="2766218"/>
            <a:ext cx="10515600" cy="1325563"/>
          </a:xfrm>
        </p:spPr>
        <p:txBody>
          <a:bodyPr/>
          <a:lstStyle/>
          <a:p>
            <a:pPr algn="ctr"/>
            <a:r>
              <a:rPr lang="ja-JP" altLang="ja-JP" b="1" dirty="0"/>
              <a:t>どうすれば、隣人を自分のように</a:t>
            </a:r>
            <a:br>
              <a:rPr lang="en-US" altLang="ja-JP" b="1" dirty="0"/>
            </a:br>
            <a:r>
              <a:rPr lang="ja-JP" altLang="ja-JP" b="1" dirty="0"/>
              <a:t>愛せるようになるのでしょうか。 </a:t>
            </a:r>
            <a:endParaRPr kumimoji="1" lang="ja-JP" altLang="en-US" b="1" dirty="0"/>
          </a:p>
        </p:txBody>
      </p:sp>
    </p:spTree>
    <p:extLst>
      <p:ext uri="{BB962C8B-B14F-4D97-AF65-F5344CB8AC3E}">
        <p14:creationId xmlns:p14="http://schemas.microsoft.com/office/powerpoint/2010/main" val="2514283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300162" y="1429167"/>
            <a:ext cx="9839326" cy="4231928"/>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ja-JP" sz="24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使徒パウロは、コリント人に命じて、「だから、立っていると思う</a:t>
            </a:r>
            <a:r>
              <a:rPr kumimoji="0" lang="ja-JP" altLang="en-US" sz="24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a:t>
            </a:r>
            <a:r>
              <a:rPr kumimoji="0" lang="ja-JP" altLang="ja-JP" sz="24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者は、倒れないように気をつけるがよい」と言った。もし彼らが</a:t>
            </a:r>
            <a:r>
              <a:rPr kumimoji="0" lang="ja-JP" altLang="en-US" sz="24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a:t>
            </a:r>
            <a:r>
              <a:rPr kumimoji="0" lang="ja-JP" altLang="ja-JP" sz="24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おごり高ぶって、自分をたのみ、目をさまして祈ることを怠るならば、重大な罪におちいり、神の怒りを自分たちの身に招くのであった。</a:t>
            </a:r>
            <a:r>
              <a:rPr kumimoji="0" lang="en" altLang="ja-JP" sz="2400" b="1" i="0" u="none" strike="noStrike" kern="1200" cap="none" spc="0" normalizeH="0" baseline="0" noProof="0" dirty="0">
                <a:ln>
                  <a:noFill/>
                </a:ln>
                <a:solidFill>
                  <a:prstClr val="black"/>
                </a:solidFill>
                <a:effectLst/>
                <a:uLnTx/>
                <a:uFillTx/>
                <a:latin typeface="Constantia" panose="02030602050306030303" pitchFamily="18" charset="0"/>
                <a:ea typeface="游ゴシック" panose="020B0400000000000000" pitchFamily="50" charset="-128"/>
                <a:cs typeface="+mn-cs"/>
              </a:rPr>
              <a:t>[…]</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ja-JP" sz="24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パウロは兄弟たちに、彼らの言行の影響についての反省を促し、</a:t>
            </a:r>
            <a:r>
              <a:rPr kumimoji="0" lang="ja-JP" altLang="en-US" sz="24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a:t>
            </a:r>
            <a:r>
              <a:rPr kumimoji="0" lang="ja-JP" altLang="ja-JP" sz="24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たとえ、どんなにその事自体は誤っていないように思われても、偶像礼拝を是認したり、あるいは、信仰の弱い者の良心を傷つけたりするようなことは、何</a:t>
            </a:r>
            <a:r>
              <a:rPr kumimoji="0" lang="ja-JP" altLang="en-US" sz="24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ひと</a:t>
            </a:r>
            <a:r>
              <a:rPr kumimoji="0" lang="ja-JP" altLang="ja-JP" sz="24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つしないようにと勧告した。「だから、飲む</a:t>
            </a:r>
            <a:r>
              <a:rPr kumimoji="0" lang="ja-JP" altLang="en-US" sz="24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a:t>
            </a:r>
            <a:r>
              <a:rPr kumimoji="0" lang="ja-JP" altLang="ja-JP" sz="24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にも食べるにも、また何事をするにも、すべて神の栄光のために</a:t>
            </a:r>
            <a:r>
              <a:rPr kumimoji="0" lang="ja-JP" altLang="en-US" sz="24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a:t>
            </a:r>
            <a:r>
              <a:rPr kumimoji="0" lang="ja-JP" altLang="ja-JP" sz="24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すべきである。ユダヤ人にもギリシヤ人にも神の教会にも、つまずきになってはいけない」。</a:t>
            </a:r>
            <a:endParaRPr kumimoji="0" lang="en"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endParaRPr>
          </a:p>
        </p:txBody>
      </p:sp>
      <p:sp>
        <p:nvSpPr>
          <p:cNvPr id="4" name="CuadroTexto 3">
            <a:extLst>
              <a:ext uri="{FF2B5EF4-FFF2-40B4-BE49-F238E27FC236}">
                <a16:creationId xmlns:a16="http://schemas.microsoft.com/office/drawing/2014/main" id="{5BD16E60-1C48-E153-6092-24242D77882C}"/>
              </a:ext>
            </a:extLst>
          </p:cNvPr>
          <p:cNvSpPr txBox="1"/>
          <p:nvPr/>
        </p:nvSpPr>
        <p:spPr>
          <a:xfrm>
            <a:off x="7137768" y="5661095"/>
            <a:ext cx="3810274" cy="33855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EG </a:t>
            </a:r>
            <a:r>
              <a:rPr kumimoji="0" lang="ja-JP" altLang="en-US" sz="16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ホワイト</a:t>
            </a: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ja-JP" altLang="en-US" sz="16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艱難から栄光へ、第</a:t>
            </a:r>
            <a:r>
              <a:rPr kumimoji="0" lang="en-US" altLang="ja-JP" sz="16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30</a:t>
            </a:r>
            <a:r>
              <a:rPr kumimoji="0" lang="ja-JP" altLang="en-US" sz="16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章</a:t>
            </a: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1362076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69253" y="3557700"/>
            <a:ext cx="4200530" cy="1569660"/>
          </a:xfrm>
          <a:prstGeom prst="rect">
            <a:avLst/>
          </a:prstGeom>
          <a:noFill/>
        </p:spPr>
        <p:txBody>
          <a:bodyPr wrap="square">
            <a:spAutoFit/>
          </a:bodyPr>
          <a:lstStyle/>
          <a:p>
            <a:pPr lvl="0">
              <a:defRPr/>
            </a:pPr>
            <a:r>
              <a:rPr lang="ja-JP" altLang="en-US" sz="24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だから、飲むにも食べるにも、また何事をするにも、すべて神の栄光のために　　　　　すべきである。</a:t>
            </a:r>
            <a:endParaRPr kumimoji="0" lang="es-E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p:txBody>
      </p:sp>
      <p:sp>
        <p:nvSpPr>
          <p:cNvPr id="5" name="CuadroTexto 4">
            <a:extLst>
              <a:ext uri="{FF2B5EF4-FFF2-40B4-BE49-F238E27FC236}">
                <a16:creationId xmlns:a16="http://schemas.microsoft.com/office/drawing/2014/main" id="{1B340089-2457-DCB6-3849-96E7B45DCD44}"/>
              </a:ext>
            </a:extLst>
          </p:cNvPr>
          <p:cNvSpPr txBox="1"/>
          <p:nvPr/>
        </p:nvSpPr>
        <p:spPr>
          <a:xfrm>
            <a:off x="69253" y="3188368"/>
            <a:ext cx="3599648"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(1 </a:t>
            </a:r>
            <a:r>
              <a:rPr kumimoji="0" lang="ja-JP" altLang="en-U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コリント　</a:t>
            </a: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10:31</a:t>
            </a:r>
            <a:r>
              <a:rPr kumimoji="0" lang="ja-JP" altLang="en-U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口語訳</a:t>
            </a: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p>
        </p:txBody>
      </p:sp>
    </p:spTree>
    <p:extLst>
      <p:ext uri="{BB962C8B-B14F-4D97-AF65-F5344CB8AC3E}">
        <p14:creationId xmlns:p14="http://schemas.microsoft.com/office/powerpoint/2010/main" val="3898894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193240" y="3442346"/>
            <a:ext cx="4200530" cy="1938992"/>
          </a:xfrm>
          <a:prstGeom prst="rect">
            <a:avLst/>
          </a:prstGeom>
          <a:noFill/>
        </p:spPr>
        <p:txBody>
          <a:bodyPr wrap="square">
            <a:spAutoFit/>
          </a:bodyPr>
          <a:lstStyle/>
          <a:p>
            <a:pPr lvl="0">
              <a:defRPr/>
            </a:pPr>
            <a:r>
              <a:rPr lang="ja-JP" altLang="en-US" sz="24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だから、あなたがたは食べるにしろ飲むにしろ、何をするにしても、すべて神の　　　栄光を現すために　　　　　しなさい。</a:t>
            </a:r>
            <a:endParaRPr kumimoji="0" lang="es-E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p:txBody>
      </p:sp>
      <p:sp>
        <p:nvSpPr>
          <p:cNvPr id="5" name="CuadroTexto 4">
            <a:extLst>
              <a:ext uri="{FF2B5EF4-FFF2-40B4-BE49-F238E27FC236}">
                <a16:creationId xmlns:a16="http://schemas.microsoft.com/office/drawing/2014/main" id="{1B340089-2457-DCB6-3849-96E7B45DCD44}"/>
              </a:ext>
            </a:extLst>
          </p:cNvPr>
          <p:cNvSpPr txBox="1"/>
          <p:nvPr/>
        </p:nvSpPr>
        <p:spPr>
          <a:xfrm>
            <a:off x="193240" y="3073014"/>
            <a:ext cx="3599648"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(1 </a:t>
            </a:r>
            <a:r>
              <a:rPr kumimoji="0" lang="ja-JP" altLang="en-U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コリント　</a:t>
            </a: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10:31</a:t>
            </a:r>
            <a:r>
              <a:rPr kumimoji="0" lang="ja-JP" altLang="en-U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口語訳</a:t>
            </a: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p>
        </p:txBody>
      </p:sp>
    </p:spTree>
    <p:extLst>
      <p:ext uri="{BB962C8B-B14F-4D97-AF65-F5344CB8AC3E}">
        <p14:creationId xmlns:p14="http://schemas.microsoft.com/office/powerpoint/2010/main" val="1065586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4774" y="128106"/>
            <a:ext cx="6094445" cy="969496"/>
          </a:xfrm>
          <a:prstGeom prst="rect">
            <a:avLst/>
          </a:prstGeom>
          <a:noFill/>
        </p:spPr>
        <p:txBody>
          <a:bodyPr wrap="square" rtlCol="0">
            <a:spAutoFit/>
          </a:bodyPr>
          <a:lstStyle/>
          <a:p>
            <a:pPr>
              <a:spcBef>
                <a:spcPts val="600"/>
              </a:spcBef>
            </a:pPr>
            <a:r>
              <a:rPr lang="ja-JP" altLang="en-US" sz="1900" b="1" dirty="0">
                <a:latin typeface="+mn-ea"/>
              </a:rPr>
              <a:t>１コリント第</a:t>
            </a:r>
            <a:r>
              <a:rPr lang="en-US" altLang="ja-JP" sz="1900" b="1" dirty="0">
                <a:latin typeface="+mn-ea"/>
              </a:rPr>
              <a:t>7</a:t>
            </a:r>
            <a:r>
              <a:rPr lang="ja-JP" altLang="en-US" sz="1900" b="1" dirty="0">
                <a:latin typeface="+mn-ea"/>
              </a:rPr>
              <a:t>章から、パウロはコリントの信徒たちが手紙で送ってきた一連の質問に答えることに専念　している（</a:t>
            </a:r>
            <a:r>
              <a:rPr lang="en-US" altLang="ja-JP" sz="1900" b="1" dirty="0">
                <a:latin typeface="+mn-ea"/>
              </a:rPr>
              <a:t>Ⅰ</a:t>
            </a:r>
            <a:r>
              <a:rPr lang="ja-JP" altLang="en-US" sz="1900" b="1" dirty="0">
                <a:latin typeface="+mn-ea"/>
              </a:rPr>
              <a:t>コリ</a:t>
            </a:r>
            <a:r>
              <a:rPr lang="en-US" altLang="ja-JP" sz="1900" b="1" dirty="0">
                <a:latin typeface="+mn-ea"/>
              </a:rPr>
              <a:t>7:1a</a:t>
            </a:r>
            <a:r>
              <a:rPr lang="ja-JP" altLang="en-US" sz="1900" b="1" dirty="0">
                <a:latin typeface="+mn-ea"/>
              </a:rPr>
              <a:t>）。</a:t>
            </a:r>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90815254"/>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4775" y="3429000"/>
            <a:ext cx="6092887" cy="969496"/>
          </a:xfrm>
          <a:prstGeom prst="rect">
            <a:avLst/>
          </a:prstGeom>
          <a:noFill/>
        </p:spPr>
        <p:txBody>
          <a:bodyPr wrap="square">
            <a:spAutoFit/>
          </a:bodyPr>
          <a:lstStyle/>
          <a:p>
            <a:pPr lvl="0">
              <a:spcBef>
                <a:spcPts val="600"/>
              </a:spcBef>
              <a:defRPr/>
            </a:pPr>
            <a:r>
              <a:rPr lang="ja-JP" altLang="en-US" sz="1900" b="1" dirty="0">
                <a:latin typeface="+mn-ea"/>
              </a:rPr>
              <a:t>この考えと併せて、パウロは、教会での活動であれ、私生活であれ、あらゆることを神の栄光のために行う必要性を強調しています。</a:t>
            </a:r>
          </a:p>
        </p:txBody>
      </p:sp>
      <p:sp>
        <p:nvSpPr>
          <p:cNvPr id="8" name="CuadroTexto 7">
            <a:extLst>
              <a:ext uri="{FF2B5EF4-FFF2-40B4-BE49-F238E27FC236}">
                <a16:creationId xmlns:a16="http://schemas.microsoft.com/office/drawing/2014/main" id="{9501289D-2CA8-DC45-EB31-E4D5657994BE}"/>
              </a:ext>
            </a:extLst>
          </p:cNvPr>
          <p:cNvSpPr txBox="1"/>
          <p:nvPr/>
        </p:nvSpPr>
        <p:spPr>
          <a:xfrm>
            <a:off x="103220" y="2431294"/>
            <a:ext cx="6094443" cy="969496"/>
          </a:xfrm>
          <a:prstGeom prst="rect">
            <a:avLst/>
          </a:prstGeom>
          <a:noFill/>
        </p:spPr>
        <p:txBody>
          <a:bodyPr wrap="square">
            <a:spAutoFit/>
          </a:bodyPr>
          <a:lstStyle/>
          <a:p>
            <a:pPr lvl="0">
              <a:spcBef>
                <a:spcPts val="600"/>
              </a:spcBef>
              <a:defRPr/>
            </a:pPr>
            <a:r>
              <a:rPr lang="ja-JP" altLang="en-US" sz="1900" b="1" dirty="0">
                <a:latin typeface="+mn-ea"/>
              </a:rPr>
              <a:t>しかし、彼は各テーマに共通するテーマ</a:t>
            </a:r>
            <a:r>
              <a:rPr lang="en-US" altLang="ja-JP" sz="1900" b="1" dirty="0">
                <a:latin typeface="+mn-ea"/>
              </a:rPr>
              <a:t>――</a:t>
            </a:r>
            <a:r>
              <a:rPr lang="ja-JP" altLang="en-US" sz="1900" b="1" dirty="0">
                <a:latin typeface="+mn-ea"/>
              </a:rPr>
              <a:t>愛と相互尊重</a:t>
            </a:r>
            <a:r>
              <a:rPr lang="en-US" altLang="ja-JP" sz="1900" b="1" dirty="0">
                <a:latin typeface="+mn-ea"/>
              </a:rPr>
              <a:t>――</a:t>
            </a:r>
            <a:r>
              <a:rPr lang="ja-JP" altLang="en-US" sz="1900" b="1" dirty="0">
                <a:latin typeface="+mn-ea"/>
              </a:rPr>
              <a:t>を取り入れようとしており、それこそが教会を一致へと導くべきものである。</a:t>
            </a: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21" y="1125812"/>
            <a:ext cx="6094444" cy="1261884"/>
          </a:xfrm>
          <a:prstGeom prst="rect">
            <a:avLst/>
          </a:prstGeom>
          <a:noFill/>
        </p:spPr>
        <p:txBody>
          <a:bodyPr wrap="square">
            <a:spAutoFit/>
          </a:bodyPr>
          <a:lstStyle/>
          <a:p>
            <a:pPr lvl="0">
              <a:spcBef>
                <a:spcPts val="600"/>
              </a:spcBef>
              <a:defRPr/>
            </a:pPr>
            <a:r>
              <a:rPr lang="ja-JP" altLang="en-US" sz="1900" b="1" dirty="0">
                <a:latin typeface="+mn-ea"/>
              </a:rPr>
              <a:t>このため、第</a:t>
            </a:r>
            <a:r>
              <a:rPr lang="en-US" altLang="ja-JP" sz="1900" b="1" dirty="0">
                <a:latin typeface="+mn-ea"/>
              </a:rPr>
              <a:t>8</a:t>
            </a:r>
            <a:r>
              <a:rPr lang="ja-JP" altLang="en-US" sz="1900" b="1" dirty="0">
                <a:latin typeface="+mn-ea"/>
              </a:rPr>
              <a:t>章から第</a:t>
            </a:r>
            <a:r>
              <a:rPr lang="en-US" altLang="ja-JP" sz="1900" b="1" dirty="0">
                <a:latin typeface="+mn-ea"/>
              </a:rPr>
              <a:t>10</a:t>
            </a:r>
            <a:r>
              <a:rPr lang="ja-JP" altLang="en-US" sz="1900" b="1" dirty="0">
                <a:latin typeface="+mn-ea"/>
              </a:rPr>
              <a:t>章までは主に偶像崇拝について扱っているものの、パウロは、この特定の罪と　は一見関係のないいくつかの話題をその間に織り　　交ぜている。</a:t>
            </a: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ja-JP" altLang="en-US" sz="4000" b="1" dirty="0">
                <a:ln/>
                <a:solidFill>
                  <a:schemeClr val="accent3"/>
                </a:solidFill>
              </a:rPr>
              <a:t>知識と愛</a:t>
            </a:r>
            <a:r>
              <a:rPr lang="en" sz="2000" b="1" dirty="0">
                <a:ln/>
                <a:solidFill>
                  <a:schemeClr val="accent4">
                    <a:lumMod val="50000"/>
                  </a:schemeClr>
                </a:solidFill>
                <a:latin typeface="+mn-ea"/>
              </a:rPr>
              <a:t>1 </a:t>
            </a:r>
            <a:r>
              <a:rPr lang="ja-JP" altLang="en-US" sz="2000" b="1" dirty="0">
                <a:ln/>
                <a:solidFill>
                  <a:schemeClr val="accent4">
                    <a:lumMod val="50000"/>
                  </a:schemeClr>
                </a:solidFill>
                <a:latin typeface="+mn-ea"/>
              </a:rPr>
              <a:t>コリ８章</a:t>
            </a:r>
            <a:r>
              <a:rPr lang="en" sz="2000" b="1" dirty="0">
                <a:ln/>
                <a:solidFill>
                  <a:schemeClr val="accent4">
                    <a:lumMod val="50000"/>
                  </a:schemeClr>
                </a:solidFill>
                <a:latin typeface="+mn-ea"/>
              </a:rPr>
              <a:t> </a:t>
            </a:r>
            <a:r>
              <a:rPr lang="en" sz="2000" b="1" dirty="0">
                <a:ln/>
                <a:solidFill>
                  <a:schemeClr val="accent4">
                    <a:lumMod val="50000"/>
                  </a:schemeClr>
                </a:solidFill>
              </a:rPr>
              <a:t>(</a:t>
            </a:r>
            <a:r>
              <a:rPr lang="ja-JP" altLang="en-US" sz="2000" b="1" dirty="0">
                <a:ln/>
                <a:solidFill>
                  <a:schemeClr val="accent4">
                    <a:lumMod val="50000"/>
                  </a:schemeClr>
                </a:solidFill>
              </a:rPr>
              <a:t>偶像に捧げられた食物</a:t>
            </a:r>
            <a:r>
              <a:rPr lang="en" sz="2000" b="1" dirty="0">
                <a:ln/>
                <a:solidFill>
                  <a:schemeClr val="accent4">
                    <a:lumMod val="50000"/>
                  </a:schemeClr>
                </a:solidFill>
              </a:rPr>
              <a:t>)</a:t>
            </a:r>
          </a:p>
        </p:txBody>
      </p:sp>
      <p:sp>
        <p:nvSpPr>
          <p:cNvPr id="5" name="CuadroTexto 4">
            <a:extLst>
              <a:ext uri="{FF2B5EF4-FFF2-40B4-BE49-F238E27FC236}">
                <a16:creationId xmlns:a16="http://schemas.microsoft.com/office/drawing/2014/main" id="{6EDFFC6B-DAB9-4B3F-1FBA-6CE86533DD10}"/>
              </a:ext>
            </a:extLst>
          </p:cNvPr>
          <p:cNvSpPr txBox="1"/>
          <p:nvPr/>
        </p:nvSpPr>
        <p:spPr>
          <a:xfrm>
            <a:off x="2379501" y="984512"/>
            <a:ext cx="7242499" cy="369332"/>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ja-JP" altLang="en-US" b="1" dirty="0">
                <a:solidFill>
                  <a:schemeClr val="accent1">
                    <a:lumMod val="75000"/>
                  </a:schemeClr>
                </a:solidFill>
                <a:latin typeface="Comic Sans MS" panose="030F0702030302020204" pitchFamily="66" charset="0"/>
              </a:rPr>
              <a:t>しかし、知識は人を誇らせ、愛は人の徳を高める。</a:t>
            </a:r>
            <a:r>
              <a:rPr lang="en" sz="1400" b="1" dirty="0">
                <a:solidFill>
                  <a:schemeClr val="accent1">
                    <a:lumMod val="75000"/>
                  </a:schemeClr>
                </a:solidFill>
                <a:latin typeface="Comic Sans MS" panose="030F0702030302020204" pitchFamily="66" charset="0"/>
              </a:rPr>
              <a:t>(1 </a:t>
            </a:r>
            <a:r>
              <a:rPr lang="ja-JP" altLang="en-US" sz="1400" b="1" dirty="0">
                <a:solidFill>
                  <a:schemeClr val="accent1">
                    <a:lumMod val="75000"/>
                  </a:schemeClr>
                </a:solidFill>
                <a:latin typeface="Comic Sans MS" panose="030F0702030302020204" pitchFamily="66" charset="0"/>
              </a:rPr>
              <a:t>コリント</a:t>
            </a:r>
            <a:r>
              <a:rPr lang="en" sz="1400" b="1" dirty="0">
                <a:solidFill>
                  <a:schemeClr val="accent1">
                    <a:lumMod val="75000"/>
                  </a:schemeClr>
                </a:solidFill>
                <a:latin typeface="Comic Sans MS" panose="030F0702030302020204" pitchFamily="66" charset="0"/>
              </a:rPr>
              <a:t> 8:1b)</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384721"/>
          </a:xfrm>
          <a:prstGeom prst="rect">
            <a:avLst/>
          </a:prstGeom>
          <a:noFill/>
        </p:spPr>
        <p:txBody>
          <a:bodyPr wrap="square" rtlCol="0">
            <a:spAutoFit/>
          </a:bodyPr>
          <a:lstStyle/>
          <a:p>
            <a:pPr algn="ctr">
              <a:spcBef>
                <a:spcPts val="600"/>
              </a:spcBef>
            </a:pPr>
            <a:r>
              <a:rPr lang="ja-JP" altLang="en-US" sz="1900" b="1" dirty="0"/>
              <a:t>パウロは教会を「強い者」と「弱い者」という二つのグループに「分け」ています。</a:t>
            </a:r>
          </a:p>
        </p:txBody>
      </p:sp>
      <p:sp>
        <p:nvSpPr>
          <p:cNvPr id="4" name="CuadroTexto 3">
            <a:extLst>
              <a:ext uri="{FF2B5EF4-FFF2-40B4-BE49-F238E27FC236}">
                <a16:creationId xmlns:a16="http://schemas.microsoft.com/office/drawing/2014/main" id="{9661135A-E98F-0CF9-7679-AEF0A3F31275}"/>
              </a:ext>
            </a:extLst>
          </p:cNvPr>
          <p:cNvSpPr txBox="1"/>
          <p:nvPr/>
        </p:nvSpPr>
        <p:spPr>
          <a:xfrm>
            <a:off x="2714622" y="4582796"/>
            <a:ext cx="6762751" cy="969496"/>
          </a:xfrm>
          <a:prstGeom prst="rect">
            <a:avLst/>
          </a:prstGeom>
          <a:noFill/>
        </p:spPr>
        <p:txBody>
          <a:bodyPr wrap="square">
            <a:spAutoFit/>
          </a:bodyPr>
          <a:lstStyle/>
          <a:p>
            <a:pPr>
              <a:spcBef>
                <a:spcPts val="600"/>
              </a:spcBef>
            </a:pPr>
            <a:r>
              <a:rPr lang="ja-JP" altLang="en-US" sz="1900" b="1" dirty="0">
                <a:latin typeface="+mn-ea"/>
              </a:rPr>
              <a:t>しかし、強い者は、自分の知識や行いによって、弱い者を罪に誘い、つまずかせる恐れがある</a:t>
            </a:r>
            <a:r>
              <a:rPr lang="ja-JP" altLang="en-US" b="1" dirty="0">
                <a:latin typeface="+mn-ea"/>
              </a:rPr>
              <a:t>（</a:t>
            </a:r>
            <a:r>
              <a:rPr lang="en-US" altLang="ja-JP" b="1" dirty="0">
                <a:latin typeface="+mn-ea"/>
              </a:rPr>
              <a:t>Ⅰ</a:t>
            </a:r>
            <a:r>
              <a:rPr lang="ja-JP" altLang="en-US" b="1" dirty="0">
                <a:latin typeface="+mn-ea"/>
              </a:rPr>
              <a:t>コリ</a:t>
            </a:r>
            <a:r>
              <a:rPr lang="en-US" altLang="ja-JP" b="1" dirty="0">
                <a:latin typeface="+mn-ea"/>
              </a:rPr>
              <a:t>8:10</a:t>
            </a:r>
            <a:r>
              <a:rPr lang="ja-JP" altLang="en-US" b="1" dirty="0">
                <a:latin typeface="+mn-ea"/>
              </a:rPr>
              <a:t>）</a:t>
            </a:r>
            <a:r>
              <a:rPr lang="ja-JP" altLang="en-US" sz="1900" b="1" dirty="0">
                <a:latin typeface="+mn-ea"/>
              </a:rPr>
              <a:t>。兄弟への愛から、強い者は自制しなければならない</a:t>
            </a:r>
            <a:r>
              <a:rPr lang="ja-JP" altLang="en-US" b="1" dirty="0">
                <a:latin typeface="+mn-ea"/>
              </a:rPr>
              <a:t>（</a:t>
            </a:r>
            <a:r>
              <a:rPr lang="en-US" altLang="ja-JP" b="1" dirty="0">
                <a:latin typeface="+mn-ea"/>
              </a:rPr>
              <a:t>Ⅰ</a:t>
            </a:r>
            <a:r>
              <a:rPr lang="ja-JP" altLang="en-US" b="1" dirty="0">
                <a:latin typeface="+mn-ea"/>
              </a:rPr>
              <a:t>コリ</a:t>
            </a:r>
            <a:r>
              <a:rPr lang="en-US" altLang="ja-JP" b="1" dirty="0">
                <a:latin typeface="+mn-ea"/>
              </a:rPr>
              <a:t>8:11-13</a:t>
            </a:r>
            <a:r>
              <a:rPr lang="ja-JP" altLang="en-US" b="1" dirty="0">
                <a:latin typeface="+mn-ea"/>
              </a:rPr>
              <a:t>）。</a:t>
            </a:r>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2943096020"/>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14622" y="5718577"/>
            <a:ext cx="6762750" cy="969496"/>
          </a:xfrm>
          <a:prstGeom prst="rect">
            <a:avLst/>
          </a:prstGeom>
          <a:noFill/>
        </p:spPr>
        <p:txBody>
          <a:bodyPr wrap="square">
            <a:spAutoFit/>
          </a:bodyPr>
          <a:lstStyle/>
          <a:p>
            <a:pPr lvl="0">
              <a:spcBef>
                <a:spcPts val="600"/>
              </a:spcBef>
              <a:defRPr/>
            </a:pPr>
            <a:r>
              <a:rPr lang="ja-JP" altLang="en-US" sz="1900" b="1" dirty="0">
                <a:solidFill>
                  <a:prstClr val="black"/>
                </a:solidFill>
              </a:rPr>
              <a:t>知識が（成長の途上にある）「弱い」兄弟にとってつまずきの原因となりうる場合、クリスチャンは知識よりも愛を優先すべきです。</a:t>
            </a: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AE00F1-CBB0-C141-B43D-34DD16C465E7}"/>
              </a:ext>
            </a:extLst>
          </p:cNvPr>
          <p:cNvSpPr>
            <a:spLocks noGrp="1"/>
          </p:cNvSpPr>
          <p:nvPr>
            <p:ph type="title"/>
          </p:nvPr>
        </p:nvSpPr>
        <p:spPr>
          <a:xfrm>
            <a:off x="378594" y="2766218"/>
            <a:ext cx="11434812" cy="1325563"/>
          </a:xfrm>
        </p:spPr>
        <p:txBody>
          <a:bodyPr>
            <a:normAutofit fontScale="90000"/>
          </a:bodyPr>
          <a:lstStyle/>
          <a:p>
            <a:pPr algn="ctr"/>
            <a:r>
              <a:rPr lang="ja-JP" altLang="ja-JP" sz="3600" b="1" dirty="0"/>
              <a:t>パウロは、愛がなければ知識は悪いものに</a:t>
            </a:r>
            <a:br>
              <a:rPr lang="en-US" altLang="ja-JP" sz="3600" b="1" dirty="0"/>
            </a:br>
            <a:r>
              <a:rPr lang="ja-JP" altLang="ja-JP" sz="3600" b="1" dirty="0"/>
              <a:t>なりかねないと論じています（Ⅰコリント８ 章）。</a:t>
            </a:r>
            <a:br>
              <a:rPr lang="en-US" altLang="ja-JP" sz="3600" b="1" dirty="0"/>
            </a:br>
            <a:r>
              <a:rPr lang="ja-JP" altLang="en-US" sz="900" b="1" dirty="0"/>
              <a:t>　</a:t>
            </a:r>
            <a:br>
              <a:rPr lang="en-US" altLang="ja-JP" sz="3600" b="1" dirty="0"/>
            </a:br>
            <a:r>
              <a:rPr lang="ja-JP" altLang="ja-JP" sz="2000" b="1" dirty="0">
                <a:solidFill>
                  <a:srgbClr val="0070C0"/>
                </a:solidFill>
              </a:rPr>
              <a:t>8:1 偶像に供えられた肉について言え ば、「我々は皆、知識を持っている」とい うことは確かです。ただ、知識は人を高 ぶらせるが、愛は造り上げる。 8:2 自分は何か知っていると思う人がい たら、その人は、知らねば</a:t>
            </a:r>
            <a:r>
              <a:rPr lang="ja-JP" altLang="en-US" sz="2000" b="1" dirty="0">
                <a:solidFill>
                  <a:srgbClr val="0070C0"/>
                </a:solidFill>
              </a:rPr>
              <a:t>　　</a:t>
            </a:r>
            <a:r>
              <a:rPr lang="ja-JP" altLang="ja-JP" sz="2000" b="1" dirty="0">
                <a:solidFill>
                  <a:srgbClr val="0070C0"/>
                </a:solidFill>
              </a:rPr>
              <a:t>ならぬことを まだ知らないのです。 8:3 しかし、神を愛する人がいれば、その 人は神に知られているのです。 8:4 そこで、偶像に供えられた肉を食べ ることについてですが、世の中に偶像の 神などはなく、また、唯一の神以外にい かなる神もいないことを、わたしたちは 知っています。 8:5 現に多くの神々、多くの主がいると </a:t>
            </a:r>
            <a:r>
              <a:rPr lang="ja-JP" altLang="en-US" sz="2000" b="1" dirty="0">
                <a:solidFill>
                  <a:srgbClr val="0070C0"/>
                </a:solidFill>
              </a:rPr>
              <a:t>　　</a:t>
            </a:r>
            <a:r>
              <a:rPr lang="ja-JP" altLang="ja-JP" sz="2000" b="1" dirty="0">
                <a:solidFill>
                  <a:srgbClr val="0070C0"/>
                </a:solidFill>
              </a:rPr>
              <a:t>思われているように、たとえ天や地に 神々と呼ばれるものがいても、8:6 わたしたちにとっては、唯一の神、</a:t>
            </a:r>
            <a:r>
              <a:rPr lang="ja-JP" altLang="en-US" sz="2000" b="1" dirty="0">
                <a:solidFill>
                  <a:srgbClr val="0070C0"/>
                </a:solidFill>
              </a:rPr>
              <a:t>　</a:t>
            </a:r>
            <a:r>
              <a:rPr lang="ja-JP" altLang="ja-JP" sz="2000" b="1" dirty="0">
                <a:solidFill>
                  <a:srgbClr val="0070C0"/>
                </a:solidFill>
              </a:rPr>
              <a:t>父 である神がおられ、万物はこの神から出、 わたしたちはこの神へ帰って行くので す。また、唯一の主、</a:t>
            </a:r>
            <a:r>
              <a:rPr lang="ja-JP" altLang="en-US" sz="2000" b="1" dirty="0">
                <a:solidFill>
                  <a:srgbClr val="0070C0"/>
                </a:solidFill>
              </a:rPr>
              <a:t>　　</a:t>
            </a:r>
            <a:r>
              <a:rPr lang="ja-JP" altLang="ja-JP" sz="2000" b="1" dirty="0">
                <a:solidFill>
                  <a:srgbClr val="0070C0"/>
                </a:solidFill>
              </a:rPr>
              <a:t>イエス・キリスト がおられ、万物はこの主によって存在し、 わたしたちもこの主によって存在してい るのです。 </a:t>
            </a:r>
            <a:r>
              <a:rPr lang="ja-JP" altLang="en-US" sz="2000" b="1" dirty="0">
                <a:solidFill>
                  <a:srgbClr val="0070C0"/>
                </a:solidFill>
              </a:rPr>
              <a:t>　　　</a:t>
            </a:r>
            <a:r>
              <a:rPr lang="ja-JP" altLang="ja-JP" sz="2000" b="1" dirty="0">
                <a:solidFill>
                  <a:srgbClr val="0070C0"/>
                </a:solidFill>
              </a:rPr>
              <a:t>8:7 しかし、この知識がだれにでもある わけではありません。ある人たちは、今 までの偶像になじんできた習慣にとらわ れて、肉を食べる際に、それが偶像に供 えられた肉だということが念頭から去ら ず、良心が弱いために汚されるのです。 8:8 わたしたちを神のもとに導くのは、 食物ではありません。食べないからとい って、何かを失うわけではなく、食べた からといって、何かを得るわけではあり ません。 8:9 ただ、あなたがたのこの自由な態度 が、弱い人々を罪に誘うことにならない ように、気をつけなさい。 8:10 知識を持っているあなたが偶像の 神殿で食事の席に着いているのを、だれ かが見ると、その人は弱いのに、その良 心が強められて、偶像に</a:t>
            </a:r>
            <a:r>
              <a:rPr lang="ja-JP" altLang="en-US" sz="2000" b="1" dirty="0">
                <a:solidFill>
                  <a:srgbClr val="0070C0"/>
                </a:solidFill>
              </a:rPr>
              <a:t>　</a:t>
            </a:r>
            <a:r>
              <a:rPr lang="ja-JP" altLang="ja-JP" sz="2000" b="1" dirty="0">
                <a:solidFill>
                  <a:srgbClr val="0070C0"/>
                </a:solidFill>
              </a:rPr>
              <a:t>供えられたもの を食べるようにならないだろうか。 8:11 そうなると、あなたの知識によっ て、弱い人が滅びてしまいます。その兄 弟のためにもキリストが死んでくださっ たのです。 8:12 このようにあなたがたが、兄弟</a:t>
            </a:r>
            <a:r>
              <a:rPr lang="ja-JP" altLang="en-US" sz="2000" b="1" dirty="0">
                <a:solidFill>
                  <a:srgbClr val="0070C0"/>
                </a:solidFill>
              </a:rPr>
              <a:t>　</a:t>
            </a:r>
            <a:r>
              <a:rPr lang="ja-JP" altLang="ja-JP" sz="2000" b="1" dirty="0">
                <a:solidFill>
                  <a:srgbClr val="0070C0"/>
                </a:solidFill>
              </a:rPr>
              <a:t>たち に対して罪を犯し、彼らの弱い良心を傷 つけるのは、キリストに対して罪を犯す ことなのです。 </a:t>
            </a:r>
            <a:r>
              <a:rPr lang="ja-JP" altLang="en-US" sz="2000" b="1" dirty="0">
                <a:solidFill>
                  <a:srgbClr val="0070C0"/>
                </a:solidFill>
              </a:rPr>
              <a:t>　　　　</a:t>
            </a:r>
            <a:r>
              <a:rPr lang="ja-JP" altLang="ja-JP" sz="2000" b="1" dirty="0">
                <a:solidFill>
                  <a:srgbClr val="0070C0"/>
                </a:solidFill>
              </a:rPr>
              <a:t>8:13 それだから、食物のことがわたしの 兄弟をつまずかせるくらいなら、兄弟を つまずかせないために、</a:t>
            </a:r>
            <a:r>
              <a:rPr lang="ja-JP" altLang="en-US" sz="2000" b="1" dirty="0">
                <a:solidFill>
                  <a:srgbClr val="0070C0"/>
                </a:solidFill>
              </a:rPr>
              <a:t>　　</a:t>
            </a:r>
            <a:r>
              <a:rPr lang="ja-JP" altLang="ja-JP" sz="2000" b="1" dirty="0">
                <a:solidFill>
                  <a:srgbClr val="0070C0"/>
                </a:solidFill>
              </a:rPr>
              <a:t>わたしは今後決 して肉を口にしません。 </a:t>
            </a:r>
            <a:br>
              <a:rPr lang="en-US" altLang="ja-JP" sz="2000" b="1" dirty="0">
                <a:solidFill>
                  <a:srgbClr val="0070C0"/>
                </a:solidFill>
              </a:rPr>
            </a:br>
            <a:r>
              <a:rPr lang="ja-JP" altLang="en-US" sz="900" b="1" dirty="0">
                <a:solidFill>
                  <a:srgbClr val="0070C0"/>
                </a:solidFill>
              </a:rPr>
              <a:t>　</a:t>
            </a:r>
            <a:br>
              <a:rPr lang="en-US" altLang="ja-JP" sz="2000" b="1" dirty="0"/>
            </a:br>
            <a:r>
              <a:rPr lang="ja-JP" altLang="ja-JP" sz="3600" b="1" dirty="0"/>
              <a:t>愛を伴わない知識が、実際にどのような状況下で</a:t>
            </a:r>
            <a:br>
              <a:rPr lang="en-US" altLang="ja-JP" sz="3600" b="1" dirty="0"/>
            </a:br>
            <a:r>
              <a:rPr lang="ja-JP" altLang="ja-JP" sz="3600" b="1" dirty="0"/>
              <a:t>悪いものとみなされるのでし ょうか。</a:t>
            </a:r>
            <a:endParaRPr kumimoji="1" lang="ja-JP" altLang="en-US" sz="3600" b="1" dirty="0"/>
          </a:p>
        </p:txBody>
      </p:sp>
    </p:spTree>
    <p:extLst>
      <p:ext uri="{BB962C8B-B14F-4D97-AF65-F5344CB8AC3E}">
        <p14:creationId xmlns:p14="http://schemas.microsoft.com/office/powerpoint/2010/main" val="1689538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8124769" cy="707886"/>
          </a:xfrm>
          <a:prstGeom prst="rect">
            <a:avLst/>
          </a:prstGeom>
          <a:noFill/>
        </p:spPr>
        <p:txBody>
          <a:bodyPr wrap="square">
            <a:spAutoFit/>
          </a:bodyPr>
          <a:lstStyle/>
          <a:p>
            <a:pPr algn="ctr"/>
            <a:r>
              <a:rPr lang="ja-JP" altLang="en-US" sz="4000" b="1" spc="50" dirty="0">
                <a:ln w="0"/>
                <a:solidFill>
                  <a:schemeClr val="bg2"/>
                </a:solidFill>
                <a:effectLst>
                  <a:innerShdw blurRad="63500" dist="50800" dir="13500000">
                    <a:srgbClr val="000000">
                      <a:alpha val="50000"/>
                    </a:srgbClr>
                  </a:innerShdw>
                </a:effectLst>
              </a:rPr>
              <a:t>無私の愛</a:t>
            </a:r>
            <a:r>
              <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1 </a:t>
            </a:r>
            <a:r>
              <a:rPr lang="ja-JP" altLang="en-US" sz="2000" b="1" spc="50" dirty="0">
                <a:ln w="0"/>
                <a:solidFill>
                  <a:schemeClr val="tx2">
                    <a:lumMod val="20000"/>
                    <a:lumOff val="80000"/>
                  </a:schemeClr>
                </a:solidFill>
                <a:effectLst>
                  <a:innerShdw blurRad="63500" dist="50800" dir="13500000">
                    <a:srgbClr val="000000">
                      <a:alpha val="50000"/>
                    </a:srgbClr>
                  </a:innerShdw>
                </a:effectLst>
                <a:latin typeface="Aptos" panose="02110004020202020204"/>
              </a:rPr>
              <a:t>コリ</a:t>
            </a:r>
            <a:r>
              <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 9</a:t>
            </a:r>
            <a:r>
              <a:rPr kumimoji="0" lang="ja-JP" altLang="en-US"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章</a:t>
            </a:r>
            <a:r>
              <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 (</a:t>
            </a:r>
            <a:r>
              <a:rPr kumimoji="0" lang="ja-JP" altLang="en-US"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パウロが放棄した権利</a:t>
            </a:r>
            <a:r>
              <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212E6B22-B3C9-FA97-F9CA-9C19C1633DEF}"/>
              </a:ext>
            </a:extLst>
          </p:cNvPr>
          <p:cNvSpPr txBox="1"/>
          <p:nvPr/>
        </p:nvSpPr>
        <p:spPr>
          <a:xfrm>
            <a:off x="8010144" y="182778"/>
            <a:ext cx="3972699" cy="1138773"/>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ja-JP" altLang="en-US" b="1" dirty="0">
                <a:solidFill>
                  <a:srgbClr val="002060"/>
                </a:solidFill>
                <a:latin typeface="Comic Sans MS" panose="030F0702030302020204" pitchFamily="66" charset="0"/>
              </a:rPr>
              <a:t>それと同様に、主は、福音を宣べ伝えている者たちが福音によって生活すべきことを、定められたのである。</a:t>
            </a:r>
            <a:r>
              <a:rPr lang="en" sz="1200" b="1" dirty="0">
                <a:solidFill>
                  <a:srgbClr val="002060"/>
                </a:solidFill>
                <a:latin typeface="Comic Sans MS" panose="030F0702030302020204" pitchFamily="66" charset="0"/>
              </a:rPr>
              <a:t>(1 </a:t>
            </a:r>
            <a:r>
              <a:rPr lang="ja-JP" altLang="en-US" sz="1200" b="1" dirty="0">
                <a:solidFill>
                  <a:srgbClr val="002060"/>
                </a:solidFill>
                <a:latin typeface="Comic Sans MS" panose="030F0702030302020204" pitchFamily="66" charset="0"/>
              </a:rPr>
              <a:t>コリント</a:t>
            </a:r>
            <a:r>
              <a:rPr lang="en" sz="1200" b="1" dirty="0">
                <a:solidFill>
                  <a:srgbClr val="002060"/>
                </a:solidFill>
                <a:latin typeface="Comic Sans MS" panose="030F0702030302020204" pitchFamily="66" charset="0"/>
              </a:rPr>
              <a:t> 9:14</a:t>
            </a:r>
            <a:r>
              <a:rPr lang="en" sz="1400" b="1" dirty="0">
                <a:solidFill>
                  <a:srgbClr val="002060"/>
                </a:solidFill>
                <a:latin typeface="Comic Sans MS" panose="030F0702030302020204" pitchFamily="66" charset="0"/>
              </a:rPr>
              <a:t>)</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5" y="1167013"/>
            <a:ext cx="8415588" cy="369332"/>
          </a:xfrm>
          <a:prstGeom prst="rect">
            <a:avLst/>
          </a:prstGeom>
          <a:noFill/>
        </p:spPr>
        <p:txBody>
          <a:bodyPr wrap="square" rtlCol="0">
            <a:spAutoFit/>
          </a:bodyPr>
          <a:lstStyle/>
          <a:p>
            <a:pPr>
              <a:spcBef>
                <a:spcPts val="600"/>
              </a:spcBef>
            </a:pPr>
            <a:r>
              <a:rPr lang="ja-JP" altLang="en-US" b="1" dirty="0">
                <a:solidFill>
                  <a:schemeClr val="bg1"/>
                </a:solidFill>
                <a:effectLst>
                  <a:outerShdw blurRad="50800" dist="50800" dir="5400000" algn="ctr" rotWithShape="0">
                    <a:schemeClr val="tx1"/>
                  </a:outerShdw>
                </a:effectLst>
              </a:rPr>
              <a:t>パウロは、弱い者たちへの愛から、少なくとも三つの権利を放棄しました。</a:t>
            </a: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1509252157"/>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6215682"/>
            <a:ext cx="12192000" cy="646331"/>
          </a:xfrm>
          <a:prstGeom prst="rect">
            <a:avLst/>
          </a:prstGeom>
          <a:noFill/>
        </p:spPr>
        <p:txBody>
          <a:bodyPr wrap="square" rtlCol="0">
            <a:spAutoFit/>
          </a:bodyPr>
          <a:lstStyle/>
          <a:p>
            <a:pPr>
              <a:spcBef>
                <a:spcPts val="600"/>
              </a:spcBef>
            </a:pPr>
            <a:r>
              <a:rPr lang="ja-JP" altLang="en-US" b="1" dirty="0">
                <a:latin typeface="+mn-ea"/>
              </a:rPr>
              <a:t>イエスは、福音を宣べ伝える者は福音によって生計を立てるべきであることを明確に示されましたが、パウロも　　バルナバも、信者たちの妨げにならないようにと、自ら進んでこの権利を放棄しました</a:t>
            </a:r>
            <a:r>
              <a:rPr lang="ja-JP" altLang="en-US" sz="1600" b="1" dirty="0">
                <a:latin typeface="+mn-ea"/>
              </a:rPr>
              <a:t>（</a:t>
            </a:r>
            <a:r>
              <a:rPr lang="en-US" altLang="ja-JP" sz="1600" b="1" dirty="0">
                <a:latin typeface="+mn-ea"/>
              </a:rPr>
              <a:t>Ⅰ</a:t>
            </a:r>
            <a:r>
              <a:rPr lang="ja-JP" altLang="en-US" sz="1600" b="1" dirty="0">
                <a:latin typeface="+mn-ea"/>
              </a:rPr>
              <a:t>コリ</a:t>
            </a:r>
            <a:r>
              <a:rPr lang="en-US" altLang="ja-JP" sz="1600" b="1" dirty="0">
                <a:latin typeface="+mn-ea"/>
              </a:rPr>
              <a:t>9:12-14</a:t>
            </a:r>
            <a:r>
              <a:rPr lang="ja-JP" altLang="en-US" sz="1600" b="1" dirty="0">
                <a:latin typeface="+mn-ea"/>
              </a:rPr>
              <a:t>、ルカ</a:t>
            </a:r>
            <a:r>
              <a:rPr lang="en-US" altLang="ja-JP" sz="1600" b="1" dirty="0">
                <a:latin typeface="+mn-ea"/>
              </a:rPr>
              <a:t>10:7</a:t>
            </a:r>
            <a:r>
              <a:rPr lang="ja-JP" altLang="en-US" sz="1600" b="1" dirty="0">
                <a:latin typeface="+mn-ea"/>
              </a:rPr>
              <a:t>）。</a:t>
            </a:r>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a:extLst>
            <a:ext uri="{FF2B5EF4-FFF2-40B4-BE49-F238E27FC236}">
              <a16:creationId xmlns:a16="http://schemas.microsoft.com/office/drawing/2014/main" id="{8DDAEC89-E3FF-5A3C-B32A-28DB3D051EE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84F302B-3099-9A8E-F679-FD44B8AC68B2}"/>
              </a:ext>
            </a:extLst>
          </p:cNvPr>
          <p:cNvSpPr>
            <a:spLocks noGrp="1"/>
          </p:cNvSpPr>
          <p:nvPr>
            <p:ph type="title"/>
          </p:nvPr>
        </p:nvSpPr>
        <p:spPr>
          <a:xfrm>
            <a:off x="838200" y="2766218"/>
            <a:ext cx="10515600" cy="1325563"/>
          </a:xfrm>
        </p:spPr>
        <p:txBody>
          <a:bodyPr>
            <a:normAutofit fontScale="90000"/>
          </a:bodyPr>
          <a:lstStyle/>
          <a:p>
            <a:pPr algn="ctr"/>
            <a:r>
              <a:rPr lang="ja-JP" altLang="ja-JP" b="1" dirty="0"/>
              <a:t>たとえ自分に当然の権利があるとしても、</a:t>
            </a:r>
            <a:r>
              <a:rPr lang="ja-JP" altLang="en-US" b="1" dirty="0"/>
              <a:t>　</a:t>
            </a:r>
            <a:r>
              <a:rPr lang="ja-JP" altLang="ja-JP" b="1" dirty="0"/>
              <a:t>主のためにもっと効果的な証し人と</a:t>
            </a:r>
            <a:br>
              <a:rPr lang="en-US" altLang="ja-JP" b="1" dirty="0"/>
            </a:br>
            <a:r>
              <a:rPr lang="ja-JP" altLang="ja-JP" b="1" dirty="0"/>
              <a:t>なる ためには、あえて手放したほうが</a:t>
            </a:r>
            <a:br>
              <a:rPr lang="en-US" altLang="ja-JP" b="1" dirty="0"/>
            </a:br>
            <a:r>
              <a:rPr lang="ja-JP" altLang="ja-JP" b="1" dirty="0"/>
              <a:t>よいものは何でしょうか。 </a:t>
            </a:r>
            <a:endParaRPr kumimoji="1" lang="ja-JP" altLang="en-US" b="1" dirty="0"/>
          </a:p>
        </p:txBody>
      </p:sp>
    </p:spTree>
    <p:extLst>
      <p:ext uri="{BB962C8B-B14F-4D97-AF65-F5344CB8AC3E}">
        <p14:creationId xmlns:p14="http://schemas.microsoft.com/office/powerpoint/2010/main" val="151366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402766" y="0"/>
            <a:ext cx="8789234"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ja-JP" altLang="en-US" sz="4400" b="1" dirty="0">
                <a:ln w="0"/>
                <a:gradFill>
                  <a:gsLst>
                    <a:gs pos="0">
                      <a:schemeClr val="accent5">
                        <a:lumMod val="50000"/>
                      </a:schemeClr>
                    </a:gs>
                    <a:gs pos="50000">
                      <a:schemeClr val="accent5"/>
                    </a:gs>
                    <a:gs pos="100000">
                      <a:schemeClr val="accent5">
                        <a:lumMod val="60000"/>
                        <a:lumOff val="40000"/>
                      </a:schemeClr>
                    </a:gs>
                  </a:gsLst>
                  <a:lin ang="5400000"/>
                </a:gradFill>
              </a:rPr>
              <a:t>過去から学ぶ教訓</a:t>
            </a:r>
          </a:p>
          <a:p>
            <a:pPr lvl="0" algn="ctr">
              <a:defRPr/>
            </a:pPr>
            <a:r>
              <a:rPr kumimoji="0" lang="en" sz="2400" b="1" i="0" u="none" strike="noStrike" kern="1200" normalizeH="0" baseline="0" noProof="0" dirty="0">
                <a:ln w="0"/>
                <a:solidFill>
                  <a:schemeClr val="accent6">
                    <a:lumMod val="75000"/>
                  </a:schemeClr>
                </a:solidFill>
                <a:effectLst/>
                <a:uLnTx/>
                <a:uFillTx/>
                <a:latin typeface="Aptos" panose="02110004020202020204"/>
                <a:ea typeface="+mn-ea"/>
                <a:cs typeface="+mn-cs"/>
              </a:rPr>
              <a:t>1 </a:t>
            </a:r>
            <a:r>
              <a:rPr kumimoji="0" lang="ja-JP" altLang="en-US" sz="2400" b="1" i="0" u="none" strike="noStrike" kern="1200" normalizeH="0" baseline="0" noProof="0" dirty="0">
                <a:ln w="0"/>
                <a:solidFill>
                  <a:schemeClr val="accent6">
                    <a:lumMod val="75000"/>
                  </a:schemeClr>
                </a:solidFill>
                <a:effectLst/>
                <a:uLnTx/>
                <a:uFillTx/>
                <a:latin typeface="Aptos" panose="02110004020202020204"/>
                <a:ea typeface="+mn-ea"/>
                <a:cs typeface="+mn-cs"/>
              </a:rPr>
              <a:t>コリ</a:t>
            </a:r>
            <a:r>
              <a:rPr kumimoji="0" lang="en" sz="2400" b="1" i="0" u="none" strike="noStrike" kern="1200" normalizeH="0" baseline="0" noProof="0" dirty="0">
                <a:ln w="0"/>
                <a:solidFill>
                  <a:schemeClr val="accent6">
                    <a:lumMod val="75000"/>
                  </a:schemeClr>
                </a:solidFill>
                <a:effectLst/>
                <a:uLnTx/>
                <a:uFillTx/>
                <a:latin typeface="Aptos" panose="02110004020202020204"/>
                <a:ea typeface="+mn-ea"/>
                <a:cs typeface="+mn-cs"/>
              </a:rPr>
              <a:t> 10:1-13 (</a:t>
            </a:r>
            <a:r>
              <a:rPr lang="ja-JP" altLang="en-US" sz="2400" b="1" dirty="0">
                <a:ln w="0"/>
                <a:solidFill>
                  <a:schemeClr val="accent6">
                    <a:lumMod val="75000"/>
                  </a:schemeClr>
                </a:solidFill>
              </a:rPr>
              <a:t>偶像崇拝に対する警告</a:t>
            </a:r>
            <a:r>
              <a:rPr kumimoji="0" lang="en" sz="2400" b="1" i="0" u="none" strike="noStrike" kern="1200" normalizeH="0" baseline="0" noProof="0" dirty="0">
                <a:ln w="0"/>
                <a:solidFill>
                  <a:schemeClr val="accent6">
                    <a:lumMod val="75000"/>
                  </a:schemeClr>
                </a:solidFill>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5D7D34A2-564A-A89C-6BE3-3AA3FE779499}"/>
              </a:ext>
            </a:extLst>
          </p:cNvPr>
          <p:cNvSpPr txBox="1"/>
          <p:nvPr/>
        </p:nvSpPr>
        <p:spPr>
          <a:xfrm>
            <a:off x="3000375" y="1172032"/>
            <a:ext cx="9058149" cy="646331"/>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ja-JP" altLang="en-US" b="1" dirty="0">
                <a:solidFill>
                  <a:schemeClr val="accent5">
                    <a:lumMod val="50000"/>
                  </a:schemeClr>
                </a:solidFill>
                <a:latin typeface="Comic Sans MS" panose="030F0702030302020204" pitchFamily="66" charset="0"/>
              </a:rPr>
              <a:t>だから、彼らの中のある者たちのように、偶像礼拝者になってはならない。すなわち、「民は座して飲み食いをし、また立って踊り戯れた」と書いてある。</a:t>
            </a:r>
            <a:r>
              <a:rPr lang="en" sz="1400" b="1" dirty="0">
                <a:solidFill>
                  <a:schemeClr val="accent5">
                    <a:lumMod val="50000"/>
                  </a:schemeClr>
                </a:solidFill>
                <a:latin typeface="Comic Sans MS" panose="030F0702030302020204" pitchFamily="66" charset="0"/>
              </a:rPr>
              <a:t>(1 </a:t>
            </a:r>
            <a:r>
              <a:rPr lang="ja-JP" altLang="en-US" sz="1400" b="1" dirty="0">
                <a:solidFill>
                  <a:schemeClr val="accent5">
                    <a:lumMod val="50000"/>
                  </a:schemeClr>
                </a:solidFill>
                <a:latin typeface="Comic Sans MS" panose="030F0702030302020204" pitchFamily="66" charset="0"/>
              </a:rPr>
              <a:t>コリント</a:t>
            </a:r>
            <a:r>
              <a:rPr lang="en" sz="1400" b="1" dirty="0">
                <a:solidFill>
                  <a:schemeClr val="accent5">
                    <a:lumMod val="50000"/>
                  </a:schemeClr>
                </a:solidFill>
                <a:latin typeface="Comic Sans MS" panose="030F0702030302020204" pitchFamily="66" charset="0"/>
              </a:rPr>
              <a:t> 10:7)</a:t>
            </a: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266985"/>
            <a:ext cx="6578082" cy="969496"/>
          </a:xfrm>
          <a:prstGeom prst="rect">
            <a:avLst/>
          </a:prstGeom>
          <a:noFill/>
        </p:spPr>
        <p:txBody>
          <a:bodyPr wrap="square" rtlCol="0">
            <a:spAutoFit/>
          </a:bodyPr>
          <a:lstStyle/>
          <a:p>
            <a:pPr>
              <a:spcBef>
                <a:spcPts val="600"/>
              </a:spcBef>
            </a:pPr>
            <a:r>
              <a:rPr lang="ja-JP" altLang="en-US" sz="1900" b="1" dirty="0">
                <a:latin typeface="+mn-ea"/>
              </a:rPr>
              <a:t>出エジプトの体験は、霊的な観点から理解すれば、私たち自身の体験と重なるものです。海を渡った出来事は、　　私たちの洗礼の契約に似ています（</a:t>
            </a:r>
            <a:r>
              <a:rPr lang="en-US" altLang="ja-JP" sz="1900" b="1" dirty="0">
                <a:latin typeface="+mn-ea"/>
              </a:rPr>
              <a:t>Ⅰ</a:t>
            </a:r>
            <a:r>
              <a:rPr lang="ja-JP" altLang="en-US" sz="1900" b="1" dirty="0">
                <a:latin typeface="+mn-ea"/>
              </a:rPr>
              <a:t>コリ</a:t>
            </a:r>
            <a:r>
              <a:rPr lang="en-US" altLang="ja-JP" sz="1900" b="1" dirty="0">
                <a:latin typeface="+mn-ea"/>
              </a:rPr>
              <a:t>10:1-2</a:t>
            </a:r>
            <a:r>
              <a:rPr lang="ja-JP" altLang="en-US" sz="1900" b="1" dirty="0">
                <a:latin typeface="+mn-ea"/>
              </a:rPr>
              <a:t>）。</a:t>
            </a:r>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69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02382"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273863"/>
            <a:ext cx="5762625" cy="1261884"/>
          </a:xfrm>
          <a:prstGeom prst="rect">
            <a:avLst/>
          </a:prstGeom>
          <a:noFill/>
        </p:spPr>
        <p:txBody>
          <a:bodyPr wrap="square">
            <a:spAutoFit/>
          </a:bodyPr>
          <a:lstStyle/>
          <a:p>
            <a:pPr>
              <a:spcBef>
                <a:spcPts val="600"/>
              </a:spcBef>
            </a:pPr>
            <a:r>
              <a:rPr lang="ja-JP" altLang="en-US" sz="1900" b="1" dirty="0">
                <a:latin typeface="+mn-ea"/>
              </a:rPr>
              <a:t>注意せよ！イスラエルの民は、その経験にもかかわらず、偶像崇拝や不道徳といった重大な罪を犯してしまった。私たちにも同じことが起こらないようにしよう！  （</a:t>
            </a:r>
            <a:r>
              <a:rPr lang="en-US" altLang="ja-JP" sz="1900" b="1" dirty="0">
                <a:latin typeface="+mn-ea"/>
              </a:rPr>
              <a:t>1</a:t>
            </a:r>
            <a:r>
              <a:rPr lang="ja-JP" altLang="en-US" sz="1900" b="1" dirty="0">
                <a:latin typeface="+mn-ea"/>
              </a:rPr>
              <a:t>コリ </a:t>
            </a:r>
            <a:r>
              <a:rPr lang="en-US" altLang="ja-JP" sz="1900" b="1" dirty="0">
                <a:latin typeface="+mn-ea"/>
              </a:rPr>
              <a:t>10:5-10</a:t>
            </a:r>
            <a:r>
              <a:rPr lang="ja-JP" altLang="en-US" sz="1900" b="1" dirty="0">
                <a:latin typeface="+mn-ea"/>
              </a:rPr>
              <a:t>）。</a:t>
            </a:r>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282648"/>
            <a:ext cx="6578082" cy="969496"/>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彼らが砂漠で摂った食べ物や飲み物は、私たちが聖餐式に参加し、霊的にイエスの体と血を食し、飲むことと同じ　です                                                    （</a:t>
            </a:r>
            <a:r>
              <a:rPr lang="en-US" altLang="ja-JP" sz="1900" b="1" dirty="0">
                <a:solidFill>
                  <a:prstClr val="black"/>
                </a:solidFill>
                <a:latin typeface="+mn-ea"/>
              </a:rPr>
              <a:t>1</a:t>
            </a:r>
            <a:r>
              <a:rPr lang="ja-JP" altLang="en-US" sz="1900" b="1" dirty="0">
                <a:solidFill>
                  <a:prstClr val="black"/>
                </a:solidFill>
                <a:latin typeface="+mn-ea"/>
              </a:rPr>
              <a:t>コリ </a:t>
            </a:r>
            <a:r>
              <a:rPr lang="en-US" altLang="ja-JP" sz="1900" b="1" dirty="0">
                <a:solidFill>
                  <a:prstClr val="black"/>
                </a:solidFill>
                <a:latin typeface="+mn-ea"/>
              </a:rPr>
              <a:t>10:3-4</a:t>
            </a:r>
            <a:r>
              <a:rPr lang="ja-JP" altLang="en-US" sz="1900" b="1" dirty="0">
                <a:solidFill>
                  <a:prstClr val="black"/>
                </a:solidFill>
                <a:latin typeface="+mn-ea"/>
              </a:rPr>
              <a:t>）。</a:t>
            </a: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51828" y="5540076"/>
            <a:ext cx="5762625" cy="1261884"/>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そこで、使徒はこの節を、次のような力強い助言をもって締めくくっています。「ですから、自分がしっかりと立っていると思う人は、倒れないように気をつけなさい」  （</a:t>
            </a:r>
            <a:r>
              <a:rPr lang="en-US" altLang="ja-JP" sz="1900" b="1" dirty="0">
                <a:solidFill>
                  <a:prstClr val="black"/>
                </a:solidFill>
                <a:latin typeface="+mn-ea"/>
              </a:rPr>
              <a:t>1</a:t>
            </a:r>
            <a:r>
              <a:rPr lang="ja-JP" altLang="en-US" sz="1900" b="1" dirty="0">
                <a:solidFill>
                  <a:prstClr val="black"/>
                </a:solidFill>
                <a:latin typeface="+mn-ea"/>
              </a:rPr>
              <a:t>コリ </a:t>
            </a:r>
            <a:r>
              <a:rPr lang="en-US" altLang="ja-JP" sz="1900" b="1" dirty="0">
                <a:solidFill>
                  <a:prstClr val="black"/>
                </a:solidFill>
                <a:latin typeface="+mn-ea"/>
              </a:rPr>
              <a:t>10:12</a:t>
            </a:r>
            <a:r>
              <a:rPr lang="ja-JP" altLang="en-US" sz="1900" b="1" dirty="0">
                <a:solidFill>
                  <a:prstClr val="black"/>
                </a:solidFill>
                <a:latin typeface="+mn-ea"/>
              </a:rPr>
              <a:t>）。</a:t>
            </a: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878</TotalTime>
  <Words>4389</Words>
  <Application>Microsoft Office PowerPoint</Application>
  <PresentationFormat>Panorámica</PresentationFormat>
  <Paragraphs>78</Paragraphs>
  <Slides>15</Slides>
  <Notes>2</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15</vt:i4>
      </vt:variant>
    </vt:vector>
  </HeadingPairs>
  <TitlesOfParts>
    <vt:vector size="24" baseType="lpstr">
      <vt:lpstr>Wingdings</vt:lpstr>
      <vt:lpstr>Constantia</vt:lpstr>
      <vt:lpstr>游ゴシック</vt:lpstr>
      <vt:lpstr>Comic Sans MS</vt:lpstr>
      <vt:lpstr>Aptos</vt:lpstr>
      <vt:lpstr>Aptos Display</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パウロは、愛がなければ知識は悪いものに なりかねないと論じています（Ⅰコリント８ 章）。 　 8:1 偶像に供えられた肉について言え ば、「我々は皆、知識を持っている」とい うことは確かです。ただ、知識は人を高 ぶらせるが、愛は造り上げる。 8:2 自分は何か知っていると思う人がい たら、その人は、知らねば　　ならぬことを まだ知らないのです。 8:3 しかし、神を愛する人がいれば、その 人は神に知られているのです。 8:4 そこで、偶像に供えられた肉を食べ ることについてですが、世の中に偶像の 神などはなく、また、唯一の神以外にい かなる神もいないことを、わたしたちは 知っています。 8:5 現に多くの神々、多くの主がいると 　　思われているように、たとえ天や地に 神々と呼ばれるものがいても、8:6 わたしたちにとっては、唯一の神、　父 である神がおられ、万物はこの神から出、 わたしたちはこの神へ帰って行くので す。また、唯一の主、　　イエス・キリスト がおられ、万物はこの主によって存在し、 わたしたちもこの主によって存在してい るのです。 　　　8:7 しかし、この知識がだれにでもある わけではありません。ある人たちは、今 までの偶像になじんできた習慣にとらわ れて、肉を食べる際に、それが偶像に供 えられた肉だということが念頭から去ら ず、良心が弱いために汚されるのです。 8:8 わたしたちを神のもとに導くのは、 食物ではありません。食べないからとい って、何かを失うわけではなく、食べた からといって、何かを得るわけではあり ません。 8:9 ただ、あなたがたのこの自由な態度 が、弱い人々を罪に誘うことにならない ように、気をつけなさい。 8:10 知識を持っているあなたが偶像の 神殿で食事の席に着いているのを、だれ かが見ると、その人は弱いのに、その良 心が強められて、偶像に　供えられたもの を食べるようにならないだろうか。 8:11 そうなると、あなたの知識によっ て、弱い人が滅びてしまいます。その兄 弟のためにもキリストが死んでくださっ たのです。 8:12 このようにあなたがたが、兄弟　たち に対して罪を犯し、彼らの弱い良心を傷 つけるのは、キリストに対して罪を犯す ことなのです。 　　　　8:13 それだから、食物のことがわたしの 兄弟をつまずかせるくらいなら、兄弟を つまずかせないために、　　わたしは今後決 して肉を口にしません。  　 愛を伴わない知識が、実際にどのような状況下で 悪いものとみなされるのでし ょうか。</vt:lpstr>
      <vt:lpstr>Presentación de PowerPoint</vt:lpstr>
      <vt:lpstr>たとえ自分に当然の権利があるとしても、　主のためにもっと効果的な証し人と なる ためには、あえて手放したほうが よいものは何でしょうか。 </vt:lpstr>
      <vt:lpstr>Presentación de PowerPoint</vt:lpstr>
      <vt:lpstr>神は、「耐えられないような試練に遭わせることはなさらず、試練と共に、それに耐え られるよう、逃れる道をも備えていてくださいます」〔口語訳「耐えられないような試錬に 会わせることはないばかりか、試錬と同時に、それに耐えられるように、のがれる道も備えて下 さる」〕(Ⅰコリ10:13)。 それなのに、なぜ私たちは、 いまだに罪に陥りやすいのでしょう か。</vt:lpstr>
      <vt:lpstr>Presentación de PowerPoint</vt:lpstr>
      <vt:lpstr>偶像は必ずしも石像である必要はありません。私たちはほとんどあらゆるものを 偶 像にしてしまうことができます。 あなた自身の人生において、もしあるとすれば、ど んな偶像から逃れる必要があるでしょうか。</vt:lpstr>
      <vt:lpstr>Presentación de PowerPoint</vt:lpstr>
      <vt:lpstr>どうすれば、隣人を自分のように 愛せるようになるのでしょうか。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82</cp:revision>
  <dcterms:created xsi:type="dcterms:W3CDTF">2026-07-04T15:24:19Z</dcterms:created>
  <dcterms:modified xsi:type="dcterms:W3CDTF">2026-08-10T06:14:29Z</dcterms:modified>
</cp:coreProperties>
</file>