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1"/>
  </p:notesMasterIdLst>
  <p:sldIdLst>
    <p:sldId id="256" r:id="rId3"/>
    <p:sldId id="279" r:id="rId4"/>
    <p:sldId id="280" r:id="rId5"/>
    <p:sldId id="258" r:id="rId6"/>
    <p:sldId id="259" r:id="rId7"/>
    <p:sldId id="275" r:id="rId8"/>
    <p:sldId id="281" r:id="rId9"/>
    <p:sldId id="277" r:id="rId10"/>
    <p:sldId id="282" r:id="rId11"/>
    <p:sldId id="273" r:id="rId12"/>
    <p:sldId id="263" r:id="rId13"/>
    <p:sldId id="283" r:id="rId14"/>
    <p:sldId id="278" r:id="rId15"/>
    <p:sldId id="285" r:id="rId16"/>
    <p:sldId id="274" r:id="rId17"/>
    <p:sldId id="270" r:id="rId18"/>
    <p:sldId id="284" r:id="rId19"/>
    <p:sldId id="271" r:id="rId20"/>
  </p:sldIdLst>
  <p:sldSz cx="12192000" cy="6858000"/>
  <p:notesSz cx="6858000" cy="9144000"/>
  <p:embeddedFontLst>
    <p:embeddedFont>
      <p:font typeface="游ゴシック" panose="020B0400000000000000" pitchFamily="34" charset="-128"/>
      <p:regular r:id="rId22"/>
      <p:bold r:id="rId23"/>
    </p:embeddedFont>
    <p:embeddedFont>
      <p:font typeface="Comic Sans MS" panose="030F0702030302020204" pitchFamily="66" charset="0"/>
      <p:regular r:id="rId24"/>
      <p:bold r:id="rId25"/>
      <p:italic r:id="rId26"/>
      <p:boldItalic r:id="rId27"/>
    </p:embeddedFont>
    <p:embeddedFont>
      <p:font typeface="Constantia" panose="02030602050306030303" pitchFamily="18" charset="0"/>
      <p:regular r:id="rId28"/>
      <p:bold r:id="rId29"/>
      <p:italic r:id="rId30"/>
      <p:boldItalic r:id="rId31"/>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FF"/>
    <a:srgbClr val="CCFFCC"/>
    <a:srgbClr val="FFFFCC"/>
    <a:srgbClr val="FFCCCC"/>
    <a:srgbClr val="C2DEF4"/>
    <a:srgbClr val="D1D2B1"/>
    <a:srgbClr val="9AD2A7"/>
    <a:srgbClr val="80800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kumimoji="1" lang="ja-JP" altLang="en-US" sz="1900" b="1" dirty="0">
              <a:solidFill>
                <a:srgbClr val="745E00"/>
              </a:solidFill>
              <a:latin typeface="+mn-ea"/>
              <a:ea typeface="+mn-ea"/>
            </a:rPr>
            <a:t>彼は富んでいたにもかかわらず、貧しくなった                                                       （</a:t>
          </a:r>
          <a:r>
            <a:rPr kumimoji="1" lang="en-US" altLang="ja-JP" sz="1900" b="1" dirty="0">
              <a:solidFill>
                <a:srgbClr val="745E00"/>
              </a:solidFill>
              <a:latin typeface="+mn-ea"/>
              <a:ea typeface="+mn-ea"/>
            </a:rPr>
            <a:t>2</a:t>
          </a:r>
          <a:r>
            <a:rPr kumimoji="1" lang="ja-JP" altLang="en-US" sz="1900" b="1" dirty="0">
              <a:solidFill>
                <a:srgbClr val="745E00"/>
              </a:solidFill>
              <a:latin typeface="+mn-ea"/>
              <a:ea typeface="+mn-ea"/>
            </a:rPr>
            <a:t>コリ </a:t>
          </a:r>
          <a:r>
            <a:rPr kumimoji="1" lang="en-US" altLang="ja-JP" sz="1900" b="1" dirty="0">
              <a:solidFill>
                <a:srgbClr val="745E00"/>
              </a:solidFill>
              <a:latin typeface="+mn-ea"/>
              <a:ea typeface="+mn-ea"/>
            </a:rPr>
            <a:t>8:9</a:t>
          </a:r>
          <a:r>
            <a:rPr kumimoji="1" lang="ja-JP" altLang="en-US" sz="1900" b="1" dirty="0">
              <a:solidFill>
                <a:srgbClr val="745E00"/>
              </a:solidFill>
              <a:latin typeface="+mn-ea"/>
              <a:ea typeface="+mn-ea"/>
            </a:rPr>
            <a:t>）</a:t>
          </a: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kumimoji="1" lang="ja-JP" altLang="en-US" sz="1900" b="1" dirty="0">
              <a:solidFill>
                <a:srgbClr val="208438"/>
              </a:solidFill>
            </a:rPr>
            <a:t>彼は天を離れ、地上で暮らすためにやって来た。</a:t>
          </a:r>
          <a:endParaRPr lang="es-ES" sz="19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kumimoji="1" lang="ja-JP" altLang="en-US" sz="1900" b="1" dirty="0">
              <a:solidFill>
                <a:schemeClr val="tx2">
                  <a:lumMod val="75000"/>
                </a:schemeClr>
              </a:solidFill>
            </a:rPr>
            <a:t>彼は宇宙を統治するのをやめ、大工になった。</a:t>
          </a:r>
          <a:endParaRPr lang="es-ES" sz="19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kumimoji="1" lang="ja-JP" altLang="en-US" sz="1900" b="1" dirty="0">
              <a:solidFill>
                <a:srgbClr val="1C97A8"/>
              </a:solidFill>
            </a:rPr>
            <a:t>彼は安全な場所を離れ、　　敵地で暮らすことになった</a:t>
          </a: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kumimoji="1" lang="ja-JP" altLang="en-US" sz="1900" b="1" dirty="0">
              <a:solidFill>
                <a:schemeClr val="accent5">
                  <a:lumMod val="75000"/>
                </a:schemeClr>
              </a:solidFill>
            </a:rPr>
            <a:t>彼は王冠をイバラの冠と　　交換した</a:t>
          </a: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ScaleX="111486" custLinFactNeighborX="5186" custLinFactNeighborY="68003">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ScaleX="108996" custLinFactNeighborX="3941" custLinFactNeighborY="50000">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pPr>
            <a:lnSpc>
              <a:spcPts val="2100"/>
            </a:lnSpc>
          </a:pPr>
          <a:r>
            <a:rPr kumimoji="1" lang="ja-JP" altLang="en-US" sz="1900" b="1" dirty="0">
              <a:effectLst>
                <a:outerShdw blurRad="38100" dist="38100" dir="2700000" algn="tl">
                  <a:srgbClr val="000000">
                    <a:alpha val="43137"/>
                  </a:srgbClr>
                </a:outerShdw>
              </a:effectLst>
              <a:latin typeface="+mn-ea"/>
              <a:ea typeface="+mn-ea"/>
            </a:rPr>
            <a:t>神の恵みへの感謝    （</a:t>
          </a:r>
          <a:r>
            <a:rPr kumimoji="1" lang="en-US" altLang="ja-JP" sz="1900" b="1" dirty="0">
              <a:effectLst>
                <a:outerShdw blurRad="38100" dist="38100" dir="2700000" algn="tl">
                  <a:srgbClr val="000000">
                    <a:alpha val="43137"/>
                  </a:srgbClr>
                </a:outerShdw>
              </a:effectLst>
              <a:latin typeface="+mn-ea"/>
              <a:ea typeface="+mn-ea"/>
            </a:rPr>
            <a:t>Ⅱ</a:t>
          </a:r>
          <a:r>
            <a:rPr kumimoji="1" lang="ja-JP" altLang="en-US" sz="1900" b="1" dirty="0">
              <a:effectLst>
                <a:outerShdw blurRad="38100" dist="38100" dir="2700000" algn="tl">
                  <a:srgbClr val="000000">
                    <a:alpha val="43137"/>
                  </a:srgbClr>
                </a:outerShdw>
              </a:effectLst>
              <a:latin typeface="+mn-ea"/>
              <a:ea typeface="+mn-ea"/>
            </a:rPr>
            <a:t>コリ</a:t>
          </a:r>
          <a:r>
            <a:rPr kumimoji="1" lang="en-US" altLang="ja-JP" sz="1900" b="1" dirty="0">
              <a:effectLst>
                <a:outerShdw blurRad="38100" dist="38100" dir="2700000" algn="tl">
                  <a:srgbClr val="000000">
                    <a:alpha val="43137"/>
                  </a:srgbClr>
                </a:outerShdw>
              </a:effectLst>
              <a:latin typeface="+mn-ea"/>
              <a:ea typeface="+mn-ea"/>
            </a:rPr>
            <a:t>9:15</a:t>
          </a:r>
          <a:r>
            <a:rPr kumimoji="1" lang="ja-JP" altLang="en-US" sz="1900" b="1" dirty="0">
              <a:effectLst>
                <a:outerShdw blurRad="38100" dist="38100" dir="2700000" algn="tl">
                  <a:srgbClr val="000000">
                    <a:alpha val="43137"/>
                  </a:srgbClr>
                </a:outerShdw>
              </a:effectLst>
              <a:latin typeface="+mn-ea"/>
              <a:ea typeface="+mn-ea"/>
            </a:rPr>
            <a:t>）</a:t>
          </a: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nchor="ctr"/>
        <a:lstStyle/>
        <a:p>
          <a:pPr>
            <a:lnSpc>
              <a:spcPts val="1900"/>
            </a:lnSpc>
          </a:pPr>
          <a:r>
            <a:rPr kumimoji="1" lang="ja-JP" altLang="en-US" sz="1600" b="1" dirty="0"/>
            <a:t>イエスは私たちのために全てを捧げてくださいました。私たち自身の全てを主に捧げたいと　いう願いの中に、私たちの感謝の心が表れます。</a:t>
          </a:r>
          <a:endParaRPr lang="es-ES" sz="16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pPr>
            <a:lnSpc>
              <a:spcPts val="2000"/>
            </a:lnSpc>
          </a:pPr>
          <a:r>
            <a:rPr kumimoji="1" lang="ja-JP" altLang="en-US" sz="1900" b="1" dirty="0">
              <a:effectLst>
                <a:outerShdw blurRad="38100" dist="38100" dir="2700000" algn="tl">
                  <a:srgbClr val="000000">
                    <a:alpha val="43137"/>
                  </a:srgbClr>
                </a:outerShdw>
              </a:effectLst>
              <a:latin typeface="+mn-ea"/>
              <a:ea typeface="+mn-ea"/>
            </a:rPr>
            <a:t>神の祝福を分かち         合いたいという願い           （</a:t>
          </a:r>
          <a:r>
            <a:rPr kumimoji="1" lang="en-US" altLang="ja-JP" sz="1900" b="1" dirty="0">
              <a:effectLst>
                <a:outerShdw blurRad="38100" dist="38100" dir="2700000" algn="tl">
                  <a:srgbClr val="000000">
                    <a:alpha val="43137"/>
                  </a:srgbClr>
                </a:outerShdw>
              </a:effectLst>
              <a:latin typeface="+mn-ea"/>
              <a:ea typeface="+mn-ea"/>
            </a:rPr>
            <a:t>Ⅱ</a:t>
          </a:r>
          <a:r>
            <a:rPr kumimoji="1" lang="ja-JP" altLang="en-US" sz="1900" b="1" dirty="0">
              <a:effectLst>
                <a:outerShdw blurRad="38100" dist="38100" dir="2700000" algn="tl">
                  <a:srgbClr val="000000">
                    <a:alpha val="43137"/>
                  </a:srgbClr>
                </a:outerShdw>
              </a:effectLst>
              <a:latin typeface="+mn-ea"/>
              <a:ea typeface="+mn-ea"/>
            </a:rPr>
            <a:t>コリ</a:t>
          </a:r>
          <a:r>
            <a:rPr kumimoji="1" lang="en-US" altLang="ja-JP" sz="1900" b="1" dirty="0">
              <a:effectLst>
                <a:outerShdw blurRad="38100" dist="38100" dir="2700000" algn="tl">
                  <a:srgbClr val="000000">
                    <a:alpha val="43137"/>
                  </a:srgbClr>
                </a:outerShdw>
              </a:effectLst>
              <a:latin typeface="+mn-ea"/>
              <a:ea typeface="+mn-ea"/>
            </a:rPr>
            <a:t>9:11a</a:t>
          </a:r>
          <a:r>
            <a:rPr kumimoji="1" lang="ja-JP" altLang="en-US" sz="1900" b="1" dirty="0">
              <a:effectLst>
                <a:outerShdw blurRad="38100" dist="38100" dir="2700000" algn="tl">
                  <a:srgbClr val="000000">
                    <a:alpha val="43137"/>
                  </a:srgbClr>
                </a:outerShdw>
              </a:effectLst>
              <a:latin typeface="+mn-ea"/>
              <a:ea typeface="+mn-ea"/>
            </a:rPr>
            <a:t>）</a:t>
          </a: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pPr>
            <a:lnSpc>
              <a:spcPts val="2100"/>
            </a:lnSpc>
          </a:pPr>
          <a:r>
            <a:rPr kumimoji="1" lang="ja-JP" altLang="en-US" sz="1800" b="1" dirty="0"/>
            <a:t>私たちが他者に与えるのは、まず神から与えられたからなのです</a:t>
          </a:r>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nchor="ctr"/>
        <a:lstStyle/>
        <a:p>
          <a:pPr>
            <a:lnSpc>
              <a:spcPts val="2100"/>
            </a:lnSpc>
          </a:pPr>
          <a:r>
            <a:rPr kumimoji="1" lang="ja-JP" altLang="en-US" sz="1900" b="1" dirty="0">
              <a:effectLst>
                <a:outerShdw blurRad="38100" dist="38100" dir="2700000" algn="tl">
                  <a:srgbClr val="000000">
                    <a:alpha val="43137"/>
                  </a:srgbClr>
                </a:outerShdw>
              </a:effectLst>
              <a:latin typeface="+mn-ea"/>
              <a:ea typeface="+mn-ea"/>
            </a:rPr>
            <a:t>心からの愛     （</a:t>
          </a:r>
          <a:r>
            <a:rPr kumimoji="1" lang="en-US" altLang="ja-JP" sz="1900" b="1" dirty="0">
              <a:effectLst>
                <a:outerShdw blurRad="38100" dist="38100" dir="2700000" algn="tl">
                  <a:srgbClr val="000000">
                    <a:alpha val="43137"/>
                  </a:srgbClr>
                </a:outerShdw>
              </a:effectLst>
              <a:latin typeface="+mn-ea"/>
              <a:ea typeface="+mn-ea"/>
            </a:rPr>
            <a:t>Ⅱ8:24</a:t>
          </a:r>
          <a:r>
            <a:rPr kumimoji="1" lang="ja-JP" altLang="en-US" sz="1900" b="1" dirty="0">
              <a:effectLst>
                <a:outerShdw blurRad="38100" dist="38100" dir="2700000" algn="tl">
                  <a:srgbClr val="000000">
                    <a:alpha val="43137"/>
                  </a:srgbClr>
                </a:outerShdw>
              </a:effectLst>
              <a:latin typeface="+mn-ea"/>
              <a:ea typeface="+mn-ea"/>
            </a:rPr>
            <a:t>）</a:t>
          </a:r>
          <a:endParaRPr lang="es-ES" sz="1900" dirty="0">
            <a:effectLst>
              <a:outerShdw blurRad="38100" dist="38100" dir="2700000" algn="tl">
                <a:srgbClr val="000000">
                  <a:alpha val="43137"/>
                </a:srgbClr>
              </a:outerShdw>
            </a:effectLst>
            <a:latin typeface="+mn-ea"/>
            <a:ea typeface="+mn-ea"/>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lnSpc>
              <a:spcPts val="2100"/>
            </a:lnSpc>
          </a:pPr>
          <a:r>
            <a:rPr kumimoji="1" lang="ja-JP" altLang="en-US" sz="1800" b="1" dirty="0"/>
            <a:t>寛大さは、私たちの心に愛が宿っていることの証です</a:t>
          </a:r>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custLinFactNeighborX="-6888" custLinFactNeighborY="530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t" anchorCtr="0"/>
        <a:lstStyle/>
        <a:p>
          <a:pPr marL="0" lvl="0" indent="0" algn="ctr" defTabSz="889000">
            <a:lnSpc>
              <a:spcPts val="21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彼らは、他者を助けるという特権を懇願した（</a:t>
          </a:r>
          <a:r>
            <a:rPr kumimoji="1" lang="en-US" altLang="ja-JP"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Ⅱ</a:t>
          </a: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コリ </a:t>
          </a:r>
          <a:r>
            <a:rPr kumimoji="1" lang="en-US" altLang="ja-JP"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8:4</a:t>
          </a: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a:t>
          </a:r>
          <a:endParaRPr kumimoji="1" lang="en"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t" anchorCtr="0"/>
        <a:lstStyle/>
        <a:p>
          <a:pPr marL="0" lvl="0" indent="0" algn="ctr" defTabSz="889000">
            <a:lnSpc>
              <a:spcPts val="20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mn-ea"/>
              <a:ea typeface="+mn-ea"/>
              <a:cs typeface="+mn-cs"/>
            </a:rPr>
            <a:t>彼らは自らの貧しさを顧みず、　進んで献げました（</a:t>
          </a:r>
          <a:r>
            <a:rPr kumimoji="1" lang="en-US" altLang="ja-JP" sz="1900" b="1" kern="1200" dirty="0">
              <a:solidFill>
                <a:prstClr val="white"/>
              </a:solidFill>
              <a:effectLst>
                <a:outerShdw blurRad="38100" dist="38100" dir="2700000" algn="tl">
                  <a:srgbClr val="000000"/>
                </a:outerShdw>
              </a:effectLst>
              <a:latin typeface="+mn-ea"/>
              <a:ea typeface="+mn-ea"/>
              <a:cs typeface="+mn-cs"/>
            </a:rPr>
            <a:t>Ⅱ</a:t>
          </a:r>
          <a:r>
            <a:rPr kumimoji="1" lang="ja-JP" altLang="en-US" sz="1900" b="1" kern="1200" dirty="0">
              <a:solidFill>
                <a:prstClr val="white"/>
              </a:solidFill>
              <a:effectLst>
                <a:outerShdw blurRad="38100" dist="38100" dir="2700000" algn="tl">
                  <a:srgbClr val="000000"/>
                </a:outerShdw>
              </a:effectLst>
              <a:latin typeface="+mn-ea"/>
              <a:ea typeface="+mn-ea"/>
              <a:cs typeface="+mn-cs"/>
            </a:rPr>
            <a:t>コリ</a:t>
          </a:r>
          <a:r>
            <a:rPr kumimoji="1" lang="en-US" altLang="ja-JP" sz="1900" b="1" kern="1200" dirty="0">
              <a:solidFill>
                <a:prstClr val="white"/>
              </a:solidFill>
              <a:effectLst>
                <a:outerShdw blurRad="38100" dist="38100" dir="2700000" algn="tl">
                  <a:srgbClr val="000000"/>
                </a:outerShdw>
              </a:effectLst>
              <a:latin typeface="+mn-ea"/>
              <a:ea typeface="+mn-ea"/>
              <a:cs typeface="+mn-cs"/>
            </a:rPr>
            <a:t>8:2-3</a:t>
          </a:r>
          <a:r>
            <a:rPr kumimoji="1" lang="ja-JP" altLang="en-US" sz="1900" b="1" kern="1200" dirty="0">
              <a:solidFill>
                <a:prstClr val="white"/>
              </a:solidFill>
              <a:effectLst>
                <a:outerShdw blurRad="38100" dist="38100" dir="2700000" algn="tl">
                  <a:srgbClr val="000000"/>
                </a:outerShdw>
              </a:effectLst>
              <a:latin typeface="+mn-ea"/>
              <a:ea typeface="+mn-ea"/>
              <a:cs typeface="+mn-cs"/>
            </a:rPr>
            <a:t>）</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lnSpc>
              <a:spcPts val="2100"/>
            </a:lnSpc>
          </a:pPr>
          <a:r>
            <a:rPr kumimoji="1" lang="ja-JP" altLang="en-US" sz="2000" b="1" dirty="0">
              <a:effectLst>
                <a:outerShdw blurRad="38100" dist="38100" dir="2700000" algn="tl">
                  <a:srgbClr val="000000"/>
                </a:outerShdw>
              </a:effectLst>
            </a:rPr>
            <a:t>彼らはイエスからの恵みを受けた（</a:t>
          </a:r>
          <a:r>
            <a:rPr kumimoji="1" lang="en-US" altLang="ja-JP" sz="2000" b="1" dirty="0">
              <a:effectLst>
                <a:outerShdw blurRad="38100" dist="38100" dir="2700000" algn="tl">
                  <a:srgbClr val="000000"/>
                </a:outerShdw>
              </a:effectLst>
            </a:rPr>
            <a:t>Ⅱ</a:t>
          </a:r>
          <a:r>
            <a:rPr kumimoji="1" lang="ja-JP" altLang="en-US" sz="2000" b="1" dirty="0">
              <a:effectLst>
                <a:outerShdw blurRad="38100" dist="38100" dir="2700000" algn="tl">
                  <a:srgbClr val="000000"/>
                </a:outerShdw>
              </a:effectLst>
            </a:rPr>
            <a:t>コリ</a:t>
          </a:r>
          <a:r>
            <a:rPr kumimoji="1" lang="en-US" altLang="ja-JP" sz="2000" b="1" dirty="0">
              <a:effectLst>
                <a:outerShdw blurRad="38100" dist="38100" dir="2700000" algn="tl">
                  <a:srgbClr val="000000"/>
                </a:outerShdw>
              </a:effectLst>
            </a:rPr>
            <a:t>8:9</a:t>
          </a:r>
          <a:r>
            <a:rPr kumimoji="1" lang="ja-JP" altLang="en-US" sz="2000" b="1" dirty="0">
              <a:effectLst>
                <a:outerShdw blurRad="38100" dist="38100" dir="2700000" algn="tl">
                  <a:srgbClr val="000000"/>
                </a:outerShdw>
              </a:effectLst>
            </a:rPr>
            <a:t>）</a:t>
          </a: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nchor="t"/>
        <a:lstStyle/>
        <a:p>
          <a:pPr algn="ctr">
            <a:lnSpc>
              <a:spcPts val="2100"/>
            </a:lnSpc>
          </a:pPr>
          <a:r>
            <a:rPr kumimoji="1" lang="ja-JP" altLang="en-US" sz="2000" b="1" dirty="0">
              <a:effectLst>
                <a:outerShdw blurRad="38100" dist="38100" dir="2700000" algn="tl">
                  <a:srgbClr val="000000"/>
                </a:outerShdw>
              </a:effectLst>
            </a:rPr>
            <a:t>彼らはイエスに身を捧げた（</a:t>
          </a:r>
          <a:r>
            <a:rPr kumimoji="1" lang="en-US" altLang="ja-JP" sz="2000" b="1" dirty="0">
              <a:effectLst>
                <a:outerShdw blurRad="38100" dist="38100" dir="2700000" algn="tl">
                  <a:srgbClr val="000000"/>
                </a:outerShdw>
              </a:effectLst>
            </a:rPr>
            <a:t>Ⅱ</a:t>
          </a:r>
          <a:r>
            <a:rPr kumimoji="1" lang="ja-JP" altLang="en-US" sz="2000" b="1" dirty="0">
              <a:effectLst>
                <a:outerShdw blurRad="38100" dist="38100" dir="2700000" algn="tl">
                  <a:srgbClr val="000000"/>
                </a:outerShdw>
              </a:effectLst>
            </a:rPr>
            <a:t>コリ</a:t>
          </a:r>
          <a:r>
            <a:rPr kumimoji="1" lang="en-US" altLang="ja-JP" sz="2000" b="1" dirty="0">
              <a:effectLst>
                <a:outerShdw blurRad="38100" dist="38100" dir="2700000" algn="tl">
                  <a:srgbClr val="000000"/>
                </a:outerShdw>
              </a:effectLst>
            </a:rPr>
            <a:t>8:5</a:t>
          </a:r>
          <a:r>
            <a:rPr kumimoji="1" lang="ja-JP" altLang="en-US" sz="2000" b="1" dirty="0">
              <a:effectLst>
                <a:outerShdw blurRad="38100" dist="38100" dir="2700000" algn="tl">
                  <a:srgbClr val="000000"/>
                </a:outerShdw>
              </a:effectLst>
            </a:rPr>
            <a:t>）</a:t>
          </a: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nchor="ct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喜びをもって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8:2a</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lnSpc>
              <a:spcPts val="2100"/>
            </a:lnSpc>
            <a:buNone/>
          </a:pPr>
          <a:r>
            <a:rPr kumimoji="1" lang="ja-JP" altLang="en-US" sz="1900" b="1" dirty="0"/>
            <a:t>彼らは、贈ることができて嬉しく思った</a:t>
          </a:r>
          <a:endParaRPr lang="es-ES" sz="19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寛大に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 </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8:2b</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kumimoji="1" lang="ja-JP" altLang="en-US" sz="1900" b="1" dirty="0"/>
            <a:t>彼らの貧困は障害にはならなかった</a:t>
          </a:r>
          <a:endParaRPr lang="es-ES" sz="19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喜んで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8:3</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lvl="1" indent="0" algn="l" defTabSz="844550">
            <a:lnSpc>
              <a:spcPct val="90000"/>
            </a:lnSpc>
            <a:spcBef>
              <a:spcPct val="0"/>
            </a:spcBef>
            <a:spcAft>
              <a:spcPct val="15000"/>
            </a:spcAft>
            <a:buNone/>
          </a:pPr>
          <a:r>
            <a:rPr kumimoji="1" lang="ja-JP" altLang="en-US" sz="1800" b="1" kern="1200" dirty="0">
              <a:solidFill>
                <a:prstClr val="black">
                  <a:hueOff val="0"/>
                  <a:satOff val="0"/>
                  <a:lumOff val="0"/>
                  <a:alphaOff val="0"/>
                </a:prstClr>
              </a:solidFill>
              <a:latin typeface="Aptos" panose="02110004020202020204"/>
              <a:ea typeface="游ゴシック" panose="020B0400000000000000" pitchFamily="50" charset="-128"/>
              <a:cs typeface="+mn-cs"/>
            </a:rPr>
            <a:t>彼らは自発的かつ自然にそれを行った</a:t>
          </a:r>
          <a:endParaRPr kumimoji="1" lang="es-ES" sz="1800" b="1" kern="1200" dirty="0">
            <a:solidFill>
              <a:prstClr val="black">
                <a:hueOff val="0"/>
                <a:satOff val="0"/>
                <a:lumOff val="0"/>
                <a:alphaOff val="0"/>
              </a:prstClr>
            </a:solidFill>
            <a:latin typeface="Aptos" panose="02110004020202020204"/>
            <a:ea typeface="游ゴシック" panose="020B0400000000000000" pitchFamily="50" charset="-128"/>
            <a:cs typeface="+mn-cs"/>
          </a:endParaRPr>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特権として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8:4</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lnSpc>
              <a:spcPts val="2100"/>
            </a:lnSpc>
            <a:buNone/>
          </a:pPr>
          <a:r>
            <a:rPr kumimoji="1" lang="ja-JP" altLang="en-US" sz="1900" b="1" dirty="0"/>
            <a:t>この行為によって、彼らは神と教会への愛を示すことができました。</a:t>
          </a:r>
          <a:endParaRPr lang="es-ES" sz="19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pPr marL="0" lvl="0" indent="0" algn="ctr" defTabSz="889000">
            <a:lnSpc>
              <a:spcPts val="21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mn-ea"/>
              <a:ea typeface="+mn-ea"/>
              <a:cs typeface="+mn-cs"/>
            </a:rPr>
            <a:t>奉献のしるしとして（</a:t>
          </a:r>
          <a:r>
            <a:rPr kumimoji="1" lang="en-US" altLang="ja-JP" sz="1900" b="1" kern="1200" dirty="0">
              <a:solidFill>
                <a:prstClr val="white"/>
              </a:solidFill>
              <a:effectLst>
                <a:outerShdw blurRad="38100" dist="38100" dir="2700000" algn="tl">
                  <a:srgbClr val="000000"/>
                </a:outerShdw>
              </a:effectLst>
              <a:latin typeface="+mn-ea"/>
              <a:ea typeface="+mn-ea"/>
              <a:cs typeface="+mn-cs"/>
            </a:rPr>
            <a:t>Ⅱ</a:t>
          </a:r>
          <a:r>
            <a:rPr kumimoji="1" lang="ja-JP" altLang="en-US" sz="1900" b="1" kern="1200" dirty="0">
              <a:solidFill>
                <a:prstClr val="white"/>
              </a:solidFill>
              <a:effectLst>
                <a:outerShdw blurRad="38100" dist="38100" dir="2700000" algn="tl">
                  <a:srgbClr val="000000"/>
                </a:outerShdw>
              </a:effectLst>
              <a:latin typeface="+mn-ea"/>
              <a:ea typeface="+mn-ea"/>
              <a:cs typeface="+mn-cs"/>
            </a:rPr>
            <a:t>コリ </a:t>
          </a:r>
          <a:r>
            <a:rPr kumimoji="1" lang="en-US" altLang="ja-JP" sz="1900" b="1" kern="1200" dirty="0">
              <a:solidFill>
                <a:prstClr val="white"/>
              </a:solidFill>
              <a:effectLst>
                <a:outerShdw blurRad="38100" dist="38100" dir="2700000" algn="tl">
                  <a:srgbClr val="000000"/>
                </a:outerShdw>
              </a:effectLst>
              <a:latin typeface="+mn-ea"/>
              <a:ea typeface="+mn-ea"/>
              <a:cs typeface="+mn-cs"/>
            </a:rPr>
            <a:t>8:5</a:t>
          </a:r>
          <a:r>
            <a:rPr kumimoji="1" lang="ja-JP" altLang="en-US" sz="1900" b="1" kern="1200" dirty="0">
              <a:solidFill>
                <a:prstClr val="white"/>
              </a:solidFill>
              <a:effectLst>
                <a:outerShdw blurRad="38100" dist="38100" dir="2700000" algn="tl">
                  <a:srgbClr val="000000"/>
                </a:outerShdw>
              </a:effectLst>
              <a:latin typeface="+mn-ea"/>
              <a:ea typeface="+mn-ea"/>
              <a:cs typeface="+mn-cs"/>
            </a:rPr>
            <a:t>）</a:t>
          </a: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lnSpc>
              <a:spcPts val="2100"/>
            </a:lnSpc>
            <a:buNone/>
          </a:pPr>
          <a:r>
            <a:rPr kumimoji="1" lang="ja-JP" altLang="en-US" sz="1900" b="1" dirty="0"/>
            <a:t>神への献身は、他者への献身へと     つながった</a:t>
          </a:r>
          <a:endParaRPr lang="es-ES" sz="19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kumimoji="1" lang="ja-JP" altLang="en-US" sz="1800" b="1" dirty="0">
              <a:effectLst>
                <a:outerShdw blurRad="38100" dist="38100" dir="2700000" algn="tl">
                  <a:srgbClr val="000000">
                    <a:alpha val="43137"/>
                  </a:srgbClr>
                </a:outerShdw>
              </a:effectLst>
            </a:rPr>
            <a:t>ユダヤ教の教会</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nchor="t"/>
        <a:lstStyle/>
        <a:p>
          <a:pPr>
            <a:lnSpc>
              <a:spcPts val="2100"/>
            </a:lnSpc>
          </a:pPr>
          <a:r>
            <a:rPr kumimoji="1" lang="ja-JP" altLang="en-US" sz="1900" b="1" dirty="0">
              <a:effectLst>
                <a:outerShdw blurRad="38100" dist="38100" dir="2700000" algn="tl">
                  <a:srgbClr val="000000">
                    <a:alpha val="43137"/>
                  </a:srgbClr>
                </a:outerShdw>
              </a:effectLst>
            </a:rPr>
            <a:t>彼らは福音を</a:t>
          </a:r>
          <a:r>
            <a:rPr kumimoji="1" lang="ja-JP" altLang="en-US" sz="2000" b="1" dirty="0">
              <a:effectLst>
                <a:outerShdw blurRad="38100" dist="38100" dir="2700000" algn="tl">
                  <a:srgbClr val="000000">
                    <a:alpha val="43137"/>
                  </a:srgbClr>
                </a:outerShdw>
              </a:effectLst>
            </a:rPr>
            <a:t>広めている</a:t>
          </a: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kumimoji="1" lang="ja-JP" altLang="en-US" sz="2000" b="1" dirty="0">
              <a:effectLst>
                <a:outerShdw blurRad="38100" dist="38100" dir="2700000" algn="tl">
                  <a:srgbClr val="000000">
                    <a:alpha val="43137"/>
                  </a:srgbClr>
                </a:outerShdw>
              </a:effectLst>
            </a:rPr>
            <a:t>異邦人の教会</a:t>
          </a:r>
          <a:endParaRPr lang="en" sz="2000" b="1" dirty="0">
            <a:effectLst>
              <a:outerShdw blurRad="38100" dist="38100" dir="2700000" algn="tl">
                <a:srgbClr val="000000">
                  <a:alpha val="43137"/>
                </a:srgbClr>
              </a:outerShdw>
            </a:effectLst>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pPr>
            <a:lnSpc>
              <a:spcPts val="2100"/>
            </a:lnSpc>
          </a:pPr>
          <a:r>
            <a:rPr lang="ja-JP" altLang="en-US" sz="1800" b="1" dirty="0">
              <a:effectLst>
                <a:outerShdw blurRad="38100" dist="38100" dir="2700000" algn="tl">
                  <a:srgbClr val="000000">
                    <a:alpha val="43137"/>
                  </a:srgbClr>
                </a:outerShdw>
              </a:effectLst>
            </a:rPr>
            <a:t>彼らは資金を　提供し支援した</a:t>
          </a:r>
          <a:endParaRPr lang="en" sz="1800" b="1" dirty="0">
            <a:effectLst>
              <a:outerShdw blurRad="38100" dist="38100" dir="2700000" algn="tl">
                <a:srgbClr val="000000">
                  <a:alpha val="43137"/>
                </a:srgbClr>
              </a:outerShdw>
            </a:effectLst>
          </a:endParaRP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kumimoji="1" lang="ja-JP" altLang="en-US" sz="1800" b="1" dirty="0">
              <a:effectLst>
                <a:outerShdw blurRad="38100" dist="38100" dir="2700000" algn="tl">
                  <a:srgbClr val="000000"/>
                </a:outerShdw>
              </a:effectLst>
            </a:rPr>
            <a:t>地元の　教会</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ja-JP" altLang="en-US" sz="1800" b="1" dirty="0">
              <a:effectLst>
                <a:outerShdw blurRad="38100" dist="38100" dir="2700000" algn="tl">
                  <a:srgbClr val="000000"/>
                </a:outerShdw>
              </a:effectLst>
            </a:rPr>
            <a:t>世界総会　本部</a:t>
          </a:r>
          <a:endParaRPr lang="en"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kumimoji="1" lang="zh-CN" altLang="en-US" sz="1800" b="1" dirty="0">
              <a:effectLst>
                <a:outerShdw blurRad="38100" dist="38100" dir="2700000" algn="tl">
                  <a:srgbClr val="000000"/>
                </a:outerShdw>
              </a:effectLst>
              <a:latin typeface="游ゴシック" panose="020B0400000000000000" pitchFamily="50" charset="-128"/>
              <a:ea typeface="游ゴシック" panose="020B0400000000000000" pitchFamily="50" charset="-128"/>
            </a:rPr>
            <a:t>教区／宣教区／連合</a:t>
          </a:r>
          <a:r>
            <a:rPr kumimoji="1" lang="ja-JP" altLang="en-US" sz="1800" b="1" dirty="0">
              <a:effectLst>
                <a:outerShdw blurRad="38100" dist="38100" dir="2700000" algn="tl">
                  <a:srgbClr val="000000"/>
                </a:outerShdw>
              </a:effectLst>
              <a:latin typeface="游ゴシック" panose="020B0400000000000000" pitchFamily="50" charset="-128"/>
              <a:ea typeface="游ゴシック" panose="020B0400000000000000" pitchFamily="50" charset="-128"/>
            </a:rPr>
            <a:t>会</a:t>
          </a:r>
          <a:endParaRPr lang="en" sz="1800" b="1" dirty="0">
            <a:effectLst>
              <a:outerShdw blurRad="38100" dist="38100" dir="2700000" algn="tl">
                <a:srgbClr val="000000"/>
              </a:outerShdw>
            </a:effectLst>
            <a:latin typeface="游ゴシック" panose="020B0400000000000000" pitchFamily="50" charset="-128"/>
            <a:ea typeface="游ゴシック" panose="020B0400000000000000" pitchFamily="50" charset="-128"/>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kumimoji="1" lang="ja-JP" altLang="en-US" sz="1800" b="1" dirty="0">
              <a:effectLst>
                <a:outerShdw blurRad="38100" dist="38100" dir="2700000" algn="tl">
                  <a:srgbClr val="000000"/>
                </a:outerShdw>
              </a:effectLst>
            </a:rPr>
            <a:t>部局</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72092" y="431116"/>
          <a:ext cx="3499993"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44550">
            <a:lnSpc>
              <a:spcPct val="90000"/>
            </a:lnSpc>
            <a:spcBef>
              <a:spcPct val="0"/>
            </a:spcBef>
            <a:spcAft>
              <a:spcPct val="35000"/>
            </a:spcAft>
            <a:buNone/>
            <a:defRPr b="1"/>
          </a:pPr>
          <a:r>
            <a:rPr kumimoji="1" lang="ja-JP" altLang="en-US" sz="1900" b="1" kern="1200" dirty="0">
              <a:solidFill>
                <a:srgbClr val="745E00"/>
              </a:solidFill>
              <a:latin typeface="+mn-ea"/>
              <a:ea typeface="+mn-ea"/>
            </a:rPr>
            <a:t>彼は富んでいたにもかかわらず、貧しくなった                                                       （</a:t>
          </a:r>
          <a:r>
            <a:rPr kumimoji="1" lang="en-US" altLang="ja-JP" sz="1900" b="1" kern="1200" dirty="0">
              <a:solidFill>
                <a:srgbClr val="745E00"/>
              </a:solidFill>
              <a:latin typeface="+mn-ea"/>
              <a:ea typeface="+mn-ea"/>
            </a:rPr>
            <a:t>2</a:t>
          </a:r>
          <a:r>
            <a:rPr kumimoji="1" lang="ja-JP" altLang="en-US" sz="1900" b="1" kern="1200" dirty="0">
              <a:solidFill>
                <a:srgbClr val="745E00"/>
              </a:solidFill>
              <a:latin typeface="+mn-ea"/>
              <a:ea typeface="+mn-ea"/>
            </a:rPr>
            <a:t>コリ </a:t>
          </a:r>
          <a:r>
            <a:rPr kumimoji="1" lang="en-US" altLang="ja-JP" sz="1900" b="1" kern="1200" dirty="0">
              <a:solidFill>
                <a:srgbClr val="745E00"/>
              </a:solidFill>
              <a:latin typeface="+mn-ea"/>
              <a:ea typeface="+mn-ea"/>
            </a:rPr>
            <a:t>8:9</a:t>
          </a:r>
          <a:r>
            <a:rPr kumimoji="1" lang="ja-JP" altLang="en-US" sz="1900" b="1" kern="1200" dirty="0">
              <a:solidFill>
                <a:srgbClr val="745E00"/>
              </a:solidFill>
              <a:latin typeface="+mn-ea"/>
              <a:ea typeface="+mn-ea"/>
            </a:rPr>
            <a:t>）</a:t>
          </a:r>
        </a:p>
      </dsp:txBody>
      <dsp:txXfrm>
        <a:off x="372092" y="431116"/>
        <a:ext cx="3499993"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44550">
            <a:lnSpc>
              <a:spcPct val="90000"/>
            </a:lnSpc>
            <a:spcBef>
              <a:spcPct val="0"/>
            </a:spcBef>
            <a:spcAft>
              <a:spcPct val="35000"/>
            </a:spcAft>
            <a:buNone/>
            <a:defRPr b="1"/>
          </a:pPr>
          <a:r>
            <a:rPr kumimoji="1" lang="ja-JP" altLang="en-US" sz="1900" b="1" kern="1200" dirty="0">
              <a:solidFill>
                <a:srgbClr val="208438"/>
              </a:solidFill>
            </a:rPr>
            <a:t>彼は天を離れ、地上で暮らすためにやって来た。</a:t>
          </a:r>
          <a:endParaRPr lang="es-ES" sz="19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72092" y="3019370"/>
          <a:ext cx="342182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44550">
            <a:lnSpc>
              <a:spcPct val="90000"/>
            </a:lnSpc>
            <a:spcBef>
              <a:spcPct val="0"/>
            </a:spcBef>
            <a:spcAft>
              <a:spcPct val="35000"/>
            </a:spcAft>
            <a:buNone/>
            <a:defRPr b="1"/>
          </a:pPr>
          <a:r>
            <a:rPr kumimoji="1" lang="ja-JP" altLang="en-US" sz="1900" b="1" kern="1200" dirty="0">
              <a:solidFill>
                <a:schemeClr val="tx2">
                  <a:lumMod val="75000"/>
                </a:schemeClr>
              </a:solidFill>
            </a:rPr>
            <a:t>彼は宇宙を統治するのをやめ、大工になった。</a:t>
          </a:r>
          <a:endParaRPr lang="es-ES" sz="1900" kern="1200" dirty="0">
            <a:solidFill>
              <a:schemeClr val="tx2">
                <a:lumMod val="75000"/>
              </a:schemeClr>
            </a:solidFill>
          </a:endParaRPr>
        </a:p>
      </dsp:txBody>
      <dsp:txXfrm>
        <a:off x="372092" y="3019370"/>
        <a:ext cx="342182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44550">
            <a:lnSpc>
              <a:spcPct val="90000"/>
            </a:lnSpc>
            <a:spcBef>
              <a:spcPct val="0"/>
            </a:spcBef>
            <a:spcAft>
              <a:spcPct val="35000"/>
            </a:spcAft>
            <a:buNone/>
            <a:defRPr b="1"/>
          </a:pPr>
          <a:r>
            <a:rPr kumimoji="1" lang="ja-JP" altLang="en-US" sz="1900" b="1" kern="1200" dirty="0">
              <a:solidFill>
                <a:srgbClr val="1C97A8"/>
              </a:solidFill>
            </a:rPr>
            <a:t>彼は安全な場所を離れ、　　敵地で暮らすことになった</a:t>
          </a: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44550">
            <a:lnSpc>
              <a:spcPct val="90000"/>
            </a:lnSpc>
            <a:spcBef>
              <a:spcPct val="0"/>
            </a:spcBef>
            <a:spcAft>
              <a:spcPct val="35000"/>
            </a:spcAft>
            <a:buNone/>
            <a:defRPr b="1"/>
          </a:pPr>
          <a:r>
            <a:rPr kumimoji="1" lang="ja-JP" altLang="en-US" sz="1900" b="1" kern="1200" dirty="0">
              <a:solidFill>
                <a:schemeClr val="accent5">
                  <a:lumMod val="75000"/>
                </a:schemeClr>
              </a:solidFill>
            </a:rPr>
            <a:t>彼は王冠をイバラの冠と　　交換した</a:t>
          </a: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神の恵みへの感謝    （</a:t>
          </a:r>
          <a:r>
            <a:rPr kumimoji="1" lang="en-US" altLang="ja-JP" sz="1900" b="1" kern="1200" dirty="0">
              <a:effectLst>
                <a:outerShdw blurRad="38100" dist="38100" dir="2700000" algn="tl">
                  <a:srgbClr val="000000">
                    <a:alpha val="43137"/>
                  </a:srgbClr>
                </a:outerShdw>
              </a:effectLst>
              <a:latin typeface="+mn-ea"/>
              <a:ea typeface="+mn-ea"/>
            </a:rPr>
            <a:t>Ⅱ</a:t>
          </a:r>
          <a:r>
            <a:rPr kumimoji="1" lang="ja-JP" altLang="en-US" sz="1900" b="1" kern="1200" dirty="0">
              <a:effectLst>
                <a:outerShdw blurRad="38100" dist="38100" dir="2700000" algn="tl">
                  <a:srgbClr val="000000">
                    <a:alpha val="43137"/>
                  </a:srgbClr>
                </a:outerShdw>
              </a:effectLst>
              <a:latin typeface="+mn-ea"/>
              <a:ea typeface="+mn-ea"/>
            </a:rPr>
            <a:t>コリ</a:t>
          </a:r>
          <a:r>
            <a:rPr kumimoji="1" lang="en-US" altLang="ja-JP" sz="1900" b="1" kern="1200" dirty="0">
              <a:effectLst>
                <a:outerShdw blurRad="38100" dist="38100" dir="2700000" algn="tl">
                  <a:srgbClr val="000000">
                    <a:alpha val="43137"/>
                  </a:srgbClr>
                </a:outerShdw>
              </a:effectLst>
              <a:latin typeface="+mn-ea"/>
              <a:ea typeface="+mn-ea"/>
            </a:rPr>
            <a:t>9:15</a:t>
          </a:r>
          <a:r>
            <a:rPr kumimoji="1" lang="ja-JP" altLang="en-US" sz="1900" b="1" kern="1200" dirty="0">
              <a:effectLst>
                <a:outerShdw blurRad="38100" dist="38100" dir="2700000" algn="tl">
                  <a:srgbClr val="000000">
                    <a:alpha val="43137"/>
                  </a:srgbClr>
                </a:outerShdw>
              </a:effectLst>
              <a:latin typeface="+mn-ea"/>
              <a:ea typeface="+mn-ea"/>
            </a:rPr>
            <a:t>）</a:t>
          </a: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ts val="1900"/>
            </a:lnSpc>
            <a:spcBef>
              <a:spcPct val="0"/>
            </a:spcBef>
            <a:spcAft>
              <a:spcPct val="35000"/>
            </a:spcAft>
            <a:buNone/>
          </a:pPr>
          <a:r>
            <a:rPr kumimoji="1" lang="ja-JP" altLang="en-US" sz="1600" b="1" kern="1200" dirty="0"/>
            <a:t>イエスは私たちのために全てを捧げてくださいました。私たち自身の全てを主に捧げたいと　いう願いの中に、私たちの感謝の心が表れます。</a:t>
          </a:r>
          <a:endParaRPr lang="es-ES" sz="16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神の祝福を分かち         合いたいという願い           （</a:t>
          </a:r>
          <a:r>
            <a:rPr kumimoji="1" lang="en-US" altLang="ja-JP" sz="1900" b="1" kern="1200" dirty="0">
              <a:effectLst>
                <a:outerShdw blurRad="38100" dist="38100" dir="2700000" algn="tl">
                  <a:srgbClr val="000000">
                    <a:alpha val="43137"/>
                  </a:srgbClr>
                </a:outerShdw>
              </a:effectLst>
              <a:latin typeface="+mn-ea"/>
              <a:ea typeface="+mn-ea"/>
            </a:rPr>
            <a:t>Ⅱ</a:t>
          </a:r>
          <a:r>
            <a:rPr kumimoji="1" lang="ja-JP" altLang="en-US" sz="1900" b="1" kern="1200" dirty="0">
              <a:effectLst>
                <a:outerShdw blurRad="38100" dist="38100" dir="2700000" algn="tl">
                  <a:srgbClr val="000000">
                    <a:alpha val="43137"/>
                  </a:srgbClr>
                </a:outerShdw>
              </a:effectLst>
              <a:latin typeface="+mn-ea"/>
              <a:ea typeface="+mn-ea"/>
            </a:rPr>
            <a:t>コリ</a:t>
          </a:r>
          <a:r>
            <a:rPr kumimoji="1" lang="en-US" altLang="ja-JP" sz="1900" b="1" kern="1200" dirty="0">
              <a:effectLst>
                <a:outerShdw blurRad="38100" dist="38100" dir="2700000" algn="tl">
                  <a:srgbClr val="000000">
                    <a:alpha val="43137"/>
                  </a:srgbClr>
                </a:outerShdw>
              </a:effectLst>
              <a:latin typeface="+mn-ea"/>
              <a:ea typeface="+mn-ea"/>
            </a:rPr>
            <a:t>9:11a</a:t>
          </a:r>
          <a:r>
            <a:rPr kumimoji="1" lang="ja-JP" altLang="en-US" sz="1900" b="1" kern="1200" dirty="0">
              <a:effectLst>
                <a:outerShdw blurRad="38100" dist="38100" dir="2700000" algn="tl">
                  <a:srgbClr val="000000">
                    <a:alpha val="43137"/>
                  </a:srgbClr>
                </a:outerShdw>
              </a:effectLst>
              <a:latin typeface="+mn-ea"/>
              <a:ea typeface="+mn-ea"/>
            </a:rPr>
            <a:t>）</a:t>
          </a: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100"/>
            </a:lnSpc>
            <a:spcBef>
              <a:spcPct val="0"/>
            </a:spcBef>
            <a:spcAft>
              <a:spcPct val="35000"/>
            </a:spcAft>
            <a:buNone/>
          </a:pPr>
          <a:r>
            <a:rPr kumimoji="1" lang="ja-JP" altLang="en-US" sz="1800" b="1" kern="1200" dirty="0"/>
            <a:t>私たちが他者に与えるのは、まず神から与えられたからなのです</a:t>
          </a:r>
        </a:p>
      </dsp:txBody>
      <dsp:txXfrm>
        <a:off x="2992410" y="1092674"/>
        <a:ext cx="4344218" cy="738765"/>
      </dsp:txXfrm>
    </dsp:sp>
    <dsp:sp modelId="{0A93A2B4-3F7C-4657-9FC3-637F69F13A13}">
      <dsp:nvSpPr>
        <dsp:cNvPr id="0" name=""/>
        <dsp:cNvSpPr/>
      </dsp:nvSpPr>
      <dsp:spPr>
        <a:xfrm>
          <a:off x="0" y="2034035"/>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心からの愛     （</a:t>
          </a:r>
          <a:r>
            <a:rPr kumimoji="1" lang="en-US" altLang="ja-JP" sz="1900" b="1" kern="1200" dirty="0">
              <a:effectLst>
                <a:outerShdw blurRad="38100" dist="38100" dir="2700000" algn="tl">
                  <a:srgbClr val="000000">
                    <a:alpha val="43137"/>
                  </a:srgbClr>
                </a:outerShdw>
              </a:effectLst>
              <a:latin typeface="+mn-ea"/>
              <a:ea typeface="+mn-ea"/>
            </a:rPr>
            <a:t>Ⅱ8:24</a:t>
          </a:r>
          <a:r>
            <a:rPr kumimoji="1" lang="ja-JP" altLang="en-US" sz="1900" b="1" kern="1200" dirty="0">
              <a:effectLst>
                <a:outerShdw blurRad="38100" dist="38100" dir="2700000" algn="tl">
                  <a:srgbClr val="000000">
                    <a:alpha val="43137"/>
                  </a:srgbClr>
                </a:outerShdw>
              </a:effectLst>
              <a:latin typeface="+mn-ea"/>
              <a:ea typeface="+mn-ea"/>
            </a:rPr>
            <a:t>）</a:t>
          </a:r>
          <a:endParaRPr lang="es-ES" sz="1900" kern="1200" dirty="0">
            <a:effectLst>
              <a:outerShdw blurRad="38100" dist="38100" dir="2700000" algn="tl">
                <a:srgbClr val="000000">
                  <a:alpha val="43137"/>
                </a:srgbClr>
              </a:outerShdw>
            </a:effectLst>
            <a:latin typeface="+mn-ea"/>
            <a:ea typeface="+mn-ea"/>
          </a:endParaRPr>
        </a:p>
      </dsp:txBody>
      <dsp:txXfrm>
        <a:off x="0" y="2034035"/>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100"/>
            </a:lnSpc>
            <a:spcBef>
              <a:spcPct val="0"/>
            </a:spcBef>
            <a:spcAft>
              <a:spcPct val="35000"/>
            </a:spcAft>
            <a:buNone/>
          </a:pPr>
          <a:r>
            <a:rPr kumimoji="1" lang="ja-JP" altLang="en-US" sz="1800" b="1" kern="1200" dirty="0"/>
            <a:t>寛大さは、私たちの心に愛が宿っていることの証です</a:t>
          </a:r>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14"/>
          <a:ext cx="3990976" cy="655839"/>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ts val="21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彼らは、他者を助けるという特権を懇願した（</a:t>
          </a:r>
          <a:r>
            <a:rPr kumimoji="1" lang="en-US" altLang="ja-JP"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Ⅱ</a:t>
          </a: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コリ </a:t>
          </a:r>
          <a:r>
            <a:rPr kumimoji="1" lang="en-US" altLang="ja-JP"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8:4</a:t>
          </a:r>
          <a:r>
            <a:rPr kumimoji="1" lang="ja-JP" altLang="en-US"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rPr>
            <a:t>）</a:t>
          </a:r>
          <a:endParaRPr kumimoji="1" lang="en" sz="1900" b="1" kern="1200" dirty="0">
            <a:solidFill>
              <a:prstClr val="white"/>
            </a:solidFill>
            <a:effectLst>
              <a:outerShdw blurRad="38100" dist="38100" dir="2700000" algn="tl">
                <a:srgbClr val="000000"/>
              </a:outerShdw>
            </a:effectLst>
            <a:latin typeface="游ゴシック" panose="020B0400000000000000" pitchFamily="50" charset="-128"/>
            <a:ea typeface="游ゴシック" panose="020B0400000000000000" pitchFamily="50" charset="-128"/>
            <a:cs typeface="+mn-cs"/>
          </a:endParaRPr>
        </a:p>
      </dsp:txBody>
      <dsp:txXfrm>
        <a:off x="32015" y="32129"/>
        <a:ext cx="3926946" cy="591809"/>
      </dsp:txXfrm>
    </dsp:sp>
    <dsp:sp modelId="{F8F6F75F-1573-4DA0-ACC3-3D93CED1CD83}">
      <dsp:nvSpPr>
        <dsp:cNvPr id="0" name=""/>
        <dsp:cNvSpPr/>
      </dsp:nvSpPr>
      <dsp:spPr>
        <a:xfrm>
          <a:off x="0" y="667485"/>
          <a:ext cx="3990976" cy="655839"/>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ts val="20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mn-ea"/>
              <a:ea typeface="+mn-ea"/>
              <a:cs typeface="+mn-cs"/>
            </a:rPr>
            <a:t>彼らは自らの貧しさを顧みず、　進んで献げました（</a:t>
          </a:r>
          <a:r>
            <a:rPr kumimoji="1" lang="en-US" altLang="ja-JP" sz="1900" b="1" kern="1200" dirty="0">
              <a:solidFill>
                <a:prstClr val="white"/>
              </a:solidFill>
              <a:effectLst>
                <a:outerShdw blurRad="38100" dist="38100" dir="2700000" algn="tl">
                  <a:srgbClr val="000000"/>
                </a:outerShdw>
              </a:effectLst>
              <a:latin typeface="+mn-ea"/>
              <a:ea typeface="+mn-ea"/>
              <a:cs typeface="+mn-cs"/>
            </a:rPr>
            <a:t>Ⅱ</a:t>
          </a:r>
          <a:r>
            <a:rPr kumimoji="1" lang="ja-JP" altLang="en-US" sz="1900" b="1" kern="1200" dirty="0">
              <a:solidFill>
                <a:prstClr val="white"/>
              </a:solidFill>
              <a:effectLst>
                <a:outerShdw blurRad="38100" dist="38100" dir="2700000" algn="tl">
                  <a:srgbClr val="000000"/>
                </a:outerShdw>
              </a:effectLst>
              <a:latin typeface="+mn-ea"/>
              <a:ea typeface="+mn-ea"/>
              <a:cs typeface="+mn-cs"/>
            </a:rPr>
            <a:t>コリ</a:t>
          </a:r>
          <a:r>
            <a:rPr kumimoji="1" lang="en-US" altLang="ja-JP" sz="1900" b="1" kern="1200" dirty="0">
              <a:solidFill>
                <a:prstClr val="white"/>
              </a:solidFill>
              <a:effectLst>
                <a:outerShdw blurRad="38100" dist="38100" dir="2700000" algn="tl">
                  <a:srgbClr val="000000"/>
                </a:outerShdw>
              </a:effectLst>
              <a:latin typeface="+mn-ea"/>
              <a:ea typeface="+mn-ea"/>
              <a:cs typeface="+mn-cs"/>
            </a:rPr>
            <a:t>8:2-3</a:t>
          </a:r>
          <a:r>
            <a:rPr kumimoji="1" lang="ja-JP" altLang="en-US" sz="1900" b="1" kern="1200" dirty="0">
              <a:solidFill>
                <a:prstClr val="white"/>
              </a:solidFill>
              <a:effectLst>
                <a:outerShdw blurRad="38100" dist="38100" dir="2700000" algn="tl">
                  <a:srgbClr val="000000"/>
                </a:outerShdw>
              </a:effectLst>
              <a:latin typeface="+mn-ea"/>
              <a:ea typeface="+mn-ea"/>
              <a:cs typeface="+mn-cs"/>
            </a:rPr>
            <a:t>）</a:t>
          </a:r>
        </a:p>
      </dsp:txBody>
      <dsp:txXfrm>
        <a:off x="32015" y="699500"/>
        <a:ext cx="3926946" cy="5918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14"/>
          <a:ext cx="3457574" cy="655839"/>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ts val="2100"/>
            </a:lnSpc>
            <a:spcBef>
              <a:spcPct val="0"/>
            </a:spcBef>
            <a:spcAft>
              <a:spcPct val="35000"/>
            </a:spcAft>
            <a:buNone/>
          </a:pPr>
          <a:r>
            <a:rPr kumimoji="1" lang="ja-JP" altLang="en-US" sz="2000" b="1" kern="1200" dirty="0">
              <a:effectLst>
                <a:outerShdw blurRad="38100" dist="38100" dir="2700000" algn="tl">
                  <a:srgbClr val="000000"/>
                </a:outerShdw>
              </a:effectLst>
            </a:rPr>
            <a:t>彼らはイエスからの恵みを受けた（</a:t>
          </a:r>
          <a:r>
            <a:rPr kumimoji="1" lang="en-US" altLang="ja-JP" sz="2000" b="1" kern="1200" dirty="0">
              <a:effectLst>
                <a:outerShdw blurRad="38100" dist="38100" dir="2700000" algn="tl">
                  <a:srgbClr val="000000"/>
                </a:outerShdw>
              </a:effectLst>
            </a:rPr>
            <a:t>Ⅱ</a:t>
          </a:r>
          <a:r>
            <a:rPr kumimoji="1" lang="ja-JP" altLang="en-US" sz="2000" b="1" kern="1200" dirty="0">
              <a:effectLst>
                <a:outerShdw blurRad="38100" dist="38100" dir="2700000" algn="tl">
                  <a:srgbClr val="000000"/>
                </a:outerShdw>
              </a:effectLst>
            </a:rPr>
            <a:t>コリ</a:t>
          </a:r>
          <a:r>
            <a:rPr kumimoji="1" lang="en-US" altLang="ja-JP" sz="2000" b="1" kern="1200" dirty="0">
              <a:effectLst>
                <a:outerShdw blurRad="38100" dist="38100" dir="2700000" algn="tl">
                  <a:srgbClr val="000000"/>
                </a:outerShdw>
              </a:effectLst>
            </a:rPr>
            <a:t>8:9</a:t>
          </a:r>
          <a:r>
            <a:rPr kumimoji="1" lang="ja-JP" altLang="en-US" sz="2000" b="1" kern="1200" dirty="0">
              <a:effectLst>
                <a:outerShdw blurRad="38100" dist="38100" dir="2700000" algn="tl">
                  <a:srgbClr val="000000"/>
                </a:outerShdw>
              </a:effectLst>
            </a:rPr>
            <a:t>）</a:t>
          </a:r>
        </a:p>
      </dsp:txBody>
      <dsp:txXfrm>
        <a:off x="32015" y="32129"/>
        <a:ext cx="3393544" cy="591809"/>
      </dsp:txXfrm>
    </dsp:sp>
    <dsp:sp modelId="{B9DDC8E8-E407-48D4-8111-818FA67DBE63}">
      <dsp:nvSpPr>
        <dsp:cNvPr id="0" name=""/>
        <dsp:cNvSpPr/>
      </dsp:nvSpPr>
      <dsp:spPr>
        <a:xfrm>
          <a:off x="0" y="667485"/>
          <a:ext cx="3457574" cy="655839"/>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ts val="2100"/>
            </a:lnSpc>
            <a:spcBef>
              <a:spcPct val="0"/>
            </a:spcBef>
            <a:spcAft>
              <a:spcPct val="35000"/>
            </a:spcAft>
            <a:buNone/>
          </a:pPr>
          <a:r>
            <a:rPr kumimoji="1" lang="ja-JP" altLang="en-US" sz="2000" b="1" kern="1200" dirty="0">
              <a:effectLst>
                <a:outerShdw blurRad="38100" dist="38100" dir="2700000" algn="tl">
                  <a:srgbClr val="000000"/>
                </a:outerShdw>
              </a:effectLst>
            </a:rPr>
            <a:t>彼らはイエスに身を捧げた（</a:t>
          </a:r>
          <a:r>
            <a:rPr kumimoji="1" lang="en-US" altLang="ja-JP" sz="2000" b="1" kern="1200" dirty="0">
              <a:effectLst>
                <a:outerShdw blurRad="38100" dist="38100" dir="2700000" algn="tl">
                  <a:srgbClr val="000000"/>
                </a:outerShdw>
              </a:effectLst>
            </a:rPr>
            <a:t>Ⅱ</a:t>
          </a:r>
          <a:r>
            <a:rPr kumimoji="1" lang="ja-JP" altLang="en-US" sz="2000" b="1" kern="1200" dirty="0">
              <a:effectLst>
                <a:outerShdw blurRad="38100" dist="38100" dir="2700000" algn="tl">
                  <a:srgbClr val="000000"/>
                </a:outerShdw>
              </a:effectLst>
            </a:rPr>
            <a:t>コリ</a:t>
          </a:r>
          <a:r>
            <a:rPr kumimoji="1" lang="en-US" altLang="ja-JP" sz="2000" b="1" kern="1200" dirty="0">
              <a:effectLst>
                <a:outerShdw blurRad="38100" dist="38100" dir="2700000" algn="tl">
                  <a:srgbClr val="000000"/>
                </a:outerShdw>
              </a:effectLst>
            </a:rPr>
            <a:t>8:5</a:t>
          </a:r>
          <a:r>
            <a:rPr kumimoji="1" lang="ja-JP" altLang="en-US" sz="2000" b="1" kern="1200" dirty="0">
              <a:effectLst>
                <a:outerShdw blurRad="38100" dist="38100" dir="2700000" algn="tl">
                  <a:srgbClr val="000000"/>
                </a:outerShdw>
              </a:effectLst>
            </a:rPr>
            <a:t>）</a:t>
          </a:r>
        </a:p>
      </dsp:txBody>
      <dsp:txXfrm>
        <a:off x="32015" y="699500"/>
        <a:ext cx="3393544" cy="5918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44550">
            <a:lnSpc>
              <a:spcPts val="2100"/>
            </a:lnSpc>
            <a:spcBef>
              <a:spcPct val="0"/>
            </a:spcBef>
            <a:spcAft>
              <a:spcPct val="15000"/>
            </a:spcAft>
            <a:buNone/>
          </a:pPr>
          <a:r>
            <a:rPr kumimoji="1" lang="ja-JP" altLang="en-US" sz="1900" b="1" kern="1200" dirty="0"/>
            <a:t>彼らは、贈ることができて嬉しく思った</a:t>
          </a:r>
          <a:endParaRPr lang="es-ES" sz="19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喜びをもって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8:2a</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44550">
            <a:lnSpc>
              <a:spcPct val="90000"/>
            </a:lnSpc>
            <a:spcBef>
              <a:spcPct val="0"/>
            </a:spcBef>
            <a:spcAft>
              <a:spcPct val="15000"/>
            </a:spcAft>
            <a:buNone/>
          </a:pPr>
          <a:r>
            <a:rPr kumimoji="1" lang="ja-JP" altLang="en-US" sz="1900" b="1" kern="1200" dirty="0"/>
            <a:t>彼らの貧困は障害にはならなかった</a:t>
          </a:r>
          <a:endParaRPr lang="es-ES" sz="19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寛大に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 </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8:2b</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44550">
            <a:lnSpc>
              <a:spcPct val="90000"/>
            </a:lnSpc>
            <a:spcBef>
              <a:spcPct val="0"/>
            </a:spcBef>
            <a:spcAft>
              <a:spcPct val="15000"/>
            </a:spcAft>
            <a:buNone/>
          </a:pPr>
          <a:r>
            <a:rPr kumimoji="1" lang="ja-JP" altLang="en-US" sz="1800" b="1" kern="1200" dirty="0">
              <a:solidFill>
                <a:prstClr val="black">
                  <a:hueOff val="0"/>
                  <a:satOff val="0"/>
                  <a:lumOff val="0"/>
                  <a:alphaOff val="0"/>
                </a:prstClr>
              </a:solidFill>
              <a:latin typeface="Aptos" panose="02110004020202020204"/>
              <a:ea typeface="游ゴシック" panose="020B0400000000000000" pitchFamily="50" charset="-128"/>
              <a:cs typeface="+mn-cs"/>
            </a:rPr>
            <a:t>彼らは自発的かつ自然にそれを行った</a:t>
          </a:r>
          <a:endParaRPr kumimoji="1" lang="es-ES" sz="1800" b="1" kern="1200" dirty="0">
            <a:solidFill>
              <a:prstClr val="black">
                <a:hueOff val="0"/>
                <a:satOff val="0"/>
                <a:lumOff val="0"/>
                <a:alphaOff val="0"/>
              </a:prstClr>
            </a:solidFill>
            <a:latin typeface="Aptos" panose="02110004020202020204"/>
            <a:ea typeface="游ゴシック" panose="020B0400000000000000" pitchFamily="50" charset="-128"/>
            <a:cs typeface="+mn-cs"/>
          </a:endParaRPr>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喜んで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8:3</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44550">
            <a:lnSpc>
              <a:spcPts val="2100"/>
            </a:lnSpc>
            <a:spcBef>
              <a:spcPct val="0"/>
            </a:spcBef>
            <a:spcAft>
              <a:spcPct val="15000"/>
            </a:spcAft>
            <a:buNone/>
          </a:pPr>
          <a:r>
            <a:rPr kumimoji="1" lang="ja-JP" altLang="en-US" sz="1900" b="1" kern="1200" dirty="0"/>
            <a:t>この行為によって、彼らは神と教会への愛を示すことができました。</a:t>
          </a:r>
          <a:endParaRPr lang="es-ES" sz="19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100"/>
            </a:lnSpc>
            <a:spcBef>
              <a:spcPct val="0"/>
            </a:spcBef>
            <a:spcAft>
              <a:spcPct val="35000"/>
            </a:spcAft>
            <a:buNone/>
          </a:pP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特権として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Ⅱ</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コリ </a:t>
          </a:r>
          <a:r>
            <a:rPr kumimoji="1" lang="en-US" altLang="ja-JP"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8:4</a:t>
          </a:r>
          <a:r>
            <a:rPr kumimoji="1" lang="ja-JP" altLang="en-US" sz="2000" b="1" kern="1200" dirty="0">
              <a:solidFill>
                <a:prstClr val="white"/>
              </a:solidFill>
              <a:effectLst>
                <a:outerShdw blurRad="38100" dist="38100" dir="2700000" algn="tl">
                  <a:srgbClr val="000000"/>
                </a:outerShdw>
              </a:effectLst>
              <a:latin typeface="Aptos" panose="02110004020202020204"/>
              <a:ea typeface="游ゴシック" panose="020B0400000000000000" pitchFamily="50" charset="-128"/>
              <a:cs typeface="+mn-cs"/>
            </a:rPr>
            <a:t>）</a:t>
          </a: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44550">
            <a:lnSpc>
              <a:spcPts val="2100"/>
            </a:lnSpc>
            <a:spcBef>
              <a:spcPct val="0"/>
            </a:spcBef>
            <a:spcAft>
              <a:spcPct val="15000"/>
            </a:spcAft>
            <a:buNone/>
          </a:pPr>
          <a:r>
            <a:rPr kumimoji="1" lang="ja-JP" altLang="en-US" sz="1900" b="1" kern="1200" dirty="0"/>
            <a:t>神への献身は、他者への献身へと     つながった</a:t>
          </a:r>
          <a:endParaRPr lang="es-ES" sz="19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89000">
            <a:lnSpc>
              <a:spcPts val="2100"/>
            </a:lnSpc>
            <a:spcBef>
              <a:spcPct val="0"/>
            </a:spcBef>
            <a:spcAft>
              <a:spcPct val="35000"/>
            </a:spcAft>
            <a:buNone/>
          </a:pPr>
          <a:r>
            <a:rPr kumimoji="1" lang="ja-JP" altLang="en-US" sz="1900" b="1" kern="1200" dirty="0">
              <a:solidFill>
                <a:prstClr val="white"/>
              </a:solidFill>
              <a:effectLst>
                <a:outerShdw blurRad="38100" dist="38100" dir="2700000" algn="tl">
                  <a:srgbClr val="000000"/>
                </a:outerShdw>
              </a:effectLst>
              <a:latin typeface="+mn-ea"/>
              <a:ea typeface="+mn-ea"/>
              <a:cs typeface="+mn-cs"/>
            </a:rPr>
            <a:t>奉献のしるしとして（</a:t>
          </a:r>
          <a:r>
            <a:rPr kumimoji="1" lang="en-US" altLang="ja-JP" sz="1900" b="1" kern="1200" dirty="0">
              <a:solidFill>
                <a:prstClr val="white"/>
              </a:solidFill>
              <a:effectLst>
                <a:outerShdw blurRad="38100" dist="38100" dir="2700000" algn="tl">
                  <a:srgbClr val="000000"/>
                </a:outerShdw>
              </a:effectLst>
              <a:latin typeface="+mn-ea"/>
              <a:ea typeface="+mn-ea"/>
              <a:cs typeface="+mn-cs"/>
            </a:rPr>
            <a:t>Ⅱ</a:t>
          </a:r>
          <a:r>
            <a:rPr kumimoji="1" lang="ja-JP" altLang="en-US" sz="1900" b="1" kern="1200" dirty="0">
              <a:solidFill>
                <a:prstClr val="white"/>
              </a:solidFill>
              <a:effectLst>
                <a:outerShdw blurRad="38100" dist="38100" dir="2700000" algn="tl">
                  <a:srgbClr val="000000"/>
                </a:outerShdw>
              </a:effectLst>
              <a:latin typeface="+mn-ea"/>
              <a:ea typeface="+mn-ea"/>
              <a:cs typeface="+mn-cs"/>
            </a:rPr>
            <a:t>コリ </a:t>
          </a:r>
          <a:r>
            <a:rPr kumimoji="1" lang="en-US" altLang="ja-JP" sz="1900" b="1" kern="1200" dirty="0">
              <a:solidFill>
                <a:prstClr val="white"/>
              </a:solidFill>
              <a:effectLst>
                <a:outerShdw blurRad="38100" dist="38100" dir="2700000" algn="tl">
                  <a:srgbClr val="000000"/>
                </a:outerShdw>
              </a:effectLst>
              <a:latin typeface="+mn-ea"/>
              <a:ea typeface="+mn-ea"/>
              <a:cs typeface="+mn-cs"/>
            </a:rPr>
            <a:t>8:5</a:t>
          </a:r>
          <a:r>
            <a:rPr kumimoji="1" lang="ja-JP" altLang="en-US" sz="1900" b="1" kern="1200" dirty="0">
              <a:solidFill>
                <a:prstClr val="white"/>
              </a:solidFill>
              <a:effectLst>
                <a:outerShdw blurRad="38100" dist="38100" dir="2700000" algn="tl">
                  <a:srgbClr val="000000"/>
                </a:outerShdw>
              </a:effectLst>
              <a:latin typeface="+mn-ea"/>
              <a:ea typeface="+mn-ea"/>
              <a:cs typeface="+mn-cs"/>
            </a:rPr>
            <a:t>）</a:t>
          </a: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effectLst>
                <a:outerShdw blurRad="38100" dist="38100" dir="2700000" algn="tl">
                  <a:srgbClr val="000000">
                    <a:alpha val="43137"/>
                  </a:srgbClr>
                </a:outerShdw>
              </a:effectLst>
            </a:rPr>
            <a:t>ユダヤ教の教会</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rPr>
            <a:t>彼らは福音を</a:t>
          </a:r>
          <a:r>
            <a:rPr kumimoji="1" lang="ja-JP" altLang="en-US" sz="2000" b="1" kern="1200" dirty="0">
              <a:effectLst>
                <a:outerShdw blurRad="38100" dist="38100" dir="2700000" algn="tl">
                  <a:srgbClr val="000000">
                    <a:alpha val="43137"/>
                  </a:srgbClr>
                </a:outerShdw>
              </a:effectLst>
            </a:rPr>
            <a:t>広めている</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異邦人の教会</a:t>
          </a:r>
          <a:endParaRPr lang="en" sz="2000" b="1" kern="1200" dirty="0">
            <a:effectLst>
              <a:outerShdw blurRad="38100" dist="38100" dir="2700000" algn="tl">
                <a:srgbClr val="000000">
                  <a:alpha val="43137"/>
                </a:srgbClr>
              </a:outerShdw>
            </a:effectLst>
          </a:endParaRP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2100"/>
            </a:lnSpc>
            <a:spcBef>
              <a:spcPct val="0"/>
            </a:spcBef>
            <a:spcAft>
              <a:spcPct val="35000"/>
            </a:spcAft>
            <a:buNone/>
          </a:pPr>
          <a:r>
            <a:rPr lang="ja-JP" altLang="en-US" sz="1800" b="1" kern="1200" dirty="0">
              <a:effectLst>
                <a:outerShdw blurRad="38100" dist="38100" dir="2700000" algn="tl">
                  <a:srgbClr val="000000">
                    <a:alpha val="43137"/>
                  </a:srgbClr>
                </a:outerShdw>
              </a:effectLst>
            </a:rPr>
            <a:t>彼らは資金を　提供し支援した</a:t>
          </a:r>
          <a:endParaRPr lang="en" sz="1800" b="1" kern="1200" dirty="0">
            <a:effectLst>
              <a:outerShdw blurRad="38100" dist="38100" dir="2700000" algn="tl">
                <a:srgbClr val="000000">
                  <a:alpha val="43137"/>
                </a:srgbClr>
              </a:outerShdw>
            </a:effectLst>
          </a:endParaRP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effectLst>
                <a:outerShdw blurRad="38100" dist="38100" dir="2700000" algn="tl">
                  <a:srgbClr val="000000"/>
                </a:outerShdw>
              </a:effectLst>
            </a:rPr>
            <a:t>地元の　教会</a:t>
          </a: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zh-CN" altLang="en-US" sz="1800" b="1" kern="1200" dirty="0">
              <a:effectLst>
                <a:outerShdw blurRad="38100" dist="38100" dir="2700000" algn="tl">
                  <a:srgbClr val="000000"/>
                </a:outerShdw>
              </a:effectLst>
              <a:latin typeface="游ゴシック" panose="020B0400000000000000" pitchFamily="50" charset="-128"/>
              <a:ea typeface="游ゴシック" panose="020B0400000000000000" pitchFamily="50" charset="-128"/>
            </a:rPr>
            <a:t>教区／宣教区／連合</a:t>
          </a:r>
          <a:r>
            <a:rPr kumimoji="1" lang="ja-JP" altLang="en-US" sz="1800" b="1" kern="1200" dirty="0">
              <a:effectLst>
                <a:outerShdw blurRad="38100" dist="38100" dir="2700000" algn="tl">
                  <a:srgbClr val="000000"/>
                </a:outerShdw>
              </a:effectLst>
              <a:latin typeface="游ゴシック" panose="020B0400000000000000" pitchFamily="50" charset="-128"/>
              <a:ea typeface="游ゴシック" panose="020B0400000000000000" pitchFamily="50" charset="-128"/>
            </a:rPr>
            <a:t>会</a:t>
          </a:r>
          <a:endParaRPr lang="en" sz="1800" b="1" kern="1200" dirty="0">
            <a:effectLst>
              <a:outerShdw blurRad="38100" dist="38100" dir="2700000" algn="tl">
                <a:srgbClr val="000000"/>
              </a:outerShdw>
            </a:effectLst>
            <a:latin typeface="游ゴシック" panose="020B0400000000000000" pitchFamily="50" charset="-128"/>
            <a:ea typeface="游ゴシック" panose="020B0400000000000000" pitchFamily="50" charset="-128"/>
          </a:endParaRP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dirty="0">
              <a:effectLst>
                <a:outerShdw blurRad="38100" dist="38100" dir="2700000" algn="tl">
                  <a:srgbClr val="000000"/>
                </a:outerShdw>
              </a:effectLst>
            </a:rPr>
            <a:t>部局</a:t>
          </a: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ja-JP" altLang="en-US" sz="1800" b="1" kern="1200" dirty="0">
              <a:effectLst>
                <a:outerShdw blurRad="38100" dist="38100" dir="2700000" algn="tl">
                  <a:srgbClr val="000000"/>
                </a:outerShdw>
              </a:effectLst>
            </a:rPr>
            <a:t>世界総会　本部</a:t>
          </a:r>
          <a:endParaRPr lang="en" sz="1800" b="1" kern="1200" dirty="0">
            <a:effectLst>
              <a:outerShdw blurRad="38100" dist="38100" dir="2700000" algn="tl">
                <a:srgbClr val="000000"/>
              </a:outerShdw>
            </a:effectLst>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D3995-C8DD-4FB6-B2AE-68A82E1B0DBD}" type="datetimeFigureOut">
              <a:rPr kumimoji="1" lang="ja-JP" altLang="en-US" smtClean="0"/>
              <a:t>2026/9/6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19A75B-0F42-4230-AEC1-2A9C8DA428A4}" type="slidenum">
              <a:rPr kumimoji="1" lang="ja-JP" altLang="en-US" smtClean="0"/>
              <a:t>‹Nº›</a:t>
            </a:fld>
            <a:endParaRPr kumimoji="1" lang="ja-JP" altLang="en-US"/>
          </a:p>
        </p:txBody>
      </p:sp>
    </p:spTree>
    <p:extLst>
      <p:ext uri="{BB962C8B-B14F-4D97-AF65-F5344CB8AC3E}">
        <p14:creationId xmlns:p14="http://schemas.microsoft.com/office/powerpoint/2010/main" val="22570853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19A75B-0F42-4230-AEC1-2A9C8DA428A4}" type="slidenum">
              <a:rPr kumimoji="1" lang="ja-JP" altLang="en-US" smtClean="0"/>
              <a:t>6</a:t>
            </a:fld>
            <a:endParaRPr kumimoji="1" lang="ja-JP" altLang="en-US"/>
          </a:p>
        </p:txBody>
      </p:sp>
    </p:spTree>
    <p:extLst>
      <p:ext uri="{BB962C8B-B14F-4D97-AF65-F5344CB8AC3E}">
        <p14:creationId xmlns:p14="http://schemas.microsoft.com/office/powerpoint/2010/main" val="421893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19A75B-0F42-4230-AEC1-2A9C8DA428A4}" type="slidenum">
              <a:rPr kumimoji="1" lang="ja-JP" altLang="en-US" smtClean="0"/>
              <a:t>8</a:t>
            </a:fld>
            <a:endParaRPr kumimoji="1" lang="ja-JP" altLang="en-US"/>
          </a:p>
        </p:txBody>
      </p:sp>
    </p:spTree>
    <p:extLst>
      <p:ext uri="{BB962C8B-B14F-4D97-AF65-F5344CB8AC3E}">
        <p14:creationId xmlns:p14="http://schemas.microsoft.com/office/powerpoint/2010/main" val="89147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19A75B-0F42-4230-AEC1-2A9C8DA428A4}" type="slidenum">
              <a:rPr kumimoji="1" lang="ja-JP" altLang="en-US" smtClean="0"/>
              <a:t>14</a:t>
            </a:fld>
            <a:endParaRPr kumimoji="1" lang="ja-JP" altLang="en-US"/>
          </a:p>
        </p:txBody>
      </p:sp>
    </p:spTree>
    <p:extLst>
      <p:ext uri="{BB962C8B-B14F-4D97-AF65-F5344CB8AC3E}">
        <p14:creationId xmlns:p14="http://schemas.microsoft.com/office/powerpoint/2010/main" val="451379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06/09/2026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QuickStyle" Target="../diagrams/quickStyle3.xml"/><Relationship Id="rId18" Type="http://schemas.openxmlformats.org/officeDocument/2006/relationships/diagramQuickStyle" Target="../diagrams/quickStyle4.xml"/><Relationship Id="rId3" Type="http://schemas.openxmlformats.org/officeDocument/2006/relationships/image" Target="../media/image22.jpeg"/><Relationship Id="rId21" Type="http://schemas.openxmlformats.org/officeDocument/2006/relationships/image" Target="../media/image25.jpeg"/><Relationship Id="rId7" Type="http://schemas.openxmlformats.org/officeDocument/2006/relationships/diagramQuickStyle" Target="../diagrams/quickStyle2.xml"/><Relationship Id="rId12" Type="http://schemas.openxmlformats.org/officeDocument/2006/relationships/diagramLayout" Target="../diagrams/layout3.xml"/><Relationship Id="rId17" Type="http://schemas.openxmlformats.org/officeDocument/2006/relationships/diagramLayout" Target="../diagrams/layout4.xml"/><Relationship Id="rId2" Type="http://schemas.openxmlformats.org/officeDocument/2006/relationships/notesSlide" Target="../notesSlides/notesSlide2.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Data" Target="../diagrams/data3.xml"/><Relationship Id="rId5" Type="http://schemas.openxmlformats.org/officeDocument/2006/relationships/diagramData" Target="../diagrams/data2.xml"/><Relationship Id="rId15" Type="http://schemas.microsoft.com/office/2007/relationships/diagramDrawing" Target="../diagrams/drawing3.xml"/><Relationship Id="rId10" Type="http://schemas.openxmlformats.org/officeDocument/2006/relationships/image" Target="../media/image24.jpeg"/><Relationship Id="rId19" Type="http://schemas.openxmlformats.org/officeDocument/2006/relationships/diagramColors" Target="../diagrams/colors4.xml"/><Relationship Id="rId4" Type="http://schemas.openxmlformats.org/officeDocument/2006/relationships/image" Target="../media/image23.jpeg"/><Relationship Id="rId9" Type="http://schemas.microsoft.com/office/2007/relationships/diagramDrawing" Target="../diagrams/drawing2.xml"/><Relationship Id="rId14"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3764816" y="189279"/>
            <a:ext cx="7715251" cy="830997"/>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ja-JP" altLang="en-U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管理の務めと宣教</a:t>
            </a:r>
            <a:endParaRPr lang="en"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9967791" y="5769096"/>
            <a:ext cx="2028825" cy="707886"/>
          </a:xfrm>
          <a:prstGeom prst="rect">
            <a:avLst/>
          </a:prstGeom>
          <a:noFill/>
        </p:spPr>
        <p:txBody>
          <a:bodyPr wrap="square" rtlCol="0">
            <a:spAutoFit/>
          </a:bodyPr>
          <a:lstStyle/>
          <a:p>
            <a:pPr algn="r"/>
            <a:r>
              <a:rPr lang="en-US" altLang="ja-JP" sz="2000" b="1" dirty="0">
                <a:solidFill>
                  <a:srgbClr val="FFEBC9"/>
                </a:solidFill>
                <a:effectLst>
                  <a:outerShdw blurRad="38100" dist="38100" dir="2700000" algn="tl">
                    <a:srgbClr val="000000">
                      <a:alpha val="43137"/>
                    </a:srgbClr>
                  </a:outerShdw>
                </a:effectLst>
                <a:latin typeface="+mn-ea"/>
              </a:rPr>
              <a:t>2026</a:t>
            </a:r>
            <a:r>
              <a:rPr lang="ja-JP" altLang="en-US" sz="2000" b="1" dirty="0">
                <a:solidFill>
                  <a:srgbClr val="FFEBC9"/>
                </a:solidFill>
                <a:effectLst>
                  <a:outerShdw blurRad="38100" dist="38100" dir="2700000" algn="tl">
                    <a:srgbClr val="000000">
                      <a:alpha val="43137"/>
                    </a:srgbClr>
                  </a:outerShdw>
                </a:effectLst>
                <a:latin typeface="+mn-ea"/>
              </a:rPr>
              <a:t>年</a:t>
            </a:r>
            <a:r>
              <a:rPr lang="en-US" altLang="ja-JP" sz="2000" b="1" dirty="0">
                <a:solidFill>
                  <a:srgbClr val="FFEBC9"/>
                </a:solidFill>
                <a:effectLst>
                  <a:outerShdw blurRad="38100" dist="38100" dir="2700000" algn="tl">
                    <a:srgbClr val="000000">
                      <a:alpha val="43137"/>
                    </a:srgbClr>
                  </a:outerShdw>
                </a:effectLst>
                <a:latin typeface="+mn-ea"/>
              </a:rPr>
              <a:t>9</a:t>
            </a:r>
            <a:r>
              <a:rPr lang="ja-JP" altLang="en-US" sz="2000" b="1" dirty="0">
                <a:solidFill>
                  <a:srgbClr val="FFEBC9"/>
                </a:solidFill>
                <a:effectLst>
                  <a:outerShdw blurRad="38100" dist="38100" dir="2700000" algn="tl">
                    <a:srgbClr val="000000">
                      <a:alpha val="43137"/>
                    </a:srgbClr>
                  </a:outerShdw>
                </a:effectLst>
                <a:latin typeface="+mn-ea"/>
              </a:rPr>
              <a:t>月</a:t>
            </a:r>
            <a:r>
              <a:rPr lang="en-US" altLang="ja-JP" sz="2000" b="1" dirty="0">
                <a:solidFill>
                  <a:srgbClr val="FFEBC9"/>
                </a:solidFill>
                <a:effectLst>
                  <a:outerShdw blurRad="38100" dist="38100" dir="2700000" algn="tl">
                    <a:srgbClr val="000000">
                      <a:alpha val="43137"/>
                    </a:srgbClr>
                  </a:outerShdw>
                </a:effectLst>
                <a:latin typeface="+mn-ea"/>
              </a:rPr>
              <a:t>12</a:t>
            </a:r>
            <a:r>
              <a:rPr lang="ja-JP" altLang="en-US" sz="2000" b="1" dirty="0">
                <a:solidFill>
                  <a:srgbClr val="FFEBC9"/>
                </a:solidFill>
                <a:effectLst>
                  <a:outerShdw blurRad="38100" dist="38100" dir="2700000" algn="tl">
                    <a:srgbClr val="000000">
                      <a:alpha val="43137"/>
                    </a:srgbClr>
                  </a:outerShdw>
                </a:effectLst>
                <a:latin typeface="+mn-ea"/>
              </a:rPr>
              <a:t>日</a:t>
            </a:r>
            <a:endParaRPr lang="en-US" altLang="ja-JP" sz="2000" b="1" dirty="0">
              <a:solidFill>
                <a:srgbClr val="FFEBC9"/>
              </a:solidFill>
              <a:effectLst>
                <a:outerShdw blurRad="38100" dist="38100" dir="2700000" algn="tl">
                  <a:srgbClr val="000000">
                    <a:alpha val="43137"/>
                  </a:srgbClr>
                </a:outerShdw>
              </a:effectLst>
              <a:latin typeface="+mn-ea"/>
            </a:endParaRPr>
          </a:p>
          <a:p>
            <a:pPr algn="r"/>
            <a:r>
              <a:rPr lang="ja-JP" altLang="en-US" sz="2000" b="1" dirty="0">
                <a:solidFill>
                  <a:srgbClr val="FFEBC9"/>
                </a:solidFill>
                <a:effectLst>
                  <a:outerShdw blurRad="38100" dist="38100" dir="2700000" algn="tl">
                    <a:srgbClr val="000000">
                      <a:alpha val="43137"/>
                    </a:srgbClr>
                  </a:outerShdw>
                </a:effectLst>
                <a:latin typeface="+mn-ea"/>
              </a:rPr>
              <a:t>第</a:t>
            </a:r>
            <a:r>
              <a:rPr lang="en-US" altLang="ja-JP" sz="2000" b="1" dirty="0">
                <a:solidFill>
                  <a:srgbClr val="FFEBC9"/>
                </a:solidFill>
                <a:effectLst>
                  <a:outerShdw blurRad="38100" dist="38100" dir="2700000" algn="tl">
                    <a:srgbClr val="000000">
                      <a:alpha val="43137"/>
                    </a:srgbClr>
                  </a:outerShdw>
                </a:effectLst>
                <a:latin typeface="+mn-ea"/>
              </a:rPr>
              <a:t>11</a:t>
            </a:r>
            <a:r>
              <a:rPr lang="ja-JP" altLang="en-US" sz="2000" b="1" dirty="0">
                <a:solidFill>
                  <a:srgbClr val="FFEBC9"/>
                </a:solidFill>
                <a:effectLst>
                  <a:outerShdw blurRad="38100" dist="38100" dir="2700000" algn="tl">
                    <a:srgbClr val="000000">
                      <a:alpha val="43137"/>
                    </a:srgbClr>
                  </a:outerShdw>
                </a:effectLst>
                <a:latin typeface="+mn-ea"/>
              </a:rPr>
              <a:t>課</a:t>
            </a:r>
            <a:endParaRPr lang="en" sz="2000" b="1" dirty="0">
              <a:solidFill>
                <a:srgbClr val="FFEBC9"/>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566768" y="2348692"/>
            <a:ext cx="12559776"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ja-JP" altLang="en-US" sz="6000" b="1" dirty="0">
                <a:ln w="15875">
                  <a:noFill/>
                  <a:prstDash val="solid"/>
                </a:ln>
                <a:solidFill>
                  <a:srgbClr val="6C8329"/>
                </a:solidFill>
                <a:effectLst>
                  <a:outerShdw dist="38100" dir="2700000" algn="bl" rotWithShape="0">
                    <a:schemeClr val="tx2">
                      <a:lumMod val="50000"/>
                    </a:schemeClr>
                  </a:outerShdw>
                </a:effectLst>
              </a:rPr>
              <a:t>スチュワードシップを実践する方法</a:t>
            </a:r>
            <a:endParaRPr lang="en"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ja-JP" altLang="en-US" sz="4400" b="1" spc="300" dirty="0">
                <a:ln/>
                <a:solidFill>
                  <a:schemeClr val="accent4"/>
                </a:solidFill>
                <a:effectLst>
                  <a:outerShdw blurRad="38100" dist="25400" dir="2700000" algn="tl">
                    <a:srgbClr val="002060">
                      <a:alpha val="99000"/>
                    </a:srgbClr>
                  </a:outerShdw>
                </a:effectLst>
              </a:rPr>
              <a:t>計画</a:t>
            </a:r>
            <a:endParaRPr lang="en"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126725" y="525205"/>
            <a:ext cx="7921412" cy="861774"/>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b="1" dirty="0">
                <a:solidFill>
                  <a:schemeClr val="accent5"/>
                </a:solidFill>
                <a:latin typeface="Comic Sans MS" panose="030F0702030302020204" pitchFamily="66" charset="0"/>
              </a:rPr>
              <a:t>各自は惜しむ心からでなく、また、しいられてでもなく、自ら心で決めたとおりにすべきである。神は喜んで施す人を愛して下さるのである。</a:t>
            </a:r>
            <a:r>
              <a:rPr lang="en" b="1" dirty="0">
                <a:solidFill>
                  <a:schemeClr val="accent5"/>
                </a:solidFill>
                <a:latin typeface="Comic Sans MS" panose="030F0702030302020204" pitchFamily="66" charset="0"/>
              </a:rPr>
              <a:t>                 </a:t>
            </a:r>
            <a:r>
              <a:rPr lang="en" sz="1400" b="1" dirty="0">
                <a:solidFill>
                  <a:schemeClr val="accent5"/>
                </a:solidFill>
                <a:latin typeface="Comic Sans MS" panose="030F0702030302020204" pitchFamily="66" charset="0"/>
              </a:rPr>
              <a:t>(</a:t>
            </a:r>
            <a:r>
              <a:rPr lang="en-US" altLang="ja-JP" sz="1400" b="1" dirty="0">
                <a:solidFill>
                  <a:schemeClr val="accent5"/>
                </a:solidFill>
                <a:latin typeface="Comic Sans MS" panose="030F0702030302020204" pitchFamily="66" charset="0"/>
              </a:rPr>
              <a:t>Ⅱ</a:t>
            </a:r>
            <a:r>
              <a:rPr lang="en" sz="1400" b="1" dirty="0">
                <a:solidFill>
                  <a:schemeClr val="accent5"/>
                </a:solidFill>
                <a:latin typeface="Comic Sans MS" panose="030F0702030302020204" pitchFamily="66" charset="0"/>
              </a:rPr>
              <a:t> </a:t>
            </a:r>
            <a:r>
              <a:rPr lang="ja-JP" altLang="en-US" sz="1400" b="1" dirty="0">
                <a:solidFill>
                  <a:schemeClr val="accent5"/>
                </a:solidFill>
                <a:latin typeface="Comic Sans MS" panose="030F0702030302020204" pitchFamily="66" charset="0"/>
              </a:rPr>
              <a:t>コリント</a:t>
            </a:r>
            <a:r>
              <a:rPr lang="en" sz="1400" b="1" dirty="0">
                <a:solidFill>
                  <a:schemeClr val="accent5"/>
                </a:solidFill>
                <a:latin typeface="Comic Sans MS" panose="030F0702030302020204" pitchFamily="66" charset="0"/>
              </a:rPr>
              <a:t>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9" y="1423545"/>
            <a:ext cx="7788572" cy="969496"/>
          </a:xfrm>
          <a:prstGeom prst="rect">
            <a:avLst/>
          </a:prstGeom>
          <a:noFill/>
        </p:spPr>
        <p:txBody>
          <a:bodyPr wrap="square" rtlCol="0">
            <a:spAutoFit/>
          </a:bodyPr>
          <a:lstStyle/>
          <a:p>
            <a:pPr>
              <a:spcBef>
                <a:spcPts val="600"/>
              </a:spcBef>
            </a:pPr>
            <a:r>
              <a:rPr lang="ja-JP" altLang="en-US" sz="1900" b="1" dirty="0">
                <a:latin typeface="+mn-ea"/>
              </a:rPr>
              <a:t>パウロが提案した計画は、マケドニアとアカイア（コリントがあった州）の諸教会から特別献金を集め、エルサレムの教会を助けるというものでした（ロマ</a:t>
            </a:r>
            <a:r>
              <a:rPr lang="en-US" altLang="ja-JP" sz="1900" b="1" dirty="0">
                <a:latin typeface="+mn-ea"/>
              </a:rPr>
              <a:t>15:26</a:t>
            </a:r>
            <a:r>
              <a:rPr lang="ja-JP" altLang="en-US" sz="1900" b="1" dirty="0">
                <a:latin typeface="+mn-ea"/>
              </a:rPr>
              <a:t>）。</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7993575" y="2564189"/>
              <a:ext cx="800219" cy="276999"/>
            </a:xfrm>
            <a:prstGeom prst="rect">
              <a:avLst/>
            </a:prstGeom>
            <a:noFill/>
          </p:spPr>
          <p:txBody>
            <a:bodyPr wrap="none" rtlCol="0">
              <a:spAutoFit/>
            </a:bodyPr>
            <a:lstStyle/>
            <a:p>
              <a:pPr algn="ctr"/>
              <a:r>
                <a:rPr lang="ja-JP" altLang="en-US" sz="1200" b="1" dirty="0">
                  <a:solidFill>
                    <a:schemeClr val="bg1"/>
                  </a:solidFill>
                  <a:highlight>
                    <a:srgbClr val="000000"/>
                  </a:highlight>
                </a:rPr>
                <a:t>コリント</a:t>
              </a:r>
              <a:endParaRPr lang="en" sz="1200" b="1" dirty="0">
                <a:solidFill>
                  <a:schemeClr val="bg1"/>
                </a:solidFill>
                <a:highlight>
                  <a:srgbClr val="000000"/>
                </a:highlight>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03175" y="2763291"/>
              <a:ext cx="800219" cy="276999"/>
            </a:xfrm>
            <a:prstGeom prst="rect">
              <a:avLst/>
            </a:prstGeom>
            <a:noFill/>
          </p:spPr>
          <p:txBody>
            <a:bodyPr wrap="none" rtlCol="0">
              <a:spAutoFit/>
            </a:bodyPr>
            <a:lstStyle/>
            <a:p>
              <a:pPr algn="ctr"/>
              <a:r>
                <a:rPr lang="ja-JP" altLang="en-US" sz="1200" b="1" dirty="0">
                  <a:solidFill>
                    <a:schemeClr val="bg2"/>
                  </a:solidFill>
                  <a:highlight>
                    <a:srgbClr val="000000"/>
                  </a:highlight>
                </a:rPr>
                <a:t>アカイア</a:t>
              </a:r>
              <a:endParaRPr lang="en"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300011" y="1679019"/>
              <a:ext cx="954107" cy="276999"/>
            </a:xfrm>
            <a:prstGeom prst="rect">
              <a:avLst/>
            </a:prstGeom>
            <a:noFill/>
          </p:spPr>
          <p:txBody>
            <a:bodyPr wrap="none" rtlCol="0">
              <a:spAutoFit/>
            </a:bodyPr>
            <a:lstStyle/>
            <a:p>
              <a:pPr algn="ctr"/>
              <a:r>
                <a:rPr lang="ja-JP" altLang="en-US" sz="1200" b="1" dirty="0">
                  <a:solidFill>
                    <a:schemeClr val="bg2"/>
                  </a:solidFill>
                  <a:highlight>
                    <a:srgbClr val="000000"/>
                  </a:highlight>
                </a:rPr>
                <a:t>マケドニア</a:t>
              </a:r>
              <a:endParaRPr lang="en" sz="1200" b="1" dirty="0">
                <a:solidFill>
                  <a:schemeClr val="bg2"/>
                </a:solidFill>
                <a:highlight>
                  <a:srgbClr val="000000"/>
                </a:highlight>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897956" y="2702688"/>
              <a:ext cx="954107" cy="276999"/>
            </a:xfrm>
            <a:prstGeom prst="rect">
              <a:avLst/>
            </a:prstGeom>
            <a:noFill/>
          </p:spPr>
          <p:txBody>
            <a:bodyPr wrap="none" rtlCol="0">
              <a:spAutoFit/>
            </a:bodyPr>
            <a:lstStyle/>
            <a:p>
              <a:pPr algn="ctr"/>
              <a:r>
                <a:rPr lang="ja-JP" altLang="en-US" sz="1200" b="1" dirty="0">
                  <a:solidFill>
                    <a:schemeClr val="bg1"/>
                  </a:solidFill>
                  <a:highlight>
                    <a:srgbClr val="000000"/>
                  </a:highlight>
                </a:rPr>
                <a:t>エルサレム</a:t>
              </a:r>
              <a:endParaRPr lang="en" sz="1200" b="1" dirty="0">
                <a:solidFill>
                  <a:schemeClr val="bg1"/>
                </a:solidFill>
                <a:highlight>
                  <a:srgbClr val="000000"/>
                </a:highlight>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87431" y="4612276"/>
            <a:ext cx="5095331" cy="2139047"/>
          </a:xfrm>
          <a:prstGeom prst="rect">
            <a:avLst/>
          </a:prstGeom>
          <a:noFill/>
        </p:spPr>
        <p:txBody>
          <a:bodyPr wrap="square">
            <a:spAutoFit/>
          </a:bodyPr>
          <a:lstStyle/>
          <a:p>
            <a:pPr>
              <a:spcBef>
                <a:spcPts val="600"/>
              </a:spcBef>
            </a:pPr>
            <a:r>
              <a:rPr lang="ja-JP" altLang="en-US" sz="1900" b="1" dirty="0">
                <a:latin typeface="+mn-ea"/>
              </a:rPr>
              <a:t>パウロがその計画に盛り込んだもう一つの点は、一度にすべてを差し出すのを待つのではなく、目標額に達するまで毎週少しずつ取り分けておくべきだということである（</a:t>
            </a:r>
            <a:r>
              <a:rPr lang="en-US" altLang="ja-JP" sz="1900" b="1" dirty="0">
                <a:latin typeface="+mn-ea"/>
              </a:rPr>
              <a:t>Ⅰ</a:t>
            </a:r>
            <a:r>
              <a:rPr lang="ja-JP" altLang="en-US" sz="1900" b="1" dirty="0">
                <a:latin typeface="+mn-ea"/>
              </a:rPr>
              <a:t>コリ</a:t>
            </a:r>
            <a:r>
              <a:rPr lang="en-US" altLang="ja-JP" sz="1900" b="1" dirty="0">
                <a:latin typeface="+mn-ea"/>
              </a:rPr>
              <a:t>16:2</a:t>
            </a:r>
            <a:r>
              <a:rPr lang="ja-JP" altLang="en-US" sz="1900" b="1" dirty="0">
                <a:latin typeface="+mn-ea"/>
              </a:rPr>
              <a:t>）。そうすれば、パウロが到着した際に、献金全額を喜びをもって集めることができる（</a:t>
            </a:r>
            <a:r>
              <a:rPr lang="en-US" altLang="ja-JP" sz="1900" b="1" dirty="0">
                <a:latin typeface="+mn-ea"/>
              </a:rPr>
              <a:t>Ⅱ</a:t>
            </a:r>
            <a:r>
              <a:rPr lang="ja-JP" altLang="en-US" sz="1900" b="1" dirty="0">
                <a:latin typeface="+mn-ea"/>
              </a:rPr>
              <a:t>コリ</a:t>
            </a:r>
            <a:r>
              <a:rPr lang="en-US" altLang="ja-JP" sz="1900" b="1" dirty="0">
                <a:latin typeface="+mn-ea"/>
              </a:rPr>
              <a:t>9:3-5</a:t>
            </a:r>
            <a:r>
              <a:rPr lang="ja-JP" altLang="en-US" sz="1900" b="1" dirty="0">
                <a:latin typeface="+mn-ea"/>
              </a:rPr>
              <a:t>）。</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677108"/>
          </a:xfrm>
          <a:prstGeom prst="rect">
            <a:avLst/>
          </a:prstGeom>
          <a:noFill/>
        </p:spPr>
        <p:txBody>
          <a:bodyPr wrap="square">
            <a:spAutoFit/>
          </a:bodyPr>
          <a:lstStyle/>
          <a:p>
            <a:pPr>
              <a:spcBef>
                <a:spcPts val="600"/>
              </a:spcBef>
            </a:pPr>
            <a:r>
              <a:rPr lang="ja-JP" altLang="en-US" sz="1900" b="1" dirty="0"/>
              <a:t>献金を計画する際、各家庭は自らの経済状況に応じて、自己評価を行い、現実的な目標を設定すべきです。</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261884"/>
          </a:xfrm>
          <a:prstGeom prst="rect">
            <a:avLst/>
          </a:prstGeom>
          <a:noFill/>
        </p:spPr>
        <p:txBody>
          <a:bodyPr wrap="square">
            <a:spAutoFit/>
          </a:bodyPr>
          <a:lstStyle/>
          <a:p>
            <a:pPr>
              <a:spcBef>
                <a:spcPts val="600"/>
              </a:spcBef>
            </a:pPr>
            <a:r>
              <a:rPr lang="ja-JP" altLang="en-US" sz="1900" b="1" dirty="0">
                <a:latin typeface="+mn-ea"/>
              </a:rPr>
              <a:t>一年前に使徒がコロサイでこの計画を提案した際、当時は具体的な目標は設定されていなかったものの、その提案は熱狂的に受け入れられた（</a:t>
            </a:r>
            <a:r>
              <a:rPr lang="en-US" altLang="ja-JP" sz="1900" b="1" dirty="0">
                <a:latin typeface="+mn-ea"/>
              </a:rPr>
              <a:t>Ⅱ</a:t>
            </a:r>
            <a:r>
              <a:rPr lang="ja-JP" altLang="en-US" sz="1900" b="1" dirty="0">
                <a:latin typeface="+mn-ea"/>
              </a:rPr>
              <a:t>コリ</a:t>
            </a:r>
            <a:r>
              <a:rPr lang="en-US" altLang="ja-JP" sz="1900" b="1" dirty="0">
                <a:latin typeface="+mn-ea"/>
              </a:rPr>
              <a:t>9:1-2</a:t>
            </a:r>
            <a:r>
              <a:rPr lang="ja-JP" altLang="en-US" sz="1900" b="1" dirty="0">
                <a:latin typeface="+mn-ea"/>
              </a:rPr>
              <a:t>）。しかし、各信徒は心の中で、特定の金額を献金することを決意した（</a:t>
            </a:r>
            <a:r>
              <a:rPr lang="en-US" altLang="ja-JP" sz="1900" b="1" dirty="0">
                <a:latin typeface="+mn-ea"/>
              </a:rPr>
              <a:t>Ⅱ</a:t>
            </a:r>
            <a:r>
              <a:rPr lang="ja-JP" altLang="en-US" sz="1900" b="1" dirty="0">
                <a:latin typeface="+mn-ea"/>
              </a:rPr>
              <a:t>コリ</a:t>
            </a:r>
            <a:r>
              <a:rPr lang="en-US" altLang="ja-JP" sz="1900" b="1" dirty="0">
                <a:latin typeface="+mn-ea"/>
              </a:rPr>
              <a:t>9:7a</a:t>
            </a:r>
            <a:r>
              <a:rPr lang="ja-JP" altLang="en-US" sz="1900" b="1" dirty="0">
                <a:latin typeface="+mn-ea"/>
              </a:rPr>
              <a:t>）。</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6795E198-31D8-234B-4D5B-A75F9F31AAE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1AC513D-8FB9-928A-A2D1-A61A53CF3C9F}"/>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裕福であっても貧しくても、あなたは什一や献金にいかに忠実ですか。</a:t>
            </a:r>
            <a:br>
              <a:rPr lang="en-US" altLang="ja-JP" b="1" dirty="0"/>
            </a:br>
            <a:r>
              <a:rPr lang="ja-JP" altLang="ja-JP" b="1" dirty="0"/>
              <a:t>もっとささげ られるのに、どんな言い訳を</a:t>
            </a:r>
            <a:br>
              <a:rPr lang="en-US" altLang="ja-JP" b="1" dirty="0"/>
            </a:br>
            <a:r>
              <a:rPr lang="ja-JP" altLang="ja-JP" b="1" dirty="0"/>
              <a:t>してためらってしまうことがありますか。 </a:t>
            </a:r>
            <a:endParaRPr kumimoji="1" lang="ja-JP" altLang="en-US" b="1" dirty="0"/>
          </a:p>
        </p:txBody>
      </p:sp>
    </p:spTree>
    <p:extLst>
      <p:ext uri="{BB962C8B-B14F-4D97-AF65-F5344CB8AC3E}">
        <p14:creationId xmlns:p14="http://schemas.microsoft.com/office/powerpoint/2010/main" val="3758155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ja-JP" altLang="en-U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姿勢</a:t>
            </a:r>
            <a:endPar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187569" y="730017"/>
            <a:ext cx="12191999" cy="707886"/>
          </a:xfrm>
          <a:prstGeom prst="rect">
            <a:avLst/>
          </a:prstGeom>
          <a:noFill/>
        </p:spPr>
        <p:txBody>
          <a:bodyPr wrap="square">
            <a:spAutoFit/>
          </a:bodyPr>
          <a:lstStyle/>
          <a:p>
            <a:pPr algn="ctr"/>
            <a:r>
              <a:rPr lang="ja-JP" altLang="en-US" sz="2000" b="1" dirty="0">
                <a:solidFill>
                  <a:schemeClr val="accent3">
                    <a:lumMod val="75000"/>
                  </a:schemeClr>
                </a:solidFill>
                <a:latin typeface="+mn-ea"/>
              </a:rPr>
              <a:t>わたしはあかしするが、彼らは力に応じて、否、力以上に施しをした。すなわち、自ら進んで、　　　　</a:t>
            </a:r>
            <a:r>
              <a:rPr lang="en" sz="2000" b="1" dirty="0">
                <a:solidFill>
                  <a:schemeClr val="accent3">
                    <a:lumMod val="75000"/>
                  </a:schemeClr>
                </a:solidFill>
                <a:latin typeface="+mn-ea"/>
              </a:rPr>
              <a:t> (</a:t>
            </a:r>
            <a:r>
              <a:rPr lang="en-US" altLang="ja-JP" sz="2000" b="1" dirty="0">
                <a:solidFill>
                  <a:schemeClr val="accent3">
                    <a:lumMod val="75000"/>
                  </a:schemeClr>
                </a:solidFill>
                <a:latin typeface="+mn-ea"/>
              </a:rPr>
              <a:t>Ⅱ</a:t>
            </a:r>
            <a:r>
              <a:rPr lang="en" sz="2000" b="1" dirty="0">
                <a:solidFill>
                  <a:schemeClr val="accent3">
                    <a:lumMod val="75000"/>
                  </a:schemeClr>
                </a:solidFill>
                <a:latin typeface="+mn-ea"/>
              </a:rPr>
              <a:t> </a:t>
            </a:r>
            <a:r>
              <a:rPr lang="ja-JP" altLang="en-US" sz="2000" b="1" dirty="0">
                <a:solidFill>
                  <a:schemeClr val="accent3">
                    <a:lumMod val="75000"/>
                  </a:schemeClr>
                </a:solidFill>
                <a:latin typeface="+mn-ea"/>
              </a:rPr>
              <a:t>コリント</a:t>
            </a:r>
            <a:r>
              <a:rPr lang="en" sz="2000" b="1" dirty="0">
                <a:solidFill>
                  <a:schemeClr val="accent3">
                    <a:lumMod val="75000"/>
                  </a:schemeClr>
                </a:solidFill>
                <a:latin typeface="+mn-ea"/>
              </a:rPr>
              <a:t>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256442" y="1462682"/>
            <a:ext cx="7448372" cy="969496"/>
          </a:xfrm>
          <a:prstGeom prst="rect">
            <a:avLst/>
          </a:prstGeom>
          <a:noFill/>
        </p:spPr>
        <p:txBody>
          <a:bodyPr wrap="square" rtlCol="0">
            <a:spAutoFit/>
          </a:bodyPr>
          <a:lstStyle/>
          <a:p>
            <a:pPr>
              <a:spcBef>
                <a:spcPts val="600"/>
              </a:spcBef>
            </a:pPr>
            <a:r>
              <a:rPr lang="ja-JP" altLang="en-US" sz="1900" b="1" dirty="0">
                <a:latin typeface="+mn-ea"/>
              </a:rPr>
              <a:t>コロサイの人々の寛大さを促すため、パウロはマケドニアの例を　挙げています。そこにある教会では、兄弟たちが献金において適切かつ模範的な態度を示していました。というのも、彼らは</a:t>
            </a:r>
            <a:r>
              <a:rPr lang="en-US" altLang="ja-JP" sz="1900" b="1" dirty="0">
                <a:latin typeface="+mn-ea"/>
              </a:rPr>
              <a:t>……</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278572678"/>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12A63EB1-1216-FFE8-4557-F850D7B147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411ECD4-16B2-02AA-6E36-BD940D914500}"/>
              </a:ext>
            </a:extLst>
          </p:cNvPr>
          <p:cNvSpPr>
            <a:spLocks noGrp="1"/>
          </p:cNvSpPr>
          <p:nvPr>
            <p:ph type="title"/>
          </p:nvPr>
        </p:nvSpPr>
        <p:spPr>
          <a:xfrm>
            <a:off x="579863" y="2598949"/>
            <a:ext cx="11262731" cy="1325563"/>
          </a:xfrm>
        </p:spPr>
        <p:txBody>
          <a:bodyPr>
            <a:noAutofit/>
          </a:bodyPr>
          <a:lstStyle/>
          <a:p>
            <a:pPr algn="ctr"/>
            <a:br>
              <a:rPr lang="en-US" altLang="ja-JP" sz="3600" b="1" dirty="0"/>
            </a:br>
            <a:r>
              <a:rPr lang="ja-JP" altLang="ja-JP" sz="3600" b="1" dirty="0"/>
              <a:t>Ⅱコリント8:1～5を読んでください。</a:t>
            </a:r>
            <a:br>
              <a:rPr lang="en-US" altLang="ja-JP" sz="3600" b="1" dirty="0"/>
            </a:br>
            <a:r>
              <a:rPr lang="ja-JP" altLang="en-US" sz="800" b="1" dirty="0"/>
              <a:t>　</a:t>
            </a:r>
            <a:br>
              <a:rPr lang="en-US" altLang="ja-JP" sz="2800" dirty="0"/>
            </a:br>
            <a:r>
              <a:rPr lang="ja-JP" altLang="en-US" sz="800" dirty="0"/>
              <a:t>　</a:t>
            </a:r>
            <a:br>
              <a:rPr lang="en-US" altLang="ja-JP" sz="2800" b="1" dirty="0"/>
            </a:br>
            <a:r>
              <a:rPr lang="ja-JP" altLang="ja-JP" sz="3200" b="1" dirty="0">
                <a:solidFill>
                  <a:srgbClr val="0070C0"/>
                </a:solidFill>
              </a:rPr>
              <a:t>8:1 兄弟たち、マケドニア州の諸教会に 与えられた神の恵みについて知らせまし ょう。 8:2 彼らは苦しみによる激しい</a:t>
            </a:r>
            <a:br>
              <a:rPr lang="en-US" altLang="ja-JP" sz="3200" b="1" dirty="0">
                <a:solidFill>
                  <a:srgbClr val="0070C0"/>
                </a:solidFill>
              </a:rPr>
            </a:br>
            <a:r>
              <a:rPr lang="ja-JP" altLang="ja-JP" sz="3200" b="1" dirty="0">
                <a:solidFill>
                  <a:srgbClr val="0070C0"/>
                </a:solidFill>
              </a:rPr>
              <a:t>試練を受 けていたのに、その満ち満ちた喜びと極 度の貧しさがあふれ出て、人に惜しまず 施す豊かさとなったということです。 8:3 わたしは証ししますが、彼らは力に 応じて、また力以上に、自分から進んで、 8:4 聖なる者たちを助けるための慈善の 業と奉仕に参加させてほしいと、しきり にわたしたちに願い出たのでした。 8:5 また</a:t>
            </a:r>
            <a:r>
              <a:rPr lang="ja-JP" altLang="en-US" sz="3200" b="1" dirty="0">
                <a:solidFill>
                  <a:srgbClr val="0070C0"/>
                </a:solidFill>
              </a:rPr>
              <a:t>、</a:t>
            </a:r>
            <a:r>
              <a:rPr lang="ja-JP" altLang="ja-JP" sz="3200" b="1" dirty="0">
                <a:solidFill>
                  <a:srgbClr val="0070C0"/>
                </a:solidFill>
              </a:rPr>
              <a:t>わたしたちの期待以上に、</a:t>
            </a:r>
            <a:br>
              <a:rPr lang="en-US" altLang="ja-JP" sz="3200" b="1" dirty="0">
                <a:solidFill>
                  <a:srgbClr val="0070C0"/>
                </a:solidFill>
              </a:rPr>
            </a:br>
            <a:r>
              <a:rPr lang="ja-JP" altLang="ja-JP" sz="3200" b="1" dirty="0">
                <a:solidFill>
                  <a:srgbClr val="0070C0"/>
                </a:solidFill>
              </a:rPr>
              <a:t>彼ら はまず主に、次いで、神の御心にそってわたしたちにも自分自身を献げたので、</a:t>
            </a:r>
            <a:br>
              <a:rPr lang="en-US" altLang="ja-JP" sz="3200" b="1" dirty="0">
                <a:solidFill>
                  <a:srgbClr val="0070C0"/>
                </a:solidFill>
              </a:rPr>
            </a:br>
            <a:r>
              <a:rPr lang="ja-JP" altLang="en-US" sz="800" b="1" dirty="0">
                <a:solidFill>
                  <a:srgbClr val="0070C0"/>
                </a:solidFill>
              </a:rPr>
              <a:t>　　</a:t>
            </a:r>
            <a:br>
              <a:rPr lang="en-US" altLang="ja-JP" sz="3200" b="1" dirty="0">
                <a:solidFill>
                  <a:srgbClr val="0070C0"/>
                </a:solidFill>
              </a:rPr>
            </a:br>
            <a:r>
              <a:rPr lang="ja-JP" altLang="ja-JP" sz="3600" b="1" dirty="0"/>
              <a:t>マケドニア州の信徒がこれほど惜しみなく 献金を</a:t>
            </a:r>
            <a:r>
              <a:rPr lang="ja-JP" altLang="en-US" sz="3600" b="1" dirty="0"/>
              <a:t>　　</a:t>
            </a:r>
            <a:r>
              <a:rPr lang="ja-JP" altLang="ja-JP" sz="3600" b="1" dirty="0"/>
              <a:t>ささげた背景には、どんな理由があったのでしょうか。</a:t>
            </a:r>
            <a:endParaRPr kumimoji="1" lang="ja-JP" altLang="en-US" sz="3600" b="1" dirty="0"/>
          </a:p>
        </p:txBody>
      </p:sp>
    </p:spTree>
    <p:extLst>
      <p:ext uri="{BB962C8B-B14F-4D97-AF65-F5344CB8AC3E}">
        <p14:creationId xmlns:p14="http://schemas.microsoft.com/office/powerpoint/2010/main" val="286485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ja-JP" altLang="en-US" sz="6000" b="1" dirty="0">
                <a:ln w="15875">
                  <a:noFill/>
                  <a:prstDash val="solid"/>
                </a:ln>
                <a:solidFill>
                  <a:srgbClr val="297F75"/>
                </a:solidFill>
                <a:effectLst>
                  <a:outerShdw dist="38100" dir="2700000" algn="bl" rotWithShape="0">
                    <a:srgbClr val="DD8E4B"/>
                  </a:outerShdw>
                </a:effectLst>
              </a:rPr>
              <a:t>スチュワードシップの成果</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一致</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55267"/>
            <a:ext cx="8450981" cy="1015663"/>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ja-JP" altLang="en-US" sz="2000" b="1" dirty="0">
                <a:latin typeface="+mn-ea"/>
              </a:rPr>
              <a:t>なぜなら、この援助の働きは、聖徒たちの欠乏を補うだけではなく、　神に対する多くの感謝によってますます豊かになるからである。　　　　</a:t>
            </a:r>
            <a:r>
              <a:rPr lang="en" sz="2000" b="1" dirty="0">
                <a:latin typeface="+mn-ea"/>
              </a:rPr>
              <a:t>(</a:t>
            </a:r>
            <a:r>
              <a:rPr lang="en-US" altLang="ja-JP" sz="2000" b="1" dirty="0">
                <a:latin typeface="+mn-ea"/>
              </a:rPr>
              <a:t>Ⅱ</a:t>
            </a:r>
            <a:r>
              <a:rPr lang="ja-JP" altLang="en-US" sz="2000" b="1" dirty="0">
                <a:latin typeface="+mn-ea"/>
              </a:rPr>
              <a:t>コリント</a:t>
            </a:r>
            <a:r>
              <a:rPr lang="en" sz="2000" b="1" dirty="0">
                <a:latin typeface="+mn-ea"/>
              </a:rPr>
              <a:t> 9:12)</a:t>
            </a:r>
            <a:endParaRPr lang="es-ES" sz="2000" b="1" dirty="0">
              <a:latin typeface="+mn-ea"/>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827047411"/>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779880"/>
            <a:ext cx="4965094" cy="677108"/>
          </a:xfrm>
          <a:prstGeom prst="rect">
            <a:avLst/>
          </a:prstGeom>
          <a:noFill/>
        </p:spPr>
        <p:txBody>
          <a:bodyPr wrap="square" rtlCol="0">
            <a:spAutoFit/>
          </a:bodyPr>
          <a:lstStyle/>
          <a:p>
            <a:pPr>
              <a:spcBef>
                <a:spcPts val="600"/>
              </a:spcBef>
            </a:pPr>
            <a:r>
              <a:rPr lang="ja-JP" altLang="en-US" sz="1900" b="1" dirty="0">
                <a:latin typeface="+mn-ea"/>
              </a:rPr>
              <a:t>エルサレムに捧げられた献金には、他にも良い影響がありました （</a:t>
            </a:r>
            <a:r>
              <a:rPr lang="en-US" altLang="ja-JP" sz="1900" b="1" dirty="0">
                <a:latin typeface="+mn-ea"/>
              </a:rPr>
              <a:t>Ⅱ</a:t>
            </a:r>
            <a:r>
              <a:rPr lang="ja-JP" altLang="en-US" sz="1900" b="1" dirty="0">
                <a:latin typeface="+mn-ea"/>
              </a:rPr>
              <a:t>コリ</a:t>
            </a:r>
            <a:r>
              <a:rPr lang="en-US" altLang="ja-JP" sz="1900" b="1" dirty="0">
                <a:latin typeface="+mn-ea"/>
              </a:rPr>
              <a:t>9:12</a:t>
            </a:r>
            <a:r>
              <a:rPr lang="ja-JP" altLang="en-US" sz="1900" b="1" dirty="0">
                <a:latin typeface="+mn-ea"/>
              </a:rPr>
              <a:t>）。</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81590"/>
            <a:ext cx="6534151" cy="1261884"/>
          </a:xfrm>
          <a:prstGeom prst="rect">
            <a:avLst/>
          </a:prstGeom>
          <a:noFill/>
        </p:spPr>
        <p:txBody>
          <a:bodyPr wrap="square" rtlCol="0">
            <a:spAutoFit/>
          </a:bodyPr>
          <a:lstStyle/>
          <a:p>
            <a:pPr>
              <a:spcBef>
                <a:spcPts val="600"/>
              </a:spcBef>
            </a:pPr>
            <a:r>
              <a:rPr lang="ja-JP" altLang="en-US" sz="1900" b="1" dirty="0"/>
              <a:t>もう一つの良い点は、この献げ物の取り扱い方から、現代の私たちにも特別な教訓が得られることです。すなわち、あらゆることは秩序正しく、正しい手順に従って行わなければならないということです。</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073756761"/>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49" y="2647798"/>
            <a:ext cx="4546601" cy="1554272"/>
          </a:xfrm>
          <a:prstGeom prst="rect">
            <a:avLst/>
          </a:prstGeom>
          <a:noFill/>
        </p:spPr>
        <p:txBody>
          <a:bodyPr wrap="square" rtlCol="0">
            <a:spAutoFit/>
          </a:bodyPr>
          <a:lstStyle>
            <a:defPPr>
              <a:defRPr lang="en"/>
            </a:defPPr>
            <a:lvl1pPr>
              <a:spcBef>
                <a:spcPts val="600"/>
              </a:spcBef>
              <a:defRPr sz="1900" b="1">
                <a:latin typeface="+mn-ea"/>
              </a:defRPr>
            </a:lvl1pPr>
          </a:lstStyle>
          <a:p>
            <a:r>
              <a:rPr lang="ja-JP" altLang="en-US" dirty="0"/>
              <a:t>ユダヤ人と異邦人は、助け合いと感謝の絆によって結ばれていた（ロマ</a:t>
            </a:r>
            <a:r>
              <a:rPr lang="en-US" altLang="ja-JP" dirty="0"/>
              <a:t>15:26-27</a:t>
            </a:r>
            <a:r>
              <a:rPr lang="ja-JP" altLang="en-US" dirty="0"/>
              <a:t>）。こうして、使徒の究極の目標である「教会における一致」が達成されたのである。</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パウロはティトゥスを献金の管理責任者に任命し、各教会もこの任務を補佐する兄弟たちを任命した（</a:t>
            </a:r>
            <a:r>
              <a:rPr lang="en-US" altLang="ja-JP" sz="1900" b="1" dirty="0">
                <a:solidFill>
                  <a:prstClr val="black"/>
                </a:solidFill>
                <a:latin typeface="+mn-ea"/>
              </a:rPr>
              <a:t>Ⅱ</a:t>
            </a:r>
            <a:r>
              <a:rPr lang="ja-JP" altLang="en-US" sz="1900" b="1" dirty="0">
                <a:solidFill>
                  <a:prstClr val="black"/>
                </a:solidFill>
                <a:latin typeface="+mn-ea"/>
              </a:rPr>
              <a:t>コリ</a:t>
            </a:r>
            <a:r>
              <a:rPr lang="en-US" altLang="ja-JP" sz="1900" b="1" dirty="0">
                <a:solidFill>
                  <a:prstClr val="black"/>
                </a:solidFill>
                <a:latin typeface="+mn-ea"/>
              </a:rPr>
              <a:t>8:16-24</a:t>
            </a:r>
            <a:r>
              <a:rPr lang="ja-JP" altLang="en-US" sz="1900" b="1" dirty="0">
                <a:solidFill>
                  <a:prstClr val="black"/>
                </a:solidFill>
                <a:latin typeface="+mn-ea"/>
              </a:rPr>
              <a:t>）。献金を集めてエルサレムへ送るには、これ以外に適切な方法がなかった。</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3013E21E-2497-99B2-09E3-0D52B2DBA64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B22C059-E255-92D0-B6ED-BFCA16BFB115}"/>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遠く離れたところにある教会や海外の</a:t>
            </a:r>
            <a:br>
              <a:rPr lang="en-US" altLang="ja-JP" b="1" dirty="0"/>
            </a:br>
            <a:r>
              <a:rPr lang="ja-JP" altLang="ja-JP" b="1" dirty="0"/>
              <a:t>宣教団体へ私たちが献金することは、</a:t>
            </a:r>
            <a:br>
              <a:rPr lang="en-US" altLang="ja-JP" b="1" dirty="0"/>
            </a:br>
            <a:r>
              <a:rPr lang="ja-JP" altLang="ja-JP" b="1" dirty="0"/>
              <a:t>どの</a:t>
            </a:r>
            <a:r>
              <a:rPr lang="ja-JP" altLang="en-US" b="1" dirty="0"/>
              <a:t>よう</a:t>
            </a:r>
            <a:r>
              <a:rPr lang="ja-JP" altLang="ja-JP" b="1" dirty="0"/>
              <a:t>にして世界教会の一致を</a:t>
            </a:r>
            <a:br>
              <a:rPr lang="en-US" altLang="ja-JP" b="1" dirty="0"/>
            </a:br>
            <a:r>
              <a:rPr lang="ja-JP" altLang="ja-JP" b="1" dirty="0"/>
              <a:t>もたらすのに役立つのでしょうか。 </a:t>
            </a:r>
            <a:endParaRPr kumimoji="1" lang="ja-JP" altLang="en-US" b="1" dirty="0"/>
          </a:p>
        </p:txBody>
      </p:sp>
    </p:spTree>
    <p:extLst>
      <p:ext uri="{BB962C8B-B14F-4D97-AF65-F5344CB8AC3E}">
        <p14:creationId xmlns:p14="http://schemas.microsoft.com/office/powerpoint/2010/main" val="74676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559293" y="628034"/>
            <a:ext cx="10585082" cy="4893647"/>
          </a:xfrm>
          <a:prstGeom prst="rect">
            <a:avLst/>
          </a:prstGeom>
          <a:noFill/>
        </p:spPr>
        <p:txBody>
          <a:bodyPr wrap="square">
            <a:spAutoFit/>
          </a:bodyPr>
          <a:lstStyle/>
          <a:p>
            <a:pPr>
              <a:spcBef>
                <a:spcPts val="600"/>
              </a:spcBef>
            </a:pPr>
            <a:r>
              <a:rPr lang="ja-JP" altLang="en-US" sz="2400" b="1" dirty="0">
                <a:solidFill>
                  <a:schemeClr val="bg2">
                    <a:lumMod val="40000"/>
                    <a:lumOff val="60000"/>
                  </a:schemeClr>
                </a:solidFill>
                <a:latin typeface="Constantia" panose="02030602050306030303" pitchFamily="18" charset="0"/>
              </a:rPr>
              <a:t>「神の御業は、什一献金や献金、捧げ物によって支えられなければなりません。主は今、ご自身の執事に委ねられた手段を求めておられます。</a:t>
            </a:r>
            <a:r>
              <a:rPr lang="en-US" altLang="ja-JP" sz="2400" b="1" dirty="0">
                <a:solidFill>
                  <a:schemeClr val="bg2">
                    <a:lumMod val="40000"/>
                    <a:lumOff val="60000"/>
                  </a:schemeClr>
                </a:solidFill>
                <a:latin typeface="Constantia" panose="02030602050306030303" pitchFamily="18" charset="0"/>
              </a:rPr>
              <a:t>[…]</a:t>
            </a:r>
            <a:r>
              <a:rPr lang="ja-JP" altLang="en-US" sz="2400" b="1" dirty="0">
                <a:solidFill>
                  <a:schemeClr val="bg2">
                    <a:lumMod val="40000"/>
                    <a:lumOff val="60000"/>
                  </a:schemeClr>
                </a:solidFill>
                <a:latin typeface="Constantia" panose="02030602050306030303" pitchFamily="18" charset="0"/>
              </a:rPr>
              <a:t>　主イエスは、ご自身が成し遂げられたこと以上のことを、弟子たちに求められません。神の大義のために自己否定と自己犠牲を実践する者たちは、ただ　主の模範に従っているに過ぎません。主は王の衣と王冠を脱ぎ捨て、その　高き地位から降りられました。主は貧しくなられました。それは、主の　　貧しさを通して、私たちが永遠の宝を手にすることができるためです。主は、神の御国への入り口を求める者たちからあらゆる障害を取り除くために、　ご自身の富だけでなく、自己否定と自己犠牲をもって　ご自身の命までも　捧げられました。</a:t>
            </a:r>
            <a:r>
              <a:rPr lang="en-US" altLang="ja-JP" sz="2400" b="1" dirty="0">
                <a:solidFill>
                  <a:schemeClr val="bg2">
                    <a:lumMod val="40000"/>
                    <a:lumOff val="60000"/>
                  </a:schemeClr>
                </a:solidFill>
                <a:latin typeface="Constantia" panose="02030602050306030303" pitchFamily="18" charset="0"/>
              </a:rPr>
              <a:t>[…] </a:t>
            </a:r>
            <a:r>
              <a:rPr lang="ja-JP" altLang="en-US" sz="2400" b="1" dirty="0">
                <a:solidFill>
                  <a:schemeClr val="bg2">
                    <a:lumMod val="40000"/>
                    <a:lumOff val="60000"/>
                  </a:schemeClr>
                </a:solidFill>
                <a:latin typeface="Constantia" panose="02030602050306030303" pitchFamily="18" charset="0"/>
              </a:rPr>
              <a:t>主イエスは、私たちを御自身と共に働く者となるよう招いておられます。主は私たちの所有するすべてのものの所有者であり、　それに対する権利をお持ちです。主の御業を喜んで助けることによって、　私たちは今、主への愛を示すことができるのです。」</a:t>
            </a:r>
            <a:endParaRPr lang="en" sz="28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7247057" y="5948907"/>
            <a:ext cx="4944943" cy="338554"/>
          </a:xfrm>
          <a:prstGeom prst="rect">
            <a:avLst/>
          </a:prstGeom>
          <a:noFill/>
        </p:spPr>
        <p:txBody>
          <a:bodyPr wrap="none" rtlCol="0">
            <a:spAutoFit/>
          </a:bodyPr>
          <a:lstStyle/>
          <a:p>
            <a:pPr algn="r"/>
            <a:r>
              <a:rPr lang="en" sz="1600" b="1" dirty="0">
                <a:solidFill>
                  <a:schemeClr val="bg2">
                    <a:lumMod val="40000"/>
                    <a:lumOff val="60000"/>
                  </a:schemeClr>
                </a:solidFill>
              </a:rPr>
              <a:t>EG</a:t>
            </a:r>
            <a:r>
              <a:rPr lang="ja-JP" altLang="en-US" sz="1600" b="1" dirty="0">
                <a:solidFill>
                  <a:schemeClr val="bg2">
                    <a:lumMod val="40000"/>
                    <a:lumOff val="60000"/>
                  </a:schemeClr>
                </a:solidFill>
              </a:rPr>
              <a:t>ホワイト</a:t>
            </a:r>
            <a:r>
              <a:rPr lang="en" sz="1600" b="1" dirty="0">
                <a:solidFill>
                  <a:schemeClr val="bg2">
                    <a:lumMod val="40000"/>
                    <a:lumOff val="60000"/>
                  </a:schemeClr>
                </a:solidFill>
              </a:rPr>
              <a:t> (</a:t>
            </a:r>
            <a:r>
              <a:rPr lang="en-US" sz="1600" b="1" dirty="0">
                <a:solidFill>
                  <a:schemeClr val="bg2">
                    <a:lumMod val="40000"/>
                    <a:lumOff val="60000"/>
                  </a:schemeClr>
                </a:solidFill>
              </a:rPr>
              <a:t>The Upward Look, April 9</a:t>
            </a:r>
            <a:r>
              <a:rPr lang="en" sz="1600" b="1" dirty="0">
                <a:solidFill>
                  <a:schemeClr val="bg2">
                    <a:lumMod val="40000"/>
                    <a:lumOff val="60000"/>
                  </a:schemeClr>
                </a:solidFill>
              </a:rPr>
              <a:t>)</a:t>
            </a:r>
            <a:r>
              <a:rPr lang="ja-JP" altLang="en-US" sz="1600" b="1" dirty="0">
                <a:solidFill>
                  <a:schemeClr val="bg2">
                    <a:lumMod val="40000"/>
                    <a:lumOff val="60000"/>
                  </a:schemeClr>
                </a:solidFill>
              </a:rPr>
              <a:t>（非公式訳）</a:t>
            </a:r>
            <a:endParaRPr lang="en" sz="1600" b="1" dirty="0">
              <a:solidFill>
                <a:schemeClr val="bg2">
                  <a:lumMod val="40000"/>
                  <a:lumOff val="60000"/>
                </a:schemeClr>
              </a:solidFill>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7218729" y="112479"/>
            <a:ext cx="4910748" cy="2246769"/>
          </a:xfrm>
          <a:prstGeom prst="rect">
            <a:avLst/>
          </a:prstGeom>
          <a:noFill/>
        </p:spPr>
        <p:txBody>
          <a:bodyPr wrap="square">
            <a:spAutoFit/>
          </a:bodyPr>
          <a:lstStyle/>
          <a:p>
            <a:pPr lvl="0" algn="ctr">
              <a:defRPr/>
            </a:pPr>
            <a:r>
              <a:rPr lang="ja-JP" altLang="en-US" sz="2000" b="1" dirty="0">
                <a:solidFill>
                  <a:prstClr val="white"/>
                </a:solidFill>
                <a:effectLst>
                  <a:outerShdw blurRad="38100" dist="38100" dir="2700000" algn="tl">
                    <a:srgbClr val="000000"/>
                  </a:outerShdw>
                </a:effectLst>
                <a:latin typeface="+mn-ea"/>
              </a:rPr>
              <a:t>あなたがたは、わたしたちの主イエス・キリストの恵みを知っている。すなわち、主は富んでおられたのに、あなたがたのために貧しくなられた。それは、あなたがたが、彼の貧しさによって富む者に　なるためである。</a:t>
            </a:r>
            <a:endParaRPr lang="en-US" altLang="ja-JP" sz="2000" b="1" dirty="0">
              <a:solidFill>
                <a:prstClr val="white"/>
              </a:solidFill>
              <a:effectLst>
                <a:outerShdw blurRad="38100" dist="38100" dir="2700000" algn="tl">
                  <a:srgbClr val="000000"/>
                </a:outerShdw>
              </a:effectLst>
              <a:latin typeface="+mn-ea"/>
            </a:endParaRPr>
          </a:p>
          <a:p>
            <a:pPr lvl="0" algn="ctr">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(2 </a:t>
            </a:r>
            <a:r>
              <a:rPr kumimoji="0" lang="ja-JP"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コリント</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 8:9</a:t>
            </a:r>
            <a:r>
              <a:rPr kumimoji="0" lang="ja-JP"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　</a:t>
            </a:r>
            <a:r>
              <a:rPr lang="ja-JP" altLang="en-US" sz="2000" b="1" dirty="0">
                <a:solidFill>
                  <a:prstClr val="white"/>
                </a:solidFill>
                <a:effectLst>
                  <a:outerShdw blurRad="38100" dist="38100" dir="2700000" algn="tl">
                    <a:srgbClr val="000000"/>
                  </a:outerShdw>
                </a:effectLst>
                <a:latin typeface="+mn-ea"/>
              </a:rPr>
              <a:t>口語訳</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a:t>
            </a: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361722" y="104663"/>
            <a:ext cx="5830278" cy="1938992"/>
          </a:xfrm>
          <a:prstGeom prst="rect">
            <a:avLst/>
          </a:prstGeom>
          <a:noFill/>
        </p:spPr>
        <p:txBody>
          <a:bodyPr wrap="square">
            <a:spAutoFit/>
          </a:bodyPr>
          <a:lstStyle/>
          <a:p>
            <a:pPr lvl="0" algn="ctr">
              <a:defRPr/>
            </a:pPr>
            <a:r>
              <a:rPr lang="ja-JP" altLang="en-US" sz="2000" b="1" dirty="0">
                <a:solidFill>
                  <a:prstClr val="white"/>
                </a:solidFill>
                <a:effectLst>
                  <a:outerShdw blurRad="38100" dist="38100" dir="2700000" algn="tl">
                    <a:srgbClr val="000000"/>
                  </a:outerShdw>
                </a:effectLst>
                <a:latin typeface="+mn-ea"/>
              </a:rPr>
              <a:t>あなたがたは、わたしたちの主イエス・キリストの恵みを知っています。すなわち、主は豊かであったのに、あなたがたのために貧しくなられた。それは、主の貧しさによって、あなたがたが　　豊かになるためだったのです。</a:t>
            </a:r>
            <a:endParaRPr lang="en-US" altLang="ja-JP" sz="2000" b="1" dirty="0">
              <a:solidFill>
                <a:prstClr val="white"/>
              </a:solidFill>
              <a:effectLst>
                <a:outerShdw blurRad="38100" dist="38100" dir="2700000" algn="tl">
                  <a:srgbClr val="000000"/>
                </a:outerShdw>
              </a:effectLst>
              <a:latin typeface="+mn-ea"/>
            </a:endParaRPr>
          </a:p>
          <a:p>
            <a:pPr lvl="0" algn="ctr">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(2 </a:t>
            </a:r>
            <a:r>
              <a:rPr kumimoji="0" lang="ja-JP"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コリント</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 8:9</a:t>
            </a:r>
            <a:r>
              <a:rPr kumimoji="0" lang="ja-JP"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　新共同</a:t>
            </a:r>
            <a:r>
              <a:rPr lang="ja-JP" altLang="en-US" sz="2000" b="1" dirty="0">
                <a:solidFill>
                  <a:prstClr val="white"/>
                </a:solidFill>
                <a:effectLst>
                  <a:outerShdw blurRad="38100" dist="38100" dir="2700000" algn="tl">
                    <a:srgbClr val="000000"/>
                  </a:outerShdw>
                </a:effectLst>
                <a:latin typeface="+mn-ea"/>
              </a:rPr>
              <a:t>訳</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mn-ea"/>
                <a:cs typeface="+mn-cs"/>
              </a:rPr>
              <a:t>)</a:t>
            </a:r>
          </a:p>
        </p:txBody>
      </p:sp>
    </p:spTree>
    <p:extLst>
      <p:ext uri="{BB962C8B-B14F-4D97-AF65-F5344CB8AC3E}">
        <p14:creationId xmlns:p14="http://schemas.microsoft.com/office/powerpoint/2010/main" val="27935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ja-JP" altLang="en-US" sz="2000" b="1" dirty="0">
                <a:solidFill>
                  <a:srgbClr val="BA4252"/>
                </a:solidFill>
              </a:rPr>
              <a:t>スチュワードシップの起源</a:t>
            </a:r>
            <a:r>
              <a:rPr lang="en" sz="2000" b="1" dirty="0">
                <a:solidFill>
                  <a:srgbClr val="BA4252"/>
                </a:solidFill>
              </a:rPr>
              <a:t>:</a:t>
            </a:r>
          </a:p>
          <a:p>
            <a:pPr lvl="1">
              <a:spcBef>
                <a:spcPts val="600"/>
              </a:spcBef>
            </a:pPr>
            <a:r>
              <a:rPr lang="ja-JP" altLang="en-US" sz="2000" b="1" dirty="0"/>
              <a:t>イエスの模範　</a:t>
            </a:r>
            <a:endParaRPr lang="en-US" altLang="ja-JP" sz="2000" b="1" dirty="0"/>
          </a:p>
          <a:p>
            <a:pPr lvl="1">
              <a:spcBef>
                <a:spcPts val="600"/>
              </a:spcBef>
            </a:pPr>
            <a:r>
              <a:rPr lang="ja-JP" altLang="en-US" sz="2000" b="1" dirty="0"/>
              <a:t>動機</a:t>
            </a:r>
            <a:endParaRPr lang="en" sz="2000" b="1" dirty="0"/>
          </a:p>
          <a:p>
            <a:pPr>
              <a:spcBef>
                <a:spcPts val="1200"/>
              </a:spcBef>
            </a:pPr>
            <a:r>
              <a:rPr lang="ja-JP" altLang="en-US" sz="2000" b="1" dirty="0">
                <a:solidFill>
                  <a:srgbClr val="7F48B9"/>
                </a:solidFill>
              </a:rPr>
              <a:t>スチュワードシップを実践する方法</a:t>
            </a:r>
            <a:r>
              <a:rPr lang="en" sz="2000" b="1" dirty="0">
                <a:solidFill>
                  <a:srgbClr val="7F48B9"/>
                </a:solidFill>
              </a:rPr>
              <a:t>:</a:t>
            </a:r>
          </a:p>
          <a:p>
            <a:pPr lvl="1">
              <a:spcBef>
                <a:spcPts val="600"/>
              </a:spcBef>
            </a:pPr>
            <a:r>
              <a:rPr lang="ja-JP" altLang="en-US" sz="2000" b="1" dirty="0"/>
              <a:t>計画</a:t>
            </a:r>
            <a:endParaRPr lang="en" sz="2000" b="1" dirty="0"/>
          </a:p>
          <a:p>
            <a:pPr lvl="1">
              <a:spcBef>
                <a:spcPts val="600"/>
              </a:spcBef>
            </a:pPr>
            <a:r>
              <a:rPr lang="ja-JP" altLang="en-US" sz="2000" b="1" dirty="0"/>
              <a:t>姿勢</a:t>
            </a:r>
            <a:endParaRPr lang="en" sz="2000" b="1" dirty="0"/>
          </a:p>
          <a:p>
            <a:pPr>
              <a:spcBef>
                <a:spcPts val="1200"/>
              </a:spcBef>
            </a:pPr>
            <a:r>
              <a:rPr lang="ja-JP" altLang="en-US" sz="2000" b="1" dirty="0">
                <a:solidFill>
                  <a:srgbClr val="375FA5"/>
                </a:solidFill>
              </a:rPr>
              <a:t>スチュワードシップの成果</a:t>
            </a:r>
            <a:r>
              <a:rPr lang="en" sz="2000" b="1" dirty="0">
                <a:solidFill>
                  <a:srgbClr val="375FA5"/>
                </a:solidFill>
              </a:rPr>
              <a:t>:</a:t>
            </a:r>
          </a:p>
          <a:p>
            <a:pPr lvl="1">
              <a:spcBef>
                <a:spcPts val="600"/>
              </a:spcBef>
            </a:pPr>
            <a:r>
              <a:rPr lang="ja-JP" altLang="en-US" sz="2000" b="1" dirty="0"/>
              <a:t>一致</a:t>
            </a:r>
            <a:endParaRPr lang="en" sz="2000" b="1" dirty="0"/>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384721"/>
          </a:xfrm>
          <a:prstGeom prst="rect">
            <a:avLst/>
          </a:prstGeom>
          <a:noFill/>
        </p:spPr>
        <p:txBody>
          <a:bodyPr wrap="square" rtlCol="0">
            <a:spAutoFit/>
          </a:bodyPr>
          <a:lstStyle/>
          <a:p>
            <a:pPr>
              <a:spcBef>
                <a:spcPts val="600"/>
              </a:spcBef>
            </a:pPr>
            <a:r>
              <a:rPr lang="ja-JP" altLang="en-US" sz="1900" b="1" dirty="0"/>
              <a:t>スチュワードシップとは、自分に託されたものをどのように管理するかという姿勢のことです。</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3" y="1543762"/>
            <a:ext cx="11397617" cy="1323439"/>
          </a:xfrm>
          <a:prstGeom prst="rect">
            <a:avLst/>
          </a:prstGeom>
          <a:noFill/>
        </p:spPr>
        <p:txBody>
          <a:bodyPr wrap="square">
            <a:spAutoFit/>
          </a:bodyPr>
          <a:lstStyle/>
          <a:p>
            <a:pPr lvl="0">
              <a:spcBef>
                <a:spcPts val="600"/>
              </a:spcBef>
              <a:defRPr/>
            </a:pPr>
            <a:r>
              <a:rPr lang="ja-JP" altLang="en-US" sz="2000" b="1" dirty="0">
                <a:solidFill>
                  <a:prstClr val="black"/>
                </a:solidFill>
              </a:rPr>
              <a:t>コリントの信徒たちはすでに支援を約束しており、その約束を実行に移すべき時が近づいていた。マケドニアの諸教会もすでに協力し始めていた。パウロが関心を持っていたのは、寄付金の額　　そのものではなく、信徒たちが受けた恵みに応えるこの機会に、どのような動機と熱意を持って　参加するかという点であった。</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514692"/>
            <a:ext cx="11779007" cy="969496"/>
          </a:xfrm>
          <a:prstGeom prst="rect">
            <a:avLst/>
          </a:prstGeom>
          <a:noFill/>
        </p:spPr>
        <p:txBody>
          <a:bodyPr wrap="square">
            <a:spAutoFit/>
          </a:bodyPr>
          <a:lstStyle/>
          <a:p>
            <a:pPr lvl="0">
              <a:spcBef>
                <a:spcPts val="600"/>
              </a:spcBef>
              <a:defRPr/>
            </a:pPr>
            <a:r>
              <a:rPr lang="ja-JP" altLang="en-US" sz="1900" b="1" dirty="0">
                <a:solidFill>
                  <a:prstClr val="black"/>
                </a:solidFill>
              </a:rPr>
              <a:t>コリントの信徒への第二の手紙の文脈において、「管理」とは、使徒による特定の取り組み、すなわち、　非常に困難な状況にあったエルサレムの教会を助けるために、異邦人の教会が献金を集めるという取り組みを指しています。</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5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30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ja-JP" altLang="en-US" sz="6000" b="1" dirty="0">
                <a:ln w="15875">
                  <a:noFill/>
                  <a:prstDash val="solid"/>
                </a:ln>
                <a:solidFill>
                  <a:schemeClr val="accent3">
                    <a:lumMod val="75000"/>
                  </a:schemeClr>
                </a:solidFill>
                <a:effectLst>
                  <a:outerShdw dist="38100" dir="2700000" algn="bl" rotWithShape="0">
                    <a:srgbClr val="00DA9C"/>
                  </a:outerShdw>
                </a:effectLst>
              </a:rPr>
              <a:t>スチュワードシップの起源</a:t>
            </a:r>
            <a:endParaRPr lang="en"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000" b="1" dirty="0">
                <a:ln/>
                <a:solidFill>
                  <a:schemeClr val="accent5"/>
                </a:solidFill>
              </a:rPr>
              <a:t>イエスの模範</a:t>
            </a:r>
            <a:endParaRPr lang="en"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629089"/>
            <a:ext cx="5267325" cy="14773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ja-JP" altLang="en-US" b="1" dirty="0">
                <a:effectLst>
                  <a:outerShdw blurRad="38100" dist="38100" dir="2700000" algn="tl">
                    <a:srgbClr val="000000">
                      <a:alpha val="43137"/>
                    </a:srgbClr>
                  </a:outerShdw>
                </a:effectLst>
                <a:latin typeface="Comic Sans MS" panose="030F0702030302020204" pitchFamily="66" charset="0"/>
              </a:rPr>
              <a:t>あなたがたは、わたしたちの主イエス・キリストの恵みを知っている。すなわち、主は富んで　　おられたのに、あなたがたのために貧しく　　　なられた。それは、あなたがたが、彼の貧しさによって富む者になるためである。</a:t>
            </a:r>
            <a:r>
              <a:rPr lang="en" sz="1400" b="1" dirty="0">
                <a:effectLst>
                  <a:outerShdw blurRad="38100" dist="38100" dir="2700000" algn="tl">
                    <a:srgbClr val="000000">
                      <a:alpha val="43137"/>
                    </a:srgbClr>
                  </a:outerShdw>
                </a:effectLst>
                <a:latin typeface="Comic Sans MS" panose="030F0702030302020204" pitchFamily="66" charset="0"/>
              </a:rPr>
              <a:t>(</a:t>
            </a:r>
            <a:r>
              <a:rPr lang="en-US" altLang="ja-JP" sz="1400" b="1" dirty="0">
                <a:effectLst>
                  <a:outerShdw blurRad="38100" dist="38100" dir="2700000" algn="tl">
                    <a:srgbClr val="000000">
                      <a:alpha val="43137"/>
                    </a:srgbClr>
                  </a:outerShdw>
                </a:effectLst>
                <a:latin typeface="Comic Sans MS" panose="030F0702030302020204" pitchFamily="66" charset="0"/>
              </a:rPr>
              <a:t>Ⅱ</a:t>
            </a:r>
            <a:r>
              <a:rPr lang="en" sz="1400" b="1" dirty="0">
                <a:effectLst>
                  <a:outerShdw blurRad="38100" dist="38100" dir="2700000" algn="tl">
                    <a:srgbClr val="000000">
                      <a:alpha val="43137"/>
                    </a:srgbClr>
                  </a:outerShdw>
                </a:effectLst>
                <a:latin typeface="Comic Sans MS" panose="030F0702030302020204" pitchFamily="66" charset="0"/>
              </a:rPr>
              <a:t> </a:t>
            </a:r>
            <a:r>
              <a:rPr lang="ja-JP" altLang="en-US" sz="1400" b="1" dirty="0">
                <a:effectLst>
                  <a:outerShdw blurRad="38100" dist="38100" dir="2700000" algn="tl">
                    <a:srgbClr val="000000">
                      <a:alpha val="43137"/>
                    </a:srgbClr>
                  </a:outerShdw>
                </a:effectLst>
                <a:latin typeface="Comic Sans MS" panose="030F0702030302020204" pitchFamily="66" charset="0"/>
              </a:rPr>
              <a:t>コリント</a:t>
            </a:r>
            <a:r>
              <a:rPr lang="en" sz="1400" b="1" dirty="0">
                <a:effectLst>
                  <a:outerShdw blurRad="38100" dist="38100" dir="2700000" algn="tl">
                    <a:srgbClr val="000000">
                      <a:alpha val="43137"/>
                    </a:srgbClr>
                  </a:outerShdw>
                </a:effectLst>
                <a:latin typeface="Comic Sans MS" panose="030F0702030302020204" pitchFamily="66" charset="0"/>
              </a:rPr>
              <a:t>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222999"/>
            <a:ext cx="5385549" cy="677108"/>
          </a:xfrm>
          <a:prstGeom prst="rect">
            <a:avLst/>
          </a:prstGeom>
          <a:noFill/>
        </p:spPr>
        <p:txBody>
          <a:bodyPr wrap="square" rtlCol="0">
            <a:spAutoFit/>
          </a:bodyPr>
          <a:lstStyle/>
          <a:p>
            <a:pPr>
              <a:spcBef>
                <a:spcPts val="600"/>
              </a:spcBef>
            </a:pPr>
            <a:r>
              <a:rPr lang="ja-JP" altLang="en-US" sz="1900" b="1" dirty="0">
                <a:latin typeface="+mn-ea"/>
              </a:rPr>
              <a:t>神の恵みと寛大さとは、どのような関係にあるのでしょうか。（</a:t>
            </a:r>
            <a:r>
              <a:rPr lang="en-US" altLang="ja-JP" sz="1900" b="1" dirty="0">
                <a:latin typeface="+mn-ea"/>
              </a:rPr>
              <a:t>Ⅱ</a:t>
            </a:r>
            <a:r>
              <a:rPr lang="ja-JP" altLang="en-US" sz="1900" b="1" dirty="0">
                <a:latin typeface="+mn-ea"/>
              </a:rPr>
              <a:t>コリ </a:t>
            </a:r>
            <a:r>
              <a:rPr lang="en-US" altLang="ja-JP" sz="1900" b="1" dirty="0">
                <a:latin typeface="+mn-ea"/>
              </a:rPr>
              <a:t>8:1-2</a:t>
            </a:r>
            <a:r>
              <a:rPr lang="ja-JP" altLang="en-US" sz="1900" b="1" dirty="0">
                <a:latin typeface="+mn-ea"/>
              </a:rPr>
              <a:t>）</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893520522"/>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157413" y="4243669"/>
            <a:ext cx="3566487" cy="1277273"/>
          </a:xfrm>
          <a:prstGeom prst="rect">
            <a:avLst/>
          </a:prstGeom>
          <a:noFill/>
        </p:spPr>
        <p:txBody>
          <a:bodyPr wrap="square" rtlCol="0">
            <a:spAutoFit/>
          </a:bodyPr>
          <a:lstStyle/>
          <a:p>
            <a:pPr>
              <a:spcBef>
                <a:spcPts val="600"/>
              </a:spcBef>
            </a:pPr>
            <a:r>
              <a:rPr lang="ja-JP" altLang="en-US" sz="1900" b="1" dirty="0">
                <a:latin typeface="+mn-ea"/>
              </a:rPr>
              <a:t>そして、主はすべてを、私たちへの愛ゆえに行われたのです！</a:t>
            </a:r>
            <a:r>
              <a:rPr lang="ja-JP" altLang="en-US" sz="1700" b="1" dirty="0">
                <a:latin typeface="+mn-ea"/>
              </a:rPr>
              <a:t>（ヨハ</a:t>
            </a:r>
            <a:r>
              <a:rPr lang="en-US" altLang="ja-JP" sz="1700" b="1" dirty="0">
                <a:latin typeface="+mn-ea"/>
              </a:rPr>
              <a:t>15:13</a:t>
            </a:r>
            <a:r>
              <a:rPr lang="ja-JP" altLang="en-US" sz="1700" b="1" dirty="0">
                <a:latin typeface="+mn-ea"/>
              </a:rPr>
              <a:t>、エペ</a:t>
            </a:r>
            <a:r>
              <a:rPr lang="en-US" altLang="ja-JP" sz="1700" b="1" dirty="0">
                <a:latin typeface="+mn-ea"/>
              </a:rPr>
              <a:t>5:2</a:t>
            </a:r>
            <a:r>
              <a:rPr lang="ja-JP" altLang="en-US" sz="1700" b="1" dirty="0">
                <a:latin typeface="+mn-ea"/>
              </a:rPr>
              <a:t>、ガラ</a:t>
            </a:r>
            <a:r>
              <a:rPr lang="en-US" altLang="ja-JP" sz="1700" b="1" dirty="0">
                <a:latin typeface="+mn-ea"/>
              </a:rPr>
              <a:t>2:20</a:t>
            </a:r>
            <a:r>
              <a:rPr lang="ja-JP" altLang="en-US" sz="1700" b="1" dirty="0">
                <a:latin typeface="+mn-ea"/>
              </a:rPr>
              <a:t>、　　</a:t>
            </a:r>
            <a:endParaRPr lang="en-US" altLang="ja-JP" sz="1700" b="1" dirty="0">
              <a:latin typeface="+mn-ea"/>
            </a:endParaRPr>
          </a:p>
          <a:p>
            <a:pPr>
              <a:spcBef>
                <a:spcPts val="600"/>
              </a:spcBef>
            </a:pPr>
            <a:r>
              <a:rPr lang="ja-JP" altLang="en-US" sz="1700" b="1" dirty="0">
                <a:latin typeface="+mn-ea"/>
              </a:rPr>
              <a:t>　</a:t>
            </a:r>
            <a:r>
              <a:rPr lang="en-US" altLang="ja-JP" sz="1700" b="1" dirty="0">
                <a:latin typeface="+mn-ea"/>
              </a:rPr>
              <a:t>I</a:t>
            </a:r>
            <a:r>
              <a:rPr lang="ja-JP" altLang="en-US" sz="1700" b="1" dirty="0">
                <a:latin typeface="+mn-ea"/>
              </a:rPr>
              <a:t>ヨハ</a:t>
            </a:r>
            <a:r>
              <a:rPr lang="en-US" altLang="ja-JP" sz="1700" b="1" dirty="0">
                <a:latin typeface="+mn-ea"/>
              </a:rPr>
              <a:t>3:16</a:t>
            </a:r>
            <a:r>
              <a:rPr lang="ja-JP" altLang="en-US" sz="1700" b="1" dirty="0">
                <a:latin typeface="+mn-ea"/>
              </a:rPr>
              <a:t>）</a:t>
            </a:r>
            <a:endParaRPr lang="en" sz="1700" b="1" dirty="0">
              <a:latin typeface="+mn-ea"/>
            </a:endParaRP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698" y="4233147"/>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922083"/>
            <a:ext cx="5491839"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神はマケドニアの諸教会に恵みを与え、彼らは「豊かな寛大さをもってあふれ出た」（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8:2 </a:t>
            </a:r>
            <a:r>
              <a:rPr lang="ja-JP" altLang="en-US" sz="1900" b="1" dirty="0">
                <a:solidFill>
                  <a:prstClr val="black"/>
                </a:solidFill>
                <a:latin typeface="+mn-ea"/>
              </a:rPr>
              <a:t>）。そして、これこそが、彼らと私たちに　対するイエスの恵みなのです。</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191061" y="5505553"/>
            <a:ext cx="3654835"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私たちはイエスの恵みにどの　ように応えるのでしょうか。　「ただで受けたのだから、　　ただで与えなさい」</a:t>
            </a:r>
            <a:r>
              <a:rPr lang="ja-JP" altLang="en-US" sz="1600" b="1" dirty="0">
                <a:solidFill>
                  <a:prstClr val="black"/>
                </a:solidFill>
                <a:latin typeface="+mn-ea"/>
              </a:rPr>
              <a:t>（マタ</a:t>
            </a:r>
            <a:r>
              <a:rPr lang="en-US" altLang="ja-JP" sz="1600" b="1" dirty="0">
                <a:solidFill>
                  <a:prstClr val="black"/>
                </a:solidFill>
                <a:latin typeface="+mn-ea"/>
              </a:rPr>
              <a:t>10:8</a:t>
            </a:r>
            <a:r>
              <a:rPr lang="ja-JP" altLang="en-US" sz="1600" b="1" dirty="0">
                <a:solidFill>
                  <a:prstClr val="black"/>
                </a:solidFill>
                <a:latin typeface="+mn-ea"/>
              </a:rPr>
              <a:t>）。</a:t>
            </a:r>
            <a:endParaRPr kumimoji="0" lang="en" sz="16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7D834D-771D-F991-84F7-7028676080C4}"/>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イエスの誕生、生涯、死、そして復活に</a:t>
            </a:r>
            <a:r>
              <a:rPr lang="ja-JP" altLang="en-US" b="1" dirty="0"/>
              <a:t>　　</a:t>
            </a:r>
            <a:r>
              <a:rPr lang="ja-JP" altLang="ja-JP" b="1" dirty="0"/>
              <a:t>ついて深く考えてみてください。</a:t>
            </a:r>
            <a:br>
              <a:rPr lang="en-US" altLang="ja-JP" b="1" dirty="0"/>
            </a:br>
            <a:r>
              <a:rPr lang="ja-JP" altLang="ja-JP" b="1" dirty="0"/>
              <a:t>これらすべてが、あなたがこのひどい</a:t>
            </a:r>
            <a:br>
              <a:rPr lang="en-US" altLang="ja-JP" b="1" dirty="0"/>
            </a:br>
            <a:r>
              <a:rPr lang="ja-JP" altLang="ja-JP" b="1" dirty="0"/>
              <a:t>この世の生活を超えたものに希望を</a:t>
            </a:r>
            <a:br>
              <a:rPr lang="en-US" altLang="ja-JP" b="1" dirty="0"/>
            </a:br>
            <a:r>
              <a:rPr lang="ja-JP" altLang="ja-JP" b="1" dirty="0"/>
              <a:t>持てるようにと、あなた のために成された</a:t>
            </a:r>
            <a:br>
              <a:rPr lang="en-US" altLang="ja-JP" b="1" dirty="0"/>
            </a:br>
            <a:r>
              <a:rPr lang="ja-JP" altLang="ja-JP" b="1" dirty="0"/>
              <a:t>のだとわかったとき、あなたはどのような</a:t>
            </a:r>
            <a:br>
              <a:rPr lang="en-US" altLang="ja-JP" b="1" dirty="0"/>
            </a:br>
            <a:r>
              <a:rPr lang="ja-JP" altLang="ja-JP" b="1" dirty="0"/>
              <a:t>反応を示すべきでしょ うか。</a:t>
            </a:r>
            <a:endParaRPr kumimoji="1" lang="ja-JP" altLang="en-US" b="1" dirty="0"/>
          </a:p>
        </p:txBody>
      </p:sp>
    </p:spTree>
    <p:extLst>
      <p:ext uri="{BB962C8B-B14F-4D97-AF65-F5344CB8AC3E}">
        <p14:creationId xmlns:p14="http://schemas.microsoft.com/office/powerpoint/2010/main" val="3821137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400" b="1" dirty="0">
                <a:ln/>
                <a:solidFill>
                  <a:schemeClr val="accent3"/>
                </a:solidFill>
              </a:rPr>
              <a:t>動機</a:t>
            </a:r>
            <a:endParaRPr lang="en"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06010" y="677821"/>
            <a:ext cx="10165373" cy="707886"/>
          </a:xfrm>
          <a:prstGeom prst="rect">
            <a:avLst/>
          </a:prstGeom>
          <a:noFill/>
        </p:spPr>
        <p:txBody>
          <a:bodyPr wrap="square">
            <a:spAutoFit/>
          </a:bodyPr>
          <a:lstStyle/>
          <a:p>
            <a:pPr algn="ctr"/>
            <a:r>
              <a:rPr lang="ja-JP" altLang="en-US" sz="2000" b="1" dirty="0">
                <a:solidFill>
                  <a:schemeClr val="accent1">
                    <a:lumMod val="50000"/>
                  </a:schemeClr>
                </a:solidFill>
                <a:latin typeface="+mn-ea"/>
              </a:rPr>
              <a:t>わたしたちの希望どおりにしたばかりか、自分自身をまず、神のみこころにしたがって、主にささげ、また、わたしたちにもささげたのである。</a:t>
            </a:r>
            <a:r>
              <a:rPr lang="en" sz="2000" b="1" dirty="0">
                <a:solidFill>
                  <a:schemeClr val="accent1">
                    <a:lumMod val="50000"/>
                  </a:schemeClr>
                </a:solidFill>
                <a:latin typeface="+mn-ea"/>
              </a:rPr>
              <a:t>(2 </a:t>
            </a:r>
            <a:r>
              <a:rPr lang="ja-JP" altLang="en-US" sz="2000" b="1" dirty="0">
                <a:solidFill>
                  <a:schemeClr val="accent1">
                    <a:lumMod val="50000"/>
                  </a:schemeClr>
                </a:solidFill>
                <a:latin typeface="+mn-ea"/>
              </a:rPr>
              <a:t>コリント</a:t>
            </a:r>
            <a:r>
              <a:rPr lang="en" sz="2000" b="1" dirty="0">
                <a:solidFill>
                  <a:schemeClr val="accent1">
                    <a:lumMod val="50000"/>
                  </a:schemeClr>
                </a:solidFill>
                <a:latin typeface="+mn-ea"/>
              </a:rPr>
              <a:t>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5" y="1361003"/>
            <a:ext cx="7953373" cy="400110"/>
          </a:xfrm>
          <a:prstGeom prst="rect">
            <a:avLst/>
          </a:prstGeom>
          <a:noFill/>
        </p:spPr>
        <p:txBody>
          <a:bodyPr wrap="square" rtlCol="0">
            <a:spAutoFit/>
          </a:bodyPr>
          <a:lstStyle/>
          <a:p>
            <a:pPr>
              <a:spcBef>
                <a:spcPts val="600"/>
              </a:spcBef>
            </a:pPr>
            <a:r>
              <a:rPr lang="ja-JP" altLang="en-US" sz="2000" b="1" dirty="0"/>
              <a:t>マケドニアの人々が恵みに対して示した反応に注目してください：</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ja-JP" altLang="en-US" sz="2000" b="1" dirty="0"/>
              <a:t>このことから、私たちは何を学べるでしょうか？</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3289193070"/>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66917476"/>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299603853"/>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8953C389-5279-89DD-8570-9524C9147A4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1BB1468-0B0A-8291-2B29-74E10C012689}"/>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あなたはどれほど心が広いでしょうか。</a:t>
            </a:r>
            <a:br>
              <a:rPr lang="en-US" altLang="ja-JP" b="1" dirty="0"/>
            </a:br>
            <a:r>
              <a:rPr lang="ja-JP" altLang="ja-JP" b="1" dirty="0"/>
              <a:t>十字架を踏まえて、あなたが</a:t>
            </a:r>
            <a:br>
              <a:rPr lang="en-US" altLang="ja-JP" b="1" dirty="0"/>
            </a:br>
            <a:r>
              <a:rPr lang="ja-JP" altLang="ja-JP" b="1" dirty="0"/>
              <a:t>与えるべきものと比べて、</a:t>
            </a:r>
            <a:br>
              <a:rPr lang="en-US" altLang="ja-JP" b="1" dirty="0"/>
            </a:br>
            <a:r>
              <a:rPr lang="ja-JP" altLang="ja-JP" b="1" dirty="0"/>
              <a:t>実際にどれほど与えているでしょうか。</a:t>
            </a:r>
            <a:endParaRPr kumimoji="1" lang="ja-JP" altLang="en-US" b="1" dirty="0"/>
          </a:p>
        </p:txBody>
      </p:sp>
    </p:spTree>
    <p:extLst>
      <p:ext uri="{BB962C8B-B14F-4D97-AF65-F5344CB8AC3E}">
        <p14:creationId xmlns:p14="http://schemas.microsoft.com/office/powerpoint/2010/main" val="1015726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TotalTime>
  <Words>3699</Words>
  <Application>Microsoft Office PowerPoint</Application>
  <PresentationFormat>Panorámica</PresentationFormat>
  <Paragraphs>94</Paragraphs>
  <Slides>18</Slides>
  <Notes>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18</vt:i4>
      </vt:variant>
    </vt:vector>
  </HeadingPairs>
  <TitlesOfParts>
    <vt:vector size="26" baseType="lpstr">
      <vt:lpstr>游ゴシック</vt:lpstr>
      <vt:lpstr>Aptos</vt:lpstr>
      <vt:lpstr>Constantia</vt:lpstr>
      <vt:lpstr>Comic Sans MS</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イエスの誕生、生涯、死、そして復活に　　ついて深く考えてみてください。 これらすべてが、あなたがこのひどい この世の生活を超えたものに希望を 持てるようにと、あなた のために成された のだとわかったとき、あなたはどのような 反応を示すべきでしょ うか。</vt:lpstr>
      <vt:lpstr>Presentación de PowerPoint</vt:lpstr>
      <vt:lpstr>あなたはどれほど心が広いでしょうか。 十字架を踏まえて、あなたが 与えるべきものと比べて、 実際にどれほど与えているでしょうか。</vt:lpstr>
      <vt:lpstr>Presentación de PowerPoint</vt:lpstr>
      <vt:lpstr>Presentación de PowerPoint</vt:lpstr>
      <vt:lpstr>裕福であっても貧しくても、あなたは什一や献金にいかに忠実ですか。 もっとささげ られるのに、どんな言い訳を してためらってしまうことがありますか。 </vt:lpstr>
      <vt:lpstr>Presentación de PowerPoint</vt:lpstr>
      <vt:lpstr> Ⅱコリント8:1～5を読んでください。 　 　 8:1 兄弟たち、マケドニア州の諸教会に 与えられた神の恵みについて知らせまし ょう。 8:2 彼らは苦しみによる激しい 試練を受 けていたのに、その満ち満ちた喜びと極 度の貧しさがあふれ出て、人に惜しまず 施す豊かさとなったということです。 8:3 わたしは証ししますが、彼らは力に 応じて、また力以上に、自分から進んで、 8:4 聖なる者たちを助けるための慈善の 業と奉仕に参加させてほしいと、しきり にわたしたちに願い出たのでした。 8:5 また、わたしたちの期待以上に、 彼ら はまず主に、次いで、神の御心にそってわたしたちにも自分自身を献げたので、 　　 マケドニア州の信徒がこれほど惜しみなく 献金を　　ささげた背景には、どんな理由があったのでしょうか。</vt:lpstr>
      <vt:lpstr>Presentación de PowerPoint</vt:lpstr>
      <vt:lpstr>Presentación de PowerPoint</vt:lpstr>
      <vt:lpstr>遠く離れたところにある教会や海外の 宣教団体へ私たちが献金することは、 どのようにして世界教会の一致を もたらすのに役立つのでしょうか。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96</cp:revision>
  <dcterms:created xsi:type="dcterms:W3CDTF">2026-08-01T16:23:29Z</dcterms:created>
  <dcterms:modified xsi:type="dcterms:W3CDTF">2026-09-06T15:22:23Z</dcterms:modified>
</cp:coreProperties>
</file>