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Lst>
  <p:notesMasterIdLst>
    <p:notesMasterId r:id="rId21"/>
  </p:notesMasterIdLst>
  <p:sldIdLst>
    <p:sldId id="257" r:id="rId3"/>
    <p:sldId id="290" r:id="rId4"/>
    <p:sldId id="302" r:id="rId5"/>
    <p:sldId id="259" r:id="rId6"/>
    <p:sldId id="260" r:id="rId7"/>
    <p:sldId id="261" r:id="rId8"/>
    <p:sldId id="262" r:id="rId9"/>
    <p:sldId id="304" r:id="rId10"/>
    <p:sldId id="263" r:id="rId11"/>
    <p:sldId id="305" r:id="rId12"/>
    <p:sldId id="265" r:id="rId13"/>
    <p:sldId id="306" r:id="rId14"/>
    <p:sldId id="264" r:id="rId15"/>
    <p:sldId id="307" r:id="rId16"/>
    <p:sldId id="266" r:id="rId17"/>
    <p:sldId id="308" r:id="rId18"/>
    <p:sldId id="267" r:id="rId19"/>
    <p:sldId id="268" r:id="rId20"/>
  </p:sldIdLst>
  <p:sldSz cx="12192000" cy="6858000"/>
  <p:notesSz cx="6858000" cy="9144000"/>
  <p:embeddedFontLst>
    <p:embeddedFont>
      <p:font typeface="游ゴシック" panose="020B0400000000000000" pitchFamily="34" charset="-128"/>
      <p:regular r:id="rId22"/>
      <p:bold r:id="rId23"/>
    </p:embeddedFont>
    <p:embeddedFont>
      <p:font typeface="Comic Sans MS" panose="030F0702030302020204" pitchFamily="66" charset="0"/>
      <p:regular r:id="rId24"/>
      <p:bold r:id="rId25"/>
      <p:italic r:id="rId26"/>
      <p:boldItalic r:id="rId27"/>
    </p:embeddedFont>
    <p:embeddedFont>
      <p:font typeface="Constantia" panose="02030602050306030303" pitchFamily="18"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CFFFF"/>
    <a:srgbClr val="CCFFCC"/>
    <a:srgbClr val="FFFFCC"/>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05" d="100"/>
          <a:sy n="105" d="100"/>
        </p:scale>
        <p:origin x="19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notesMaster" Target="notesMasters/notesMaster1.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6.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39.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39.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0.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pPr>
            <a:lnSpc>
              <a:spcPts val="2000"/>
            </a:lnSpc>
          </a:pPr>
          <a:r>
            <a:rPr kumimoji="1" lang="ja-JP" altLang="en-US" sz="2000" b="1" noProof="0" dirty="0">
              <a:effectLst>
                <a:outerShdw blurRad="38100" dist="38100" dir="2700000" algn="tl">
                  <a:srgbClr val="000000"/>
                </a:outerShdw>
              </a:effectLst>
            </a:rPr>
            <a:t>イエスを         証しする</a:t>
          </a: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kumimoji="1" lang="ja-JP" altLang="en-US" sz="1900" b="1" noProof="0" dirty="0"/>
            <a:t>彼の主な使命は、人々をイエスのもとへ導くことでした</a:t>
          </a:r>
          <a:endParaRPr lang="en-US" sz="1900" noProof="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pPr>
            <a:lnSpc>
              <a:spcPts val="2000"/>
            </a:lnSpc>
          </a:pPr>
          <a:r>
            <a:rPr kumimoji="1" lang="ja-JP" altLang="en-US" sz="2000" b="1" noProof="0" dirty="0">
              <a:effectLst>
                <a:outerShdw blurRad="38100" dist="38100" dir="2700000" algn="tl">
                  <a:srgbClr val="000000"/>
                </a:outerShdw>
              </a:effectLst>
            </a:rPr>
            <a:t>未来の到来を告げる</a:t>
          </a:r>
          <a:endParaRPr lang="en-US" sz="20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kumimoji="1" lang="ja-JP" alt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rPr>
            <a:t>それらは、現代にまで及ぶ出来事を明らかにした</a:t>
          </a:r>
          <a:endParaRPr kumimoji="1" 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endParaRP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kumimoji="1" lang="ja-JP" altLang="en-US" sz="2000" b="1" noProof="0" dirty="0">
              <a:effectLst>
                <a:outerShdw blurRad="38100" dist="38100" dir="2700000" algn="tl">
                  <a:srgbClr val="000000"/>
                </a:outerShdw>
              </a:effectLst>
            </a:rPr>
            <a:t>啓発</a:t>
          </a:r>
          <a:endParaRPr lang="en-US" sz="20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lvl="1" indent="0" algn="l" defTabSz="844550">
            <a:lnSpc>
              <a:spcPct val="90000"/>
            </a:lnSpc>
            <a:spcBef>
              <a:spcPct val="0"/>
            </a:spcBef>
            <a:spcAft>
              <a:spcPct val="15000"/>
            </a:spcAft>
            <a:buNone/>
          </a:pPr>
          <a:r>
            <a:rPr kumimoji="1" lang="ja-JP" alt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rPr>
            <a:t>敵の攻撃に耐えうる強固な教会を築くために</a:t>
          </a:r>
          <a:endParaRPr kumimoji="1" 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endParaRPr>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kumimoji="1" lang="ja-JP" altLang="en-US" sz="2000" b="1" noProof="0" dirty="0">
              <a:effectLst>
                <a:outerShdw blurRad="38100" dist="38100" dir="2700000" algn="tl">
                  <a:srgbClr val="000000"/>
                </a:outerShdw>
              </a:effectLst>
            </a:rPr>
            <a:t>勧告</a:t>
          </a: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lvl="1" indent="0" algn="l" defTabSz="844550">
            <a:lnSpc>
              <a:spcPct val="90000"/>
            </a:lnSpc>
            <a:spcBef>
              <a:spcPct val="0"/>
            </a:spcBef>
            <a:spcAft>
              <a:spcPct val="15000"/>
            </a:spcAft>
            <a:buNone/>
          </a:pPr>
          <a:r>
            <a:rPr kumimoji="1" lang="ja-JP" alt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rPr>
            <a:t>罪を明らかにし、人々が悔い改められるようにするため</a:t>
          </a:r>
          <a:endParaRPr kumimoji="1" 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endParaRPr>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kumimoji="1" lang="ja-JP" altLang="en-US" sz="2000" b="1" noProof="0" dirty="0">
              <a:effectLst>
                <a:outerShdw blurRad="38100" dist="38100" dir="2700000" algn="tl">
                  <a:srgbClr val="000000"/>
                </a:outerShdw>
              </a:effectLst>
            </a:rPr>
            <a:t>快適さ</a:t>
          </a: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lvl="1" indent="0" algn="l" defTabSz="844550">
            <a:lnSpc>
              <a:spcPct val="90000"/>
            </a:lnSpc>
            <a:spcBef>
              <a:spcPct val="0"/>
            </a:spcBef>
            <a:spcAft>
              <a:spcPct val="15000"/>
            </a:spcAft>
            <a:buNone/>
          </a:pPr>
          <a:r>
            <a:rPr kumimoji="1" lang="ja-JP" alt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rPr>
            <a:t>ユダとシラスは、この特定の目的のために各教会へ派遣された</a:t>
          </a:r>
          <a:endParaRPr kumimoji="1" 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endParaRPr>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3FEEB9A1-FB10-46B3-B529-726088542780}">
      <dgm:prSet custT="1"/>
      <dgm:spPr/>
      <dgm:t>
        <a:bodyPr/>
        <a:lstStyle/>
        <a:p>
          <a:pPr marL="0" indent="0">
            <a:buNone/>
          </a:pPr>
          <a:endParaRPr kumimoji="1" lang="ja-JP" altLang="en-US" sz="2000" b="1" noProof="0" dirty="0"/>
        </a:p>
      </dgm:t>
    </dgm:pt>
    <dgm:pt modelId="{F293F833-F2FB-41C5-A324-6B2891BCBF5A}" type="parTrans" cxnId="{D42E03C0-6211-4684-B2F2-846B4E97FAFC}">
      <dgm:prSet/>
      <dgm:spPr/>
      <dgm:t>
        <a:bodyPr/>
        <a:lstStyle/>
        <a:p>
          <a:endParaRPr kumimoji="1" lang="ja-JP" altLang="en-US"/>
        </a:p>
      </dgm:t>
    </dgm:pt>
    <dgm:pt modelId="{23D2F4F4-4837-4F29-88C0-98E4C3DDCF6A}" type="sibTrans" cxnId="{D42E03C0-6211-4684-B2F2-846B4E97FAFC}">
      <dgm:prSet/>
      <dgm:spPr/>
      <dgm:t>
        <a:bodyPr/>
        <a:lstStyle/>
        <a:p>
          <a:endParaRPr kumimoji="1" lang="ja-JP" altLang="en-US"/>
        </a:p>
      </dgm:t>
    </dgm:pt>
    <dgm:pt modelId="{D4607518-E711-47E4-861B-91D99C31AC46}">
      <dgm:prSet custT="1"/>
      <dgm:spPr/>
      <dgm:t>
        <a:bodyPr/>
        <a:lstStyle/>
        <a:p>
          <a:pPr marL="0" indent="0">
            <a:buNone/>
          </a:pPr>
          <a:endParaRPr kumimoji="1" lang="ja-JP" altLang="en-US" sz="2000" b="1" kern="1200" noProof="0" dirty="0">
            <a:latin typeface="Aptos" panose="02110004020202020204"/>
            <a:ea typeface="+mn-ea"/>
            <a:cs typeface="+mn-cs"/>
          </a:endParaRPr>
        </a:p>
      </dgm:t>
    </dgm:pt>
    <dgm:pt modelId="{D1B2BECC-FB0C-4C3C-BA36-BA5A6B14A275}" type="parTrans" cxnId="{8BAFDF62-5236-40A6-96B7-D1DDE968D30F}">
      <dgm:prSet/>
      <dgm:spPr/>
      <dgm:t>
        <a:bodyPr/>
        <a:lstStyle/>
        <a:p>
          <a:endParaRPr kumimoji="1" lang="ja-JP" altLang="en-US"/>
        </a:p>
      </dgm:t>
    </dgm:pt>
    <dgm:pt modelId="{0259F78F-4BAA-4590-BF47-935368781786}" type="sibTrans" cxnId="{8BAFDF62-5236-40A6-96B7-D1DDE968D30F}">
      <dgm:prSet/>
      <dgm:spPr/>
      <dgm:t>
        <a:bodyPr/>
        <a:lstStyle/>
        <a:p>
          <a:endParaRPr kumimoji="1" lang="ja-JP" altLang="en-US"/>
        </a:p>
      </dgm:t>
    </dgm:pt>
    <dgm:pt modelId="{4E8C0023-CF56-4E85-99F5-DD6DBE752A22}">
      <dgm:prSet custT="1"/>
      <dgm:spPr/>
      <dgm:t>
        <a:bodyPr/>
        <a:lstStyle/>
        <a:p>
          <a:pPr marL="0" lvl="1" indent="0" algn="l" defTabSz="889000">
            <a:lnSpc>
              <a:spcPct val="90000"/>
            </a:lnSpc>
            <a:spcBef>
              <a:spcPct val="0"/>
            </a:spcBef>
            <a:spcAft>
              <a:spcPct val="15000"/>
            </a:spcAft>
            <a:buNone/>
          </a:pPr>
          <a:endParaRPr kumimoji="1" lang="ja-JP" altLang="en-US" sz="2000" b="1" kern="1200" noProof="0" dirty="0"/>
        </a:p>
      </dgm:t>
    </dgm:pt>
    <dgm:pt modelId="{41992256-37AA-4D5F-BA96-CC8C20358697}" type="parTrans" cxnId="{F77D3ECA-954C-4384-9D20-B41DAD61E154}">
      <dgm:prSet/>
      <dgm:spPr/>
      <dgm:t>
        <a:bodyPr/>
        <a:lstStyle/>
        <a:p>
          <a:endParaRPr kumimoji="1" lang="ja-JP" altLang="en-US"/>
        </a:p>
      </dgm:t>
    </dgm:pt>
    <dgm:pt modelId="{F6EBF654-A499-47D5-B91B-162E4A3A8223}" type="sibTrans" cxnId="{F77D3ECA-954C-4384-9D20-B41DAD61E154}">
      <dgm:prSet/>
      <dgm:spPr/>
      <dgm:t>
        <a:bodyPr/>
        <a:lstStyle/>
        <a:p>
          <a:endParaRPr kumimoji="1" lang="ja-JP" altLang="en-US"/>
        </a:p>
      </dgm:t>
    </dgm:pt>
    <dgm:pt modelId="{185AEC74-EE53-4EB4-B0E3-8468E99F567C}">
      <dgm:prSet custT="1"/>
      <dgm:spPr/>
      <dgm:t>
        <a:bodyPr/>
        <a:lstStyle/>
        <a:p>
          <a:pPr marL="0" lvl="1" indent="0" algn="l" defTabSz="889000">
            <a:lnSpc>
              <a:spcPct val="90000"/>
            </a:lnSpc>
            <a:spcBef>
              <a:spcPct val="0"/>
            </a:spcBef>
            <a:spcAft>
              <a:spcPct val="15000"/>
            </a:spcAft>
            <a:buNone/>
          </a:pPr>
          <a:endParaRPr kumimoji="1" lang="ja-JP" altLang="en-US" sz="2000" b="1" kern="1200" noProof="0" dirty="0"/>
        </a:p>
      </dgm:t>
    </dgm:pt>
    <dgm:pt modelId="{6487FF1D-04A4-40E8-98F7-E966F5302C40}" type="parTrans" cxnId="{BE2E1911-D439-4365-BD70-77166AEA9E9D}">
      <dgm:prSet/>
      <dgm:spPr/>
      <dgm:t>
        <a:bodyPr/>
        <a:lstStyle/>
        <a:p>
          <a:endParaRPr kumimoji="1" lang="ja-JP" altLang="en-US"/>
        </a:p>
      </dgm:t>
    </dgm:pt>
    <dgm:pt modelId="{1925B020-13DB-42B6-AD49-7D4D69CD5023}" type="sibTrans" cxnId="{BE2E1911-D439-4365-BD70-77166AEA9E9D}">
      <dgm:prSet/>
      <dgm:spPr/>
      <dgm:t>
        <a:bodyPr/>
        <a:lstStyle/>
        <a:p>
          <a:endParaRPr kumimoji="1" lang="ja-JP" altLang="en-US"/>
        </a:p>
      </dgm:t>
    </dgm:pt>
    <dgm:pt modelId="{1622C7F2-8CB7-4E00-B69B-63C156C10095}">
      <dgm:prSet custT="1"/>
      <dgm:spPr/>
      <dgm:t>
        <a:bodyPr/>
        <a:lstStyle/>
        <a:p>
          <a:pPr marL="0" lvl="1" indent="0" algn="l" defTabSz="889000">
            <a:lnSpc>
              <a:spcPct val="90000"/>
            </a:lnSpc>
            <a:spcBef>
              <a:spcPct val="0"/>
            </a:spcBef>
            <a:spcAft>
              <a:spcPct val="15000"/>
            </a:spcAft>
            <a:buNone/>
          </a:pPr>
          <a:endParaRPr kumimoji="1" lang="ja-JP" altLang="en-US" sz="2000" b="1" kern="1200" noProof="0" dirty="0"/>
        </a:p>
      </dgm:t>
    </dgm:pt>
    <dgm:pt modelId="{180B0F0F-D5D0-4FB3-8667-EB93CB133C30}" type="parTrans" cxnId="{4AB94267-286B-4949-9322-32DF54D5B83E}">
      <dgm:prSet/>
      <dgm:spPr/>
      <dgm:t>
        <a:bodyPr/>
        <a:lstStyle/>
        <a:p>
          <a:endParaRPr kumimoji="1" lang="ja-JP" altLang="en-US"/>
        </a:p>
      </dgm:t>
    </dgm:pt>
    <dgm:pt modelId="{CF5AE491-1966-49AA-9EEE-E1820DB22F90}" type="sibTrans" cxnId="{4AB94267-286B-4949-9322-32DF54D5B83E}">
      <dgm:prSet/>
      <dgm:spPr/>
      <dgm:t>
        <a:bodyPr/>
        <a:lstStyle/>
        <a:p>
          <a:endParaRPr kumimoji="1" lang="ja-JP" altLang="en-US"/>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BE2E1911-D439-4365-BD70-77166AEA9E9D}" srcId="{576F84B1-17FF-4C54-A6F9-4787FFEF6346}" destId="{185AEC74-EE53-4EB4-B0E3-8468E99F567C}" srcOrd="1" destOrd="0" parTransId="{6487FF1D-04A4-40E8-98F7-E966F5302C40}" sibTransId="{1925B020-13DB-42B6-AD49-7D4D69CD5023}"/>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E2247B21-482C-41E8-AE38-5259A9D9AB13}" type="presOf" srcId="{1622C7F2-8CB7-4E00-B69B-63C156C10095}" destId="{8C181B66-CC29-4D81-82A1-51CAB7D5DB84}" srcOrd="0" destOrd="1"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8BAFDF62-5236-40A6-96B7-D1DDE968D30F}" srcId="{1F1CDFEC-5159-4F78-82D7-98E97277A281}" destId="{D4607518-E711-47E4-861B-91D99C31AC46}" srcOrd="1" destOrd="0" parTransId="{D1B2BECC-FB0C-4C3C-BA36-BA5A6B14A275}" sibTransId="{0259F78F-4BAA-4590-BF47-935368781786}"/>
    <dgm:cxn modelId="{F88DC466-FAB8-4A91-8BE1-9D063495D824}" type="presOf" srcId="{3DCD99FE-FC29-4C72-ACC0-90BB7DA1E30A}" destId="{4509C98C-D3ED-487A-BE5B-22E7E2A8F68A}" srcOrd="0" destOrd="0" presId="urn:microsoft.com/office/officeart/2005/8/layout/bList2"/>
    <dgm:cxn modelId="{4AB94267-286B-4949-9322-32DF54D5B83E}" srcId="{8FACA609-11DE-421F-B7EE-75BB7AAFF962}" destId="{1622C7F2-8CB7-4E00-B69B-63C156C10095}" srcOrd="1" destOrd="0" parTransId="{180B0F0F-D5D0-4FB3-8667-EB93CB133C30}" sibTransId="{CF5AE491-1966-49AA-9EEE-E1820DB22F90}"/>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63013C50-F158-4546-A628-B49F68A9B4F0}" type="presOf" srcId="{D4607518-E711-47E4-861B-91D99C31AC46}" destId="{3EE713CA-5DC2-499E-9B70-F3055F077623}" srcOrd="0" destOrd="1"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16AD1379-0A11-48BA-9479-9BFCD73E3E65}" type="presOf" srcId="{185AEC74-EE53-4EB4-B0E3-8468E99F567C}" destId="{47B3CB62-A8A9-4497-91EE-E14053024428}" srcOrd="0" destOrd="1" presId="urn:microsoft.com/office/officeart/2005/8/layout/bList2"/>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3AA2F86-DBC7-4078-9C6E-993CC73EBAE0}" type="presOf" srcId="{3FEEB9A1-FB10-46B3-B529-726088542780}" destId="{04D3CF86-DE88-4173-BB50-CB625C2784C1}" srcOrd="0" destOrd="1" presId="urn:microsoft.com/office/officeart/2005/8/layout/bList2"/>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D75EEDA6-9185-48CC-B5D6-42DF8AE4B6E8}" type="presOf" srcId="{4E8C0023-CF56-4E85-99F5-DD6DBE752A22}" destId="{B93B6972-D6BF-4224-8F58-E4363ABE05A9}" srcOrd="0" destOrd="1"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42E03C0-6211-4684-B2F2-846B4E97FAFC}" srcId="{3DCD99FE-FC29-4C72-ACC0-90BB7DA1E30A}" destId="{3FEEB9A1-FB10-46B3-B529-726088542780}" srcOrd="1" destOrd="0" parTransId="{F293F833-F2FB-41C5-A324-6B2891BCBF5A}" sibTransId="{23D2F4F4-4837-4F29-88C0-98E4C3DDCF6A}"/>
    <dgm:cxn modelId="{D38B35C2-A592-46F9-AC69-F12F37CEE336}" type="presOf" srcId="{F255B581-4A22-43F1-9DDB-022968AAECA8}" destId="{47B3CB62-A8A9-4497-91EE-E14053024428}" srcOrd="0" destOrd="0" presId="urn:microsoft.com/office/officeart/2005/8/layout/bList2"/>
    <dgm:cxn modelId="{F77D3ECA-954C-4384-9D20-B41DAD61E154}" srcId="{39F1AB83-5A71-4203-951B-3E76E2FA0437}" destId="{4E8C0023-CF56-4E85-99F5-DD6DBE752A22}" srcOrd="1" destOrd="0" parTransId="{41992256-37AA-4D5F-BA96-CC8C20358697}" sibTransId="{F6EBF654-A499-47D5-B91B-162E4A3A8223}"/>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pPr>
            <a:lnSpc>
              <a:spcPts val="2000"/>
            </a:lnSpc>
          </a:pPr>
          <a:r>
            <a:rPr kumimoji="1" lang="ja-JP" altLang="en-US" sz="1900" b="1" noProof="0" dirty="0">
              <a:effectLst>
                <a:outerShdw blurRad="38100" dist="38100" dir="2700000" algn="tl">
                  <a:srgbClr val="000000"/>
                </a:outerShdw>
              </a:effectLst>
              <a:latin typeface="+mn-ea"/>
              <a:ea typeface="+mn-ea"/>
            </a:rPr>
            <a:t>彼らは神によって遣わされた人々で ある </a:t>
          </a:r>
          <a:r>
            <a:rPr kumimoji="1" lang="ja-JP" altLang="en-US" sz="1600" b="1" noProof="0" dirty="0">
              <a:effectLst>
                <a:outerShdw blurRad="38100" dist="38100" dir="2700000" algn="tl">
                  <a:srgbClr val="000000"/>
                </a:outerShdw>
              </a:effectLst>
              <a:latin typeface="+mn-ea"/>
              <a:ea typeface="+mn-ea"/>
            </a:rPr>
            <a:t>（ルカ </a:t>
          </a:r>
          <a:r>
            <a:rPr kumimoji="1" lang="en-US" altLang="ja-JP" sz="1600" b="1" noProof="0" dirty="0">
              <a:effectLst>
                <a:outerShdw blurRad="38100" dist="38100" dir="2700000" algn="tl">
                  <a:srgbClr val="000000"/>
                </a:outerShdw>
              </a:effectLst>
              <a:latin typeface="+mn-ea"/>
              <a:ea typeface="+mn-ea"/>
            </a:rPr>
            <a:t>11:49</a:t>
          </a:r>
          <a:r>
            <a:rPr kumimoji="1" lang="ja-JP" altLang="en-US" sz="1600" b="1" noProof="0" dirty="0">
              <a:effectLst>
                <a:outerShdw blurRad="38100" dist="38100" dir="2700000" algn="tl">
                  <a:srgbClr val="000000"/>
                </a:outerShdw>
              </a:effectLst>
              <a:latin typeface="+mn-ea"/>
              <a:ea typeface="+mn-ea"/>
            </a:rPr>
            <a:t>）</a:t>
          </a: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n-US" sz="2000" noProof="0" dirty="0">
            <a:effectLst>
              <a:outerShdw blurRad="38100" dist="38100" dir="2700000" algn="tl">
                <a:srgbClr val="000000"/>
              </a:outerShdw>
            </a:effectLst>
          </a:endParaRPr>
        </a:p>
      </dgm:t>
    </dgm:pt>
    <dgm:pt modelId="{CD7CD61B-2C7B-400C-824B-D8FE0561CC60}">
      <dgm:prSet custT="1"/>
      <dgm:spPr/>
      <dgm:t>
        <a:bodyPr/>
        <a:lstStyle/>
        <a:p>
          <a:pPr>
            <a:lnSpc>
              <a:spcPts val="2000"/>
            </a:lnSpc>
          </a:pPr>
          <a:r>
            <a:rPr kumimoji="1" lang="ja-JP" altLang="en-US" sz="1900" b="1" noProof="0" dirty="0">
              <a:effectLst>
                <a:outerShdw blurRad="38100" dist="38100" dir="2700000" algn="tl">
                  <a:srgbClr val="000000"/>
                </a:outerShdw>
              </a:effectLst>
              <a:latin typeface="+mn-ea"/>
              <a:ea typeface="+mn-ea"/>
            </a:rPr>
            <a:t>彼らは教会を導くための賜物を受けている </a:t>
          </a:r>
        </a:p>
        <a:p>
          <a:pPr>
            <a:lnSpc>
              <a:spcPts val="2000"/>
            </a:lnSpc>
          </a:pPr>
          <a:r>
            <a:rPr kumimoji="1" lang="ja-JP" altLang="en-US" sz="1600" b="1" noProof="0" dirty="0">
              <a:effectLst>
                <a:outerShdw blurRad="38100" dist="38100" dir="2700000" algn="tl">
                  <a:srgbClr val="000000"/>
                </a:outerShdw>
              </a:effectLst>
              <a:latin typeface="+mn-ea"/>
              <a:ea typeface="+mn-ea"/>
            </a:rPr>
            <a:t>（</a:t>
          </a:r>
          <a:r>
            <a:rPr kumimoji="1" lang="en-US" altLang="ja-JP" sz="1600" b="1" noProof="0" dirty="0">
              <a:effectLst>
                <a:outerShdw blurRad="38100" dist="38100" dir="2700000" algn="tl">
                  <a:srgbClr val="000000"/>
                </a:outerShdw>
              </a:effectLst>
              <a:latin typeface="+mn-ea"/>
              <a:ea typeface="+mn-ea"/>
            </a:rPr>
            <a:t>Ⅰ</a:t>
          </a:r>
          <a:r>
            <a:rPr kumimoji="1" lang="ja-JP" altLang="en-US" sz="1600" b="1" noProof="0" dirty="0">
              <a:effectLst>
                <a:outerShdw blurRad="38100" dist="38100" dir="2700000" algn="tl">
                  <a:srgbClr val="000000"/>
                </a:outerShdw>
              </a:effectLst>
              <a:latin typeface="+mn-ea"/>
              <a:ea typeface="+mn-ea"/>
            </a:rPr>
            <a:t>コリ</a:t>
          </a:r>
          <a:r>
            <a:rPr kumimoji="1" lang="en-US" altLang="ja-JP" sz="1600" b="1" noProof="0" dirty="0">
              <a:effectLst>
                <a:outerShdw blurRad="38100" dist="38100" dir="2700000" algn="tl">
                  <a:srgbClr val="000000"/>
                </a:outerShdw>
              </a:effectLst>
              <a:latin typeface="+mn-ea"/>
              <a:ea typeface="+mn-ea"/>
            </a:rPr>
            <a:t>12:28-29</a:t>
          </a:r>
          <a:r>
            <a:rPr kumimoji="1" lang="ja-JP" altLang="en-US" sz="1600" b="1" noProof="0" dirty="0">
              <a:effectLst>
                <a:outerShdw blurRad="38100" dist="38100" dir="2700000" algn="tl">
                  <a:srgbClr val="000000"/>
                </a:outerShdw>
              </a:effectLst>
              <a:latin typeface="+mn-ea"/>
              <a:ea typeface="+mn-ea"/>
            </a:rPr>
            <a:t>；エフェ</a:t>
          </a:r>
          <a:r>
            <a:rPr kumimoji="1" lang="en-US" altLang="ja-JP" sz="1600" b="1" noProof="0" dirty="0">
              <a:effectLst>
                <a:outerShdw blurRad="38100" dist="38100" dir="2700000" algn="tl">
                  <a:srgbClr val="000000"/>
                </a:outerShdw>
              </a:effectLst>
              <a:latin typeface="+mn-ea"/>
              <a:ea typeface="+mn-ea"/>
            </a:rPr>
            <a:t>4:11-12</a:t>
          </a:r>
          <a:r>
            <a:rPr kumimoji="1" lang="ja-JP" altLang="en-US" sz="1600" b="1" noProof="0" dirty="0">
              <a:effectLst>
                <a:outerShdw blurRad="38100" dist="38100" dir="2700000" algn="tl">
                  <a:srgbClr val="000000"/>
                </a:outerShdw>
              </a:effectLst>
              <a:latin typeface="+mn-ea"/>
              <a:ea typeface="+mn-ea"/>
            </a:rPr>
            <a:t>）</a:t>
          </a: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n-US" sz="2000" noProof="0" dirty="0">
            <a:effectLst>
              <a:outerShdw blurRad="38100" dist="38100" dir="2700000" algn="tl">
                <a:srgbClr val="000000"/>
              </a:outerShdw>
            </a:effectLst>
          </a:endParaRPr>
        </a:p>
      </dgm:t>
    </dgm:pt>
    <dgm:pt modelId="{1360EC5C-97ED-448D-8A55-CF3C666FE23C}">
      <dgm:prSet custT="1"/>
      <dgm:spPr/>
      <dgm:t>
        <a:bodyPr/>
        <a:lstStyle/>
        <a:p>
          <a:r>
            <a:rPr kumimoji="1" lang="ja-JP" altLang="en-US" sz="1900" b="1" noProof="0" dirty="0">
              <a:effectLst>
                <a:outerShdw blurRad="38100" dist="38100" dir="2700000" algn="tl">
                  <a:srgbClr val="000000"/>
                </a:outerShdw>
              </a:effectLst>
              <a:latin typeface="+mn-ea"/>
              <a:ea typeface="+mn-ea"/>
            </a:rPr>
            <a:t>彼らは教会の礎です     </a:t>
          </a:r>
          <a:r>
            <a:rPr kumimoji="1" lang="ja-JP" altLang="en-US" sz="1600" b="1" noProof="0" dirty="0">
              <a:effectLst>
                <a:outerShdw blurRad="38100" dist="38100" dir="2700000" algn="tl">
                  <a:srgbClr val="000000"/>
                </a:outerShdw>
              </a:effectLst>
              <a:latin typeface="+mn-ea"/>
              <a:ea typeface="+mn-ea"/>
            </a:rPr>
            <a:t>（エペソ</a:t>
          </a:r>
          <a:r>
            <a:rPr kumimoji="1" lang="en-US" altLang="ja-JP" sz="1600" b="1" noProof="0" dirty="0">
              <a:effectLst>
                <a:outerShdw blurRad="38100" dist="38100" dir="2700000" algn="tl">
                  <a:srgbClr val="000000"/>
                </a:outerShdw>
              </a:effectLst>
              <a:latin typeface="+mn-ea"/>
              <a:ea typeface="+mn-ea"/>
            </a:rPr>
            <a:t>2:20</a:t>
          </a:r>
          <a:r>
            <a:rPr kumimoji="1" lang="ja-JP" altLang="en-US" sz="1600" b="1" noProof="0" dirty="0">
              <a:effectLst>
                <a:outerShdw blurRad="38100" dist="38100" dir="2700000" algn="tl">
                  <a:srgbClr val="000000"/>
                </a:outerShdw>
              </a:effectLst>
              <a:latin typeface="+mn-ea"/>
              <a:ea typeface="+mn-ea"/>
            </a:rPr>
            <a:t>）</a:t>
          </a: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n-US" sz="2000" noProof="0" dirty="0">
            <a:effectLst>
              <a:outerShdw blurRad="38100" dist="38100" dir="2700000" algn="tl">
                <a:srgbClr val="000000"/>
              </a:outerShdw>
            </a:effectLst>
          </a:endParaRPr>
        </a:p>
      </dgm:t>
    </dgm:pt>
    <dgm:pt modelId="{F218769F-D67D-4433-AC42-BB56B6FAA3F8}">
      <dgm:prSet custT="1"/>
      <dgm:spPr/>
      <dgm:t>
        <a:bodyPr/>
        <a:lstStyle/>
        <a:p>
          <a:r>
            <a:rPr kumimoji="1" lang="ja-JP" altLang="en-US" sz="1900" b="1" noProof="0" dirty="0">
              <a:effectLst>
                <a:outerShdw blurRad="38100" dist="38100" dir="2700000" algn="tl">
                  <a:srgbClr val="000000"/>
                </a:outerShdw>
              </a:effectLst>
              <a:latin typeface="+mn-ea"/>
              <a:ea typeface="+mn-ea"/>
            </a:rPr>
            <a:t>彼らは啓示を受けている</a:t>
          </a:r>
          <a:r>
            <a:rPr kumimoji="1" lang="ja-JP" altLang="en-US" sz="1600" b="1" noProof="0" dirty="0">
              <a:effectLst>
                <a:outerShdw blurRad="38100" dist="38100" dir="2700000" algn="tl">
                  <a:srgbClr val="000000"/>
                </a:outerShdw>
              </a:effectLst>
              <a:latin typeface="+mn-ea"/>
              <a:ea typeface="+mn-ea"/>
            </a:rPr>
            <a:t>（エペソ</a:t>
          </a:r>
          <a:r>
            <a:rPr kumimoji="1" lang="en-US" altLang="ja-JP" sz="1600" b="1" noProof="0" dirty="0">
              <a:effectLst>
                <a:outerShdw blurRad="38100" dist="38100" dir="2700000" algn="tl">
                  <a:srgbClr val="000000"/>
                </a:outerShdw>
              </a:effectLst>
              <a:latin typeface="+mn-ea"/>
              <a:ea typeface="+mn-ea"/>
            </a:rPr>
            <a:t>3:5</a:t>
          </a:r>
          <a:r>
            <a:rPr kumimoji="1" lang="ja-JP" altLang="en-US" sz="1600" b="1" noProof="0" dirty="0">
              <a:effectLst>
                <a:outerShdw blurRad="38100" dist="38100" dir="2700000" algn="tl">
                  <a:srgbClr val="000000"/>
                </a:outerShdw>
              </a:effectLst>
              <a:latin typeface="+mn-ea"/>
              <a:ea typeface="+mn-ea"/>
            </a:rPr>
            <a:t>）</a:t>
          </a:r>
        </a:p>
        <a:p>
          <a:endParaRPr lang="en-US" sz="20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n-US" sz="20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kumimoji="1" lang="ja-JP" altLang="en-US" sz="1900" b="1" noProof="0" dirty="0">
              <a:effectLst>
                <a:outerShdw blurRad="38100" dist="38100" dir="2700000" algn="tl">
                  <a:srgbClr val="000000"/>
                </a:outerShdw>
              </a:effectLst>
              <a:latin typeface="+mn-ea"/>
              <a:ea typeface="+mn-ea"/>
            </a:rPr>
            <a:t>彼らは正義を喜びとする</a:t>
          </a:r>
          <a:r>
            <a:rPr kumimoji="1" lang="ja-JP" altLang="en-US" sz="1600" b="1" noProof="0" dirty="0">
              <a:effectLst>
                <a:outerShdw blurRad="38100" dist="38100" dir="2700000" algn="tl">
                  <a:srgbClr val="000000"/>
                </a:outerShdw>
              </a:effectLst>
              <a:latin typeface="+mn-ea"/>
              <a:ea typeface="+mn-ea"/>
            </a:rPr>
            <a:t>（黙 </a:t>
          </a:r>
          <a:r>
            <a:rPr kumimoji="1" lang="en-US" altLang="ja-JP" sz="1600" b="1" noProof="0" dirty="0">
              <a:effectLst>
                <a:outerShdw blurRad="38100" dist="38100" dir="2700000" algn="tl">
                  <a:srgbClr val="000000"/>
                </a:outerShdw>
              </a:effectLst>
              <a:latin typeface="+mn-ea"/>
              <a:ea typeface="+mn-ea"/>
            </a:rPr>
            <a:t>18:20</a:t>
          </a:r>
          <a:r>
            <a:rPr kumimoji="1" lang="ja-JP" altLang="en-US" sz="1600" b="1" noProof="0" dirty="0">
              <a:effectLst>
                <a:outerShdw blurRad="38100" dist="38100" dir="2700000" algn="tl">
                  <a:srgbClr val="000000"/>
                </a:outerShdw>
              </a:effectLst>
              <a:latin typeface="+mn-ea"/>
              <a:ea typeface="+mn-ea"/>
            </a:rPr>
            <a:t>）</a:t>
          </a: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ja-JP" altLang="en-US" sz="2400" b="1" spc="600" noProof="0" dirty="0">
              <a:effectLst>
                <a:outerShdw blurRad="38100" dist="38100" dir="2700000" algn="tl">
                  <a:srgbClr val="000000">
                    <a:alpha val="43137"/>
                  </a:srgbClr>
                </a:outerShdw>
              </a:effectLst>
            </a:rPr>
            <a:t>テモテ</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pPr algn="l">
            <a:lnSpc>
              <a:spcPts val="2000"/>
            </a:lnSpc>
            <a:buFont typeface="Arial" panose="020B0604020202020204" pitchFamily="34" charset="0"/>
            <a:buChar char="•"/>
          </a:pPr>
          <a:r>
            <a:rPr kumimoji="1" lang="ja-JP" altLang="en-US" sz="1800" b="1" noProof="0" dirty="0">
              <a:latin typeface="+mn-ea"/>
              <a:ea typeface="+mn-ea"/>
            </a:rPr>
            <a:t>　彼が牧会への召しを受けたことは、　　　　　預言されていた。（</a:t>
          </a:r>
          <a:r>
            <a:rPr kumimoji="1" lang="en-US" altLang="ja-JP" sz="1800" b="1" noProof="0" dirty="0">
              <a:latin typeface="+mn-ea"/>
              <a:ea typeface="+mn-ea"/>
            </a:rPr>
            <a:t>1</a:t>
          </a:r>
          <a:r>
            <a:rPr kumimoji="1" lang="ja-JP" altLang="en-US" sz="1800" b="1" noProof="0" dirty="0">
              <a:latin typeface="+mn-ea"/>
              <a:ea typeface="+mn-ea"/>
            </a:rPr>
            <a:t>テモ </a:t>
          </a:r>
          <a:r>
            <a:rPr kumimoji="1" lang="en-US" altLang="ja-JP" sz="1800" b="1" noProof="0" dirty="0">
              <a:latin typeface="+mn-ea"/>
              <a:ea typeface="+mn-ea"/>
            </a:rPr>
            <a:t>1:18</a:t>
          </a:r>
          <a:r>
            <a:rPr kumimoji="1" lang="ja-JP" altLang="en-US" sz="1800" b="1" noProof="0" dirty="0">
              <a:latin typeface="+mn-ea"/>
              <a:ea typeface="+mn-ea"/>
            </a:rPr>
            <a:t>）。</a:t>
          </a:r>
          <a:endParaRPr lang="en-US" sz="1800" noProof="0" dirty="0">
            <a:latin typeface="+mn-ea"/>
            <a:ea typeface="+mn-ea"/>
          </a:endParaRPr>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6E28F6E4-4A6B-40C2-B7A9-84809127DD36}">
      <dgm:prSet custT="1"/>
      <dgm:spPr/>
      <dgm:t>
        <a:bodyPr anchor="ctr" anchorCtr="0"/>
        <a:lstStyle/>
        <a:p>
          <a:pPr algn="l">
            <a:lnSpc>
              <a:spcPts val="2000"/>
            </a:lnSpc>
            <a:buFont typeface="Arial" panose="020B0604020202020204" pitchFamily="34" charset="0"/>
            <a:buChar char="•"/>
          </a:pPr>
          <a:r>
            <a:rPr kumimoji="1" lang="ja-JP" altLang="en-US" sz="1800" b="1" noProof="0" dirty="0">
              <a:latin typeface="+mn-ea"/>
              <a:ea typeface="+mn-ea"/>
            </a:rPr>
            <a:t>　彼はパウロと共に、以下の書簡を共著した。　</a:t>
          </a:r>
          <a:r>
            <a:rPr kumimoji="1" lang="en-US" altLang="ja-JP" sz="1800" b="1" noProof="0" dirty="0">
              <a:latin typeface="+mn-ea"/>
              <a:ea typeface="+mn-ea"/>
            </a:rPr>
            <a:t>2</a:t>
          </a:r>
          <a:r>
            <a:rPr kumimoji="1" lang="ja-JP" altLang="en-US" sz="1800" b="1" noProof="0" dirty="0">
              <a:latin typeface="+mn-ea"/>
              <a:ea typeface="+mn-ea"/>
            </a:rPr>
            <a:t>コリント（</a:t>
          </a:r>
          <a:r>
            <a:rPr kumimoji="1" lang="en-US" altLang="ja-JP" sz="1800" b="1" noProof="0" dirty="0">
              <a:latin typeface="+mn-ea"/>
              <a:ea typeface="+mn-ea"/>
            </a:rPr>
            <a:t>Ⅱ</a:t>
          </a:r>
          <a:r>
            <a:rPr kumimoji="1" lang="ja-JP" altLang="en-US" sz="1800" b="1" noProof="0" dirty="0">
              <a:latin typeface="+mn-ea"/>
              <a:ea typeface="+mn-ea"/>
            </a:rPr>
            <a:t>コリ </a:t>
          </a:r>
          <a:r>
            <a:rPr kumimoji="1" lang="en-US" altLang="ja-JP" sz="1800" b="1" noProof="0" dirty="0">
              <a:latin typeface="+mn-ea"/>
              <a:ea typeface="+mn-ea"/>
            </a:rPr>
            <a:t>1:1</a:t>
          </a:r>
          <a:r>
            <a:rPr kumimoji="1" lang="ja-JP" altLang="en-US" sz="1800" b="1" noProof="0" dirty="0">
              <a:latin typeface="+mn-ea"/>
              <a:ea typeface="+mn-ea"/>
            </a:rPr>
            <a:t>）、フィリピ（フィリ </a:t>
          </a:r>
          <a:r>
            <a:rPr kumimoji="1" lang="en-US" altLang="ja-JP" sz="1800" b="1" noProof="0" dirty="0">
              <a:latin typeface="+mn-ea"/>
              <a:ea typeface="+mn-ea"/>
            </a:rPr>
            <a:t>1:1</a:t>
          </a:r>
          <a:r>
            <a:rPr kumimoji="1" lang="ja-JP" altLang="en-US" sz="1800" b="1" noProof="0" dirty="0">
              <a:latin typeface="+mn-ea"/>
              <a:ea typeface="+mn-ea"/>
            </a:rPr>
            <a:t>）、コロサイ（コロ </a:t>
          </a:r>
          <a:r>
            <a:rPr kumimoji="1" lang="en-US" altLang="ja-JP" sz="1800" b="1" noProof="0" dirty="0">
              <a:latin typeface="+mn-ea"/>
              <a:ea typeface="+mn-ea"/>
            </a:rPr>
            <a:t>1:1</a:t>
          </a:r>
          <a:r>
            <a:rPr kumimoji="1" lang="ja-JP" altLang="en-US" sz="1800" b="1" noProof="0" dirty="0">
              <a:latin typeface="+mn-ea"/>
              <a:ea typeface="+mn-ea"/>
            </a:rPr>
            <a:t>）、 </a:t>
          </a:r>
          <a:r>
            <a:rPr kumimoji="1" lang="en-US" altLang="ja-JP" sz="1800" b="1" noProof="0" dirty="0">
              <a:latin typeface="+mn-ea"/>
              <a:ea typeface="+mn-ea"/>
            </a:rPr>
            <a:t>1</a:t>
          </a:r>
          <a:r>
            <a:rPr kumimoji="1" lang="ja-JP" altLang="en-US" sz="1800" b="1" noProof="0" dirty="0">
              <a:latin typeface="+mn-ea"/>
              <a:ea typeface="+mn-ea"/>
            </a:rPr>
            <a:t>テサロニケ　（</a:t>
          </a:r>
          <a:r>
            <a:rPr kumimoji="1" lang="en-US" altLang="ja-JP" sz="1800" b="1" noProof="0" dirty="0">
              <a:latin typeface="+mn-ea"/>
              <a:ea typeface="+mn-ea"/>
            </a:rPr>
            <a:t>Ⅰ</a:t>
          </a:r>
          <a:r>
            <a:rPr kumimoji="1" lang="ja-JP" altLang="en-US" sz="1800" b="1" noProof="0" dirty="0">
              <a:latin typeface="+mn-ea"/>
              <a:ea typeface="+mn-ea"/>
            </a:rPr>
            <a:t>テサ</a:t>
          </a:r>
          <a:r>
            <a:rPr kumimoji="1" lang="en-US" altLang="ja-JP" sz="1800" b="1" noProof="0" dirty="0">
              <a:latin typeface="+mn-ea"/>
              <a:ea typeface="+mn-ea"/>
            </a:rPr>
            <a:t>1:1</a:t>
          </a:r>
          <a:r>
            <a:rPr kumimoji="1" lang="ja-JP" altLang="en-US" sz="1800" b="1" noProof="0" dirty="0">
              <a:latin typeface="+mn-ea"/>
              <a:ea typeface="+mn-ea"/>
            </a:rPr>
            <a:t>）、</a:t>
          </a:r>
          <a:r>
            <a:rPr kumimoji="1" lang="en-US" altLang="ja-JP" sz="1800" b="1" noProof="0" dirty="0">
              <a:latin typeface="+mn-ea"/>
              <a:ea typeface="+mn-ea"/>
            </a:rPr>
            <a:t>2</a:t>
          </a:r>
          <a:r>
            <a:rPr kumimoji="1" lang="ja-JP" altLang="en-US" sz="1800" b="1" noProof="0" dirty="0">
              <a:latin typeface="+mn-ea"/>
              <a:ea typeface="+mn-ea"/>
            </a:rPr>
            <a:t>テサロニケ（</a:t>
          </a:r>
          <a:r>
            <a:rPr kumimoji="1" lang="en-US" altLang="ja-JP" sz="1800" b="1" noProof="0" dirty="0">
              <a:latin typeface="+mn-ea"/>
              <a:ea typeface="+mn-ea"/>
            </a:rPr>
            <a:t>Ⅱ</a:t>
          </a:r>
          <a:r>
            <a:rPr kumimoji="1" lang="ja-JP" altLang="en-US" sz="1800" b="1" noProof="0" dirty="0">
              <a:latin typeface="+mn-ea"/>
              <a:ea typeface="+mn-ea"/>
            </a:rPr>
            <a:t>テサ</a:t>
          </a:r>
          <a:r>
            <a:rPr kumimoji="1" lang="en-US" altLang="ja-JP" sz="1800" b="1" noProof="0" dirty="0">
              <a:latin typeface="+mn-ea"/>
              <a:ea typeface="+mn-ea"/>
            </a:rPr>
            <a:t>1:1</a:t>
          </a:r>
          <a:r>
            <a:rPr kumimoji="1" lang="ja-JP" altLang="en-US" sz="1800" b="1" noProof="0" dirty="0">
              <a:latin typeface="+mn-ea"/>
              <a:ea typeface="+mn-ea"/>
            </a:rPr>
            <a:t>）、　およびフィレモン（フィレ</a:t>
          </a:r>
          <a:r>
            <a:rPr kumimoji="1" lang="en-US" altLang="ja-JP" sz="1800" b="1" noProof="0" dirty="0">
              <a:latin typeface="+mn-ea"/>
              <a:ea typeface="+mn-ea"/>
            </a:rPr>
            <a:t>1:1</a:t>
          </a:r>
          <a:r>
            <a:rPr kumimoji="1" lang="ja-JP" altLang="en-US" sz="1800" b="1" noProof="0" dirty="0">
              <a:latin typeface="+mn-ea"/>
              <a:ea typeface="+mn-ea"/>
            </a:rPr>
            <a:t>）の共著者で　　あった。</a:t>
          </a:r>
          <a:endParaRPr lang="en-US" sz="1800" noProof="0" dirty="0">
            <a:latin typeface="+mn-ea"/>
            <a:ea typeface="+mn-ea"/>
          </a:endParaRPr>
        </a:p>
      </dgm:t>
    </dgm:pt>
    <dgm:pt modelId="{36457D94-7FF2-4A0A-BA2B-D5AEC5FA5B1B}" type="parTrans" cxnId="{A2202508-27B5-46D2-8411-805D8FEB32D2}">
      <dgm:prSet/>
      <dgm:spPr/>
      <dgm:t>
        <a:bodyPr/>
        <a:lstStyle/>
        <a:p>
          <a:endParaRPr kumimoji="1" lang="ja-JP" altLang="en-US"/>
        </a:p>
      </dgm:t>
    </dgm:pt>
    <dgm:pt modelId="{A4918FB7-E66E-41FC-A758-2C35BC02094E}" type="sibTrans" cxnId="{A2202508-27B5-46D2-8411-805D8FEB32D2}">
      <dgm:prSet/>
      <dgm:spPr/>
      <dgm:t>
        <a:bodyPr/>
        <a:lstStyle/>
        <a:p>
          <a:endParaRPr kumimoji="1" lang="ja-JP" altLang="en-U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custScaleY="101393" custLinFactNeighborX="3888" custLinFactNeighborY="-9339"/>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03F4D236-E3C1-4DB8-AD79-7D8D3B476338}" type="pres">
      <dgm:prSet presAssocID="{2B214731-31FE-45DF-93A0-099E759A72A9}" presName="Child" presStyleLbl="revTx" presStyleIdx="0" presStyleCnt="1" custScaleX="281492" custScaleY="93636" custLinFactNeighborX="5569" custLinFactNeighborY="4733">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A2202508-27B5-46D2-8411-805D8FEB32D2}" srcId="{2B214731-31FE-45DF-93A0-099E759A72A9}" destId="{6E28F6E4-4A6B-40C2-B7A9-84809127DD36}" srcOrd="1" destOrd="0" parTransId="{36457D94-7FF2-4A0A-BA2B-D5AEC5FA5B1B}" sibTransId="{A4918FB7-E66E-41FC-A758-2C35BC02094E}"/>
    <dgm:cxn modelId="{8E12B424-C562-4AFA-BAF6-D18AD94D2BA8}" type="presOf" srcId="{6E28F6E4-4A6B-40C2-B7A9-84809127DD36}" destId="{03F4D236-E3C1-4DB8-AD79-7D8D3B476338}" srcOrd="0" destOrd="1" presId="urn:microsoft.com/office/officeart/2008/layout/TitlePictureLineup"/>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ja-JP" altLang="en-US" sz="2400" b="1" spc="600" noProof="0" dirty="0">
              <a:effectLst>
                <a:outerShdw blurRad="38100" dist="38100" dir="2700000" algn="tl">
                  <a:srgbClr val="000000">
                    <a:alpha val="43137"/>
                  </a:srgbClr>
                </a:outerShdw>
              </a:effectLst>
            </a:rPr>
            <a:t>ティトス</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kumimoji="1" lang="ja-JP" altLang="en-US" sz="1800" b="1" noProof="0" dirty="0">
              <a:latin typeface="+mn-ea"/>
              <a:ea typeface="+mn-ea"/>
            </a:rPr>
            <a:t>彼は、霊的な成長を促すこと（</a:t>
          </a:r>
          <a:r>
            <a:rPr kumimoji="1" lang="en-US" altLang="ja-JP" sz="1800" b="1" noProof="0" dirty="0">
              <a:latin typeface="+mn-ea"/>
              <a:ea typeface="+mn-ea"/>
            </a:rPr>
            <a:t>Ⅱ</a:t>
          </a:r>
          <a:r>
            <a:rPr kumimoji="1" lang="ja-JP" altLang="en-US" sz="1800" b="1" noProof="0" dirty="0">
              <a:latin typeface="+mn-ea"/>
              <a:ea typeface="+mn-ea"/>
            </a:rPr>
            <a:t>コリ</a:t>
          </a:r>
          <a:r>
            <a:rPr kumimoji="1" lang="en-US" altLang="ja-JP" sz="1800" b="1" noProof="0" dirty="0">
              <a:latin typeface="+mn-ea"/>
              <a:ea typeface="+mn-ea"/>
            </a:rPr>
            <a:t>8:6</a:t>
          </a:r>
          <a:r>
            <a:rPr kumimoji="1" lang="ja-JP" altLang="en-US" sz="1800" b="1" noProof="0" dirty="0">
              <a:latin typeface="+mn-ea"/>
              <a:ea typeface="+mn-ea"/>
            </a:rPr>
            <a:t>）、　励まし（テト</a:t>
          </a:r>
          <a:r>
            <a:rPr kumimoji="1" lang="en-US" altLang="ja-JP" sz="1800" b="1" noProof="0" dirty="0">
              <a:latin typeface="+mn-ea"/>
              <a:ea typeface="+mn-ea"/>
            </a:rPr>
            <a:t>2:6</a:t>
          </a:r>
          <a:r>
            <a:rPr kumimoji="1" lang="ja-JP" altLang="en-US" sz="1800" b="1" noProof="0" dirty="0">
              <a:latin typeface="+mn-ea"/>
              <a:ea typeface="+mn-ea"/>
            </a:rPr>
            <a:t>、</a:t>
          </a:r>
          <a:r>
            <a:rPr kumimoji="1" lang="en-US" altLang="ja-JP" sz="1800" b="1" noProof="0" dirty="0">
              <a:latin typeface="+mn-ea"/>
              <a:ea typeface="+mn-ea"/>
            </a:rPr>
            <a:t>9</a:t>
          </a:r>
          <a:r>
            <a:rPr kumimoji="1" lang="ja-JP" altLang="en-US" sz="1800" b="1" noProof="0" dirty="0">
              <a:latin typeface="+mn-ea"/>
              <a:ea typeface="+mn-ea"/>
            </a:rPr>
            <a:t>、</a:t>
          </a:r>
          <a:r>
            <a:rPr kumimoji="1" lang="en-US" altLang="ja-JP" sz="1800" b="1" noProof="0" dirty="0">
              <a:latin typeface="+mn-ea"/>
              <a:ea typeface="+mn-ea"/>
            </a:rPr>
            <a:t>15</a:t>
          </a:r>
          <a:r>
            <a:rPr kumimoji="1" lang="ja-JP" altLang="en-US" sz="1800" b="1" noProof="0" dirty="0">
              <a:latin typeface="+mn-ea"/>
              <a:ea typeface="+mn-ea"/>
            </a:rPr>
            <a:t>）、そして慰め
（</a:t>
          </a:r>
          <a:r>
            <a:rPr kumimoji="1" lang="en-US" altLang="ja-JP" sz="1800" b="1" noProof="0" dirty="0">
              <a:latin typeface="+mn-ea"/>
              <a:ea typeface="+mn-ea"/>
            </a:rPr>
            <a:t>Ⅱ</a:t>
          </a:r>
          <a:r>
            <a:rPr kumimoji="1" lang="ja-JP" altLang="en-US" sz="1800" b="1" noProof="0" dirty="0">
              <a:latin typeface="+mn-ea"/>
              <a:ea typeface="+mn-ea"/>
            </a:rPr>
            <a:t>コリ</a:t>
          </a:r>
          <a:r>
            <a:rPr kumimoji="1" lang="en-US" altLang="ja-JP" sz="1800" b="1" noProof="0" dirty="0">
              <a:latin typeface="+mn-ea"/>
              <a:ea typeface="+mn-ea"/>
            </a:rPr>
            <a:t>7:13</a:t>
          </a:r>
          <a:r>
            <a:rPr kumimoji="1" lang="ja-JP" altLang="en-US" sz="1800" b="1" noProof="0" dirty="0">
              <a:latin typeface="+mn-ea"/>
              <a:ea typeface="+mn-ea"/>
            </a:rPr>
            <a:t>）など、いくつかの預言的役割を果たした。</a:t>
          </a:r>
          <a:endParaRPr lang="en-US" sz="1800" noProof="0" dirty="0">
            <a:latin typeface="+mn-ea"/>
            <a:ea typeface="+mn-ea"/>
          </a:endParaRPr>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3CB6ED38-736E-4C81-9F1D-DA9CEE641CCA}">
      <dgm:prSet custT="1"/>
      <dgm:spPr/>
      <dgm:t>
        <a:bodyPr/>
        <a:lstStyle/>
        <a:p>
          <a:endParaRPr kumimoji="1" lang="ja-JP" altLang="en-US" sz="2000" b="1" noProof="0" dirty="0"/>
        </a:p>
      </dgm:t>
    </dgm:pt>
    <dgm:pt modelId="{5B619145-2CC4-4603-AB6E-911FE37C05AC}" type="parTrans" cxnId="{79D36121-A0FB-4B48-9E81-BCD3823B6326}">
      <dgm:prSet/>
      <dgm:spPr/>
      <dgm:t>
        <a:bodyPr/>
        <a:lstStyle/>
        <a:p>
          <a:endParaRPr kumimoji="1" lang="ja-JP" altLang="en-US"/>
        </a:p>
      </dgm:t>
    </dgm:pt>
    <dgm:pt modelId="{A9BFB5D6-F724-410D-A5D0-912D38CD6837}" type="sibTrans" cxnId="{79D36121-A0FB-4B48-9E81-BCD3823B6326}">
      <dgm:prSet/>
      <dgm:spPr/>
      <dgm:t>
        <a:bodyPr/>
        <a:lstStyle/>
        <a:p>
          <a:endParaRPr kumimoji="1" lang="ja-JP" altLang="en-U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custLinFactNeighborX="2959" custLinFactNeighborY="-7056"/>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custLinFactNeighborX="972" custLinFactNeighborY="2956">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79D36121-A0FB-4B48-9E81-BCD3823B6326}" srcId="{2B214731-31FE-45DF-93A0-099E759A72A9}" destId="{3CB6ED38-736E-4C81-9F1D-DA9CEE641CCA}" srcOrd="1" destOrd="0" parTransId="{5B619145-2CC4-4603-AB6E-911FE37C05AC}" sibTransId="{A9BFB5D6-F724-410D-A5D0-912D38CD6837}"/>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D5FDA1F7-52E0-4D1C-83AE-055EDFF499A2}" type="presOf" srcId="{3CB6ED38-736E-4C81-9F1D-DA9CEE641CCA}" destId="{03F4D236-E3C1-4DB8-AD79-7D8D3B476338}" srcOrd="0" destOrd="1"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4130" tIns="72390" rIns="24130" bIns="24130" numCol="1" spcCol="1270" anchor="t" anchorCtr="0">
          <a:noAutofit/>
        </a:bodyPr>
        <a:lstStyle/>
        <a:p>
          <a:pPr marL="0" lvl="1" indent="0" algn="l" defTabSz="844550">
            <a:lnSpc>
              <a:spcPct val="90000"/>
            </a:lnSpc>
            <a:spcBef>
              <a:spcPct val="0"/>
            </a:spcBef>
            <a:spcAft>
              <a:spcPct val="15000"/>
            </a:spcAft>
            <a:buNone/>
          </a:pPr>
          <a:r>
            <a:rPr kumimoji="1" lang="ja-JP" altLang="en-US" sz="1900" b="1" kern="1200" noProof="0" dirty="0"/>
            <a:t>彼の主な使命は、人々をイエスのもとへ導くことでした</a:t>
          </a:r>
          <a:endParaRPr lang="en-US" sz="1900" kern="1200" noProof="0" dirty="0"/>
        </a:p>
        <a:p>
          <a:pPr marL="0" lvl="1" indent="0" algn="l" defTabSz="889000">
            <a:lnSpc>
              <a:spcPct val="90000"/>
            </a:lnSpc>
            <a:spcBef>
              <a:spcPct val="0"/>
            </a:spcBef>
            <a:spcAft>
              <a:spcPct val="15000"/>
            </a:spcAft>
            <a:buNone/>
          </a:pPr>
          <a:endParaRPr kumimoji="1" lang="ja-JP" altLang="en-US" sz="2000" b="1"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ts val="2000"/>
            </a:lnSpc>
            <a:spcBef>
              <a:spcPct val="0"/>
            </a:spcBef>
            <a:spcAft>
              <a:spcPct val="35000"/>
            </a:spcAft>
            <a:buNone/>
          </a:pPr>
          <a:r>
            <a:rPr kumimoji="1" lang="ja-JP" altLang="en-US" sz="2000" b="1" kern="1200" noProof="0" dirty="0">
              <a:effectLst>
                <a:outerShdw blurRad="38100" dist="38100" dir="2700000" algn="tl">
                  <a:srgbClr val="000000"/>
                </a:outerShdw>
              </a:effectLst>
            </a:rPr>
            <a:t>イエスを         証しする</a:t>
          </a: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4130" tIns="72390" rIns="24130" bIns="24130" numCol="1" spcCol="1270" anchor="t" anchorCtr="0">
          <a:noAutofit/>
        </a:bodyPr>
        <a:lstStyle/>
        <a:p>
          <a:pPr marL="0" lvl="1" indent="0" algn="l" defTabSz="844550">
            <a:lnSpc>
              <a:spcPct val="90000"/>
            </a:lnSpc>
            <a:spcBef>
              <a:spcPct val="0"/>
            </a:spcBef>
            <a:spcAft>
              <a:spcPct val="15000"/>
            </a:spcAft>
            <a:buNone/>
          </a:pPr>
          <a:r>
            <a:rPr kumimoji="1" lang="ja-JP" alt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rPr>
            <a:t>それらは、現代にまで及ぶ出来事を明らかにした</a:t>
          </a:r>
          <a:endParaRPr kumimoji="1" 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endParaRPr>
        </a:p>
        <a:p>
          <a:pPr marL="0" lvl="1" indent="0" algn="l" defTabSz="889000">
            <a:lnSpc>
              <a:spcPct val="90000"/>
            </a:lnSpc>
            <a:spcBef>
              <a:spcPct val="0"/>
            </a:spcBef>
            <a:spcAft>
              <a:spcPct val="15000"/>
            </a:spcAft>
            <a:buNone/>
          </a:pPr>
          <a:endParaRPr kumimoji="1" lang="ja-JP" altLang="en-US" sz="2000" b="1" kern="1200" noProof="0" dirty="0">
            <a:latin typeface="Aptos" panose="02110004020202020204"/>
            <a:ea typeface="+mn-ea"/>
            <a:cs typeface="+mn-cs"/>
          </a:endParaRP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ts val="2000"/>
            </a:lnSpc>
            <a:spcBef>
              <a:spcPct val="0"/>
            </a:spcBef>
            <a:spcAft>
              <a:spcPct val="35000"/>
            </a:spcAft>
            <a:buNone/>
          </a:pPr>
          <a:r>
            <a:rPr kumimoji="1" lang="ja-JP" altLang="en-US" sz="2000" b="1" kern="1200" noProof="0" dirty="0">
              <a:effectLst>
                <a:outerShdw blurRad="38100" dist="38100" dir="2700000" algn="tl">
                  <a:srgbClr val="000000"/>
                </a:outerShdw>
              </a:effectLst>
            </a:rPr>
            <a:t>未来の到来を告げる</a:t>
          </a:r>
          <a:endParaRPr lang="en-US" sz="2000" kern="1200" noProof="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4130" tIns="72390" rIns="24130" bIns="24130" numCol="1" spcCol="1270" anchor="t" anchorCtr="0">
          <a:noAutofit/>
        </a:bodyPr>
        <a:lstStyle/>
        <a:p>
          <a:pPr marL="0" lvl="1" indent="0" algn="l" defTabSz="844550">
            <a:lnSpc>
              <a:spcPct val="90000"/>
            </a:lnSpc>
            <a:spcBef>
              <a:spcPct val="0"/>
            </a:spcBef>
            <a:spcAft>
              <a:spcPct val="15000"/>
            </a:spcAft>
            <a:buNone/>
          </a:pPr>
          <a:r>
            <a:rPr kumimoji="1" lang="ja-JP" alt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rPr>
            <a:t>敵の攻撃に耐えうる強固な教会を築くために</a:t>
          </a:r>
          <a:endParaRPr kumimoji="1" 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endParaRPr>
        </a:p>
        <a:p>
          <a:pPr marL="0" lvl="1" indent="0" algn="l" defTabSz="889000">
            <a:lnSpc>
              <a:spcPct val="90000"/>
            </a:lnSpc>
            <a:spcBef>
              <a:spcPct val="0"/>
            </a:spcBef>
            <a:spcAft>
              <a:spcPct val="15000"/>
            </a:spcAft>
            <a:buNone/>
          </a:pPr>
          <a:endParaRPr kumimoji="1" lang="ja-JP" altLang="en-US" sz="2000" b="1"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kumimoji="1" lang="ja-JP" altLang="en-US" sz="2000" b="1" kern="1200" noProof="0" dirty="0">
              <a:effectLst>
                <a:outerShdw blurRad="38100" dist="38100" dir="2700000" algn="tl">
                  <a:srgbClr val="000000"/>
                </a:outerShdw>
              </a:effectLst>
            </a:rPr>
            <a:t>啓発</a:t>
          </a:r>
          <a:endParaRPr lang="en-US" sz="20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4130" tIns="72390" rIns="24130" bIns="24130" numCol="1" spcCol="1270" anchor="t" anchorCtr="0">
          <a:noAutofit/>
        </a:bodyPr>
        <a:lstStyle/>
        <a:p>
          <a:pPr marL="0" lvl="1" indent="0" algn="l" defTabSz="844550">
            <a:lnSpc>
              <a:spcPct val="90000"/>
            </a:lnSpc>
            <a:spcBef>
              <a:spcPct val="0"/>
            </a:spcBef>
            <a:spcAft>
              <a:spcPct val="15000"/>
            </a:spcAft>
            <a:buNone/>
          </a:pPr>
          <a:r>
            <a:rPr kumimoji="1" lang="ja-JP" alt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rPr>
            <a:t>罪を明らかにし、人々が悔い改められるようにするため</a:t>
          </a:r>
          <a:endParaRPr kumimoji="1" 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endParaRPr>
        </a:p>
        <a:p>
          <a:pPr marL="0" lvl="1" indent="0" algn="l" defTabSz="889000">
            <a:lnSpc>
              <a:spcPct val="90000"/>
            </a:lnSpc>
            <a:spcBef>
              <a:spcPct val="0"/>
            </a:spcBef>
            <a:spcAft>
              <a:spcPct val="15000"/>
            </a:spcAft>
            <a:buNone/>
          </a:pPr>
          <a:endParaRPr kumimoji="1" lang="ja-JP" altLang="en-US" sz="2000" b="1"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kumimoji="1" lang="ja-JP" altLang="en-US" sz="2000" b="1" kern="1200" noProof="0" dirty="0">
              <a:effectLst>
                <a:outerShdw blurRad="38100" dist="38100" dir="2700000" algn="tl">
                  <a:srgbClr val="000000"/>
                </a:outerShdw>
              </a:effectLst>
            </a:rPr>
            <a:t>勧告</a:t>
          </a: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4130" tIns="72390" rIns="24130" bIns="24130" numCol="1" spcCol="1270" anchor="t" anchorCtr="0">
          <a:noAutofit/>
        </a:bodyPr>
        <a:lstStyle/>
        <a:p>
          <a:pPr marL="0" lvl="1" indent="0" algn="l" defTabSz="844550">
            <a:lnSpc>
              <a:spcPct val="90000"/>
            </a:lnSpc>
            <a:spcBef>
              <a:spcPct val="0"/>
            </a:spcBef>
            <a:spcAft>
              <a:spcPct val="15000"/>
            </a:spcAft>
            <a:buNone/>
          </a:pPr>
          <a:r>
            <a:rPr kumimoji="1" lang="ja-JP" alt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rPr>
            <a:t>ユダとシラスは、この特定の目的のために各教会へ派遣された</a:t>
          </a:r>
          <a:endParaRPr kumimoji="1" lang="en-US" sz="1900" b="1" kern="1200" noProof="0" dirty="0">
            <a:solidFill>
              <a:prstClr val="black">
                <a:hueOff val="0"/>
                <a:satOff val="0"/>
                <a:lumOff val="0"/>
                <a:alphaOff val="0"/>
              </a:prstClr>
            </a:solidFill>
            <a:latin typeface="Aptos" panose="02110004020202020204"/>
            <a:ea typeface="游ゴシック" panose="020B0400000000000000" pitchFamily="50" charset="-128"/>
            <a:cs typeface="+mn-cs"/>
          </a:endParaRPr>
        </a:p>
        <a:p>
          <a:pPr marL="0" lvl="1" indent="0" algn="l" defTabSz="889000">
            <a:lnSpc>
              <a:spcPct val="90000"/>
            </a:lnSpc>
            <a:spcBef>
              <a:spcPct val="0"/>
            </a:spcBef>
            <a:spcAft>
              <a:spcPct val="15000"/>
            </a:spcAft>
            <a:buNone/>
          </a:pPr>
          <a:endParaRPr kumimoji="1" lang="ja-JP" altLang="en-US" sz="2000" b="1"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kumimoji="1" lang="ja-JP" altLang="en-US" sz="2000" b="1" kern="1200" noProof="0" dirty="0">
              <a:effectLst>
                <a:outerShdw blurRad="38100" dist="38100" dir="2700000" algn="tl">
                  <a:srgbClr val="000000"/>
                </a:outerShdw>
              </a:effectLst>
            </a:rPr>
            <a:t>快適さ</a:t>
          </a: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367" y="0"/>
          <a:ext cx="1702761"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ts val="2000"/>
            </a:lnSpc>
            <a:spcBef>
              <a:spcPct val="0"/>
            </a:spcBef>
            <a:spcAft>
              <a:spcPct val="35000"/>
            </a:spcAft>
            <a:buNone/>
          </a:pPr>
          <a:r>
            <a:rPr kumimoji="1" lang="ja-JP" altLang="en-US" sz="1900" b="1" kern="1200" noProof="0" dirty="0">
              <a:effectLst>
                <a:outerShdw blurRad="38100" dist="38100" dir="2700000" algn="tl">
                  <a:srgbClr val="000000"/>
                </a:outerShdw>
              </a:effectLst>
              <a:latin typeface="+mn-ea"/>
              <a:ea typeface="+mn-ea"/>
            </a:rPr>
            <a:t>彼らは神によって遣わされた人々で ある </a:t>
          </a:r>
          <a:r>
            <a:rPr kumimoji="1" lang="ja-JP" altLang="en-US" sz="1600" b="1" kern="1200" noProof="0" dirty="0">
              <a:effectLst>
                <a:outerShdw blurRad="38100" dist="38100" dir="2700000" algn="tl">
                  <a:srgbClr val="000000"/>
                </a:outerShdw>
              </a:effectLst>
              <a:latin typeface="+mn-ea"/>
              <a:ea typeface="+mn-ea"/>
            </a:rPr>
            <a:t>（ルカ </a:t>
          </a:r>
          <a:r>
            <a:rPr kumimoji="1" lang="en-US" altLang="ja-JP" sz="1600" b="1" kern="1200" noProof="0" dirty="0">
              <a:effectLst>
                <a:outerShdw blurRad="38100" dist="38100" dir="2700000" algn="tl">
                  <a:srgbClr val="000000"/>
                </a:outerShdw>
              </a:effectLst>
              <a:latin typeface="+mn-ea"/>
              <a:ea typeface="+mn-ea"/>
            </a:rPr>
            <a:t>11:49</a:t>
          </a:r>
          <a:r>
            <a:rPr kumimoji="1" lang="ja-JP" altLang="en-US" sz="1600" b="1" kern="1200" noProof="0" dirty="0">
              <a:effectLst>
                <a:outerShdw blurRad="38100" dist="38100" dir="2700000" algn="tl">
                  <a:srgbClr val="000000"/>
                </a:outerShdw>
              </a:effectLst>
              <a:latin typeface="+mn-ea"/>
              <a:ea typeface="+mn-ea"/>
            </a:rPr>
            <a:t>）</a:t>
          </a:r>
        </a:p>
      </dsp:txBody>
      <dsp:txXfrm>
        <a:off x="57144" y="47777"/>
        <a:ext cx="1607207" cy="1535662"/>
      </dsp:txXfrm>
    </dsp:sp>
    <dsp:sp modelId="{6AF94F2D-F79B-42D8-8792-EC5EE5CA65AE}">
      <dsp:nvSpPr>
        <dsp:cNvPr id="0" name=""/>
        <dsp:cNvSpPr/>
      </dsp:nvSpPr>
      <dsp:spPr>
        <a:xfrm>
          <a:off x="1882405" y="635047"/>
          <a:ext cx="360985"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1882405" y="707271"/>
        <a:ext cx="252690" cy="216673"/>
      </dsp:txXfrm>
    </dsp:sp>
    <dsp:sp modelId="{FAE57C7A-4FE9-4C1E-89A4-9591EE4B7D30}">
      <dsp:nvSpPr>
        <dsp:cNvPr id="0" name=""/>
        <dsp:cNvSpPr/>
      </dsp:nvSpPr>
      <dsp:spPr>
        <a:xfrm>
          <a:off x="2393234" y="0"/>
          <a:ext cx="2218698"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ts val="2000"/>
            </a:lnSpc>
            <a:spcBef>
              <a:spcPct val="0"/>
            </a:spcBef>
            <a:spcAft>
              <a:spcPct val="35000"/>
            </a:spcAft>
            <a:buNone/>
          </a:pPr>
          <a:r>
            <a:rPr kumimoji="1" lang="ja-JP" altLang="en-US" sz="1900" b="1" kern="1200" noProof="0" dirty="0">
              <a:effectLst>
                <a:outerShdw blurRad="38100" dist="38100" dir="2700000" algn="tl">
                  <a:srgbClr val="000000"/>
                </a:outerShdw>
              </a:effectLst>
              <a:latin typeface="+mn-ea"/>
              <a:ea typeface="+mn-ea"/>
            </a:rPr>
            <a:t>彼らは教会を導くための賜物を受けている </a:t>
          </a:r>
        </a:p>
        <a:p>
          <a:pPr marL="0" lvl="0" indent="0" algn="ctr" defTabSz="844550">
            <a:lnSpc>
              <a:spcPts val="2000"/>
            </a:lnSpc>
            <a:spcBef>
              <a:spcPct val="0"/>
            </a:spcBef>
            <a:spcAft>
              <a:spcPct val="35000"/>
            </a:spcAft>
            <a:buNone/>
          </a:pPr>
          <a:r>
            <a:rPr kumimoji="1" lang="ja-JP" altLang="en-US" sz="1600" b="1" kern="1200" noProof="0" dirty="0">
              <a:effectLst>
                <a:outerShdw blurRad="38100" dist="38100" dir="2700000" algn="tl">
                  <a:srgbClr val="000000"/>
                </a:outerShdw>
              </a:effectLst>
              <a:latin typeface="+mn-ea"/>
              <a:ea typeface="+mn-ea"/>
            </a:rPr>
            <a:t>（</a:t>
          </a:r>
          <a:r>
            <a:rPr kumimoji="1" lang="en-US" altLang="ja-JP" sz="1600" b="1" kern="1200" noProof="0" dirty="0">
              <a:effectLst>
                <a:outerShdw blurRad="38100" dist="38100" dir="2700000" algn="tl">
                  <a:srgbClr val="000000"/>
                </a:outerShdw>
              </a:effectLst>
              <a:latin typeface="+mn-ea"/>
              <a:ea typeface="+mn-ea"/>
            </a:rPr>
            <a:t>Ⅰ</a:t>
          </a:r>
          <a:r>
            <a:rPr kumimoji="1" lang="ja-JP" altLang="en-US" sz="1600" b="1" kern="1200" noProof="0" dirty="0">
              <a:effectLst>
                <a:outerShdw blurRad="38100" dist="38100" dir="2700000" algn="tl">
                  <a:srgbClr val="000000"/>
                </a:outerShdw>
              </a:effectLst>
              <a:latin typeface="+mn-ea"/>
              <a:ea typeface="+mn-ea"/>
            </a:rPr>
            <a:t>コリ</a:t>
          </a:r>
          <a:r>
            <a:rPr kumimoji="1" lang="en-US" altLang="ja-JP" sz="1600" b="1" kern="1200" noProof="0" dirty="0">
              <a:effectLst>
                <a:outerShdw blurRad="38100" dist="38100" dir="2700000" algn="tl">
                  <a:srgbClr val="000000"/>
                </a:outerShdw>
              </a:effectLst>
              <a:latin typeface="+mn-ea"/>
              <a:ea typeface="+mn-ea"/>
            </a:rPr>
            <a:t>12:28-29</a:t>
          </a:r>
          <a:r>
            <a:rPr kumimoji="1" lang="ja-JP" altLang="en-US" sz="1600" b="1" kern="1200" noProof="0" dirty="0">
              <a:effectLst>
                <a:outerShdw blurRad="38100" dist="38100" dir="2700000" algn="tl">
                  <a:srgbClr val="000000"/>
                </a:outerShdw>
              </a:effectLst>
              <a:latin typeface="+mn-ea"/>
              <a:ea typeface="+mn-ea"/>
            </a:rPr>
            <a:t>；エフェ</a:t>
          </a:r>
          <a:r>
            <a:rPr kumimoji="1" lang="en-US" altLang="ja-JP" sz="1600" b="1" kern="1200" noProof="0" dirty="0">
              <a:effectLst>
                <a:outerShdw blurRad="38100" dist="38100" dir="2700000" algn="tl">
                  <a:srgbClr val="000000"/>
                </a:outerShdw>
              </a:effectLst>
              <a:latin typeface="+mn-ea"/>
              <a:ea typeface="+mn-ea"/>
            </a:rPr>
            <a:t>4:11-12</a:t>
          </a:r>
          <a:r>
            <a:rPr kumimoji="1" lang="ja-JP" altLang="en-US" sz="1600" b="1" kern="1200" noProof="0" dirty="0">
              <a:effectLst>
                <a:outerShdw blurRad="38100" dist="38100" dir="2700000" algn="tl">
                  <a:srgbClr val="000000"/>
                </a:outerShdw>
              </a:effectLst>
              <a:latin typeface="+mn-ea"/>
              <a:ea typeface="+mn-ea"/>
            </a:rPr>
            <a:t>）</a:t>
          </a:r>
        </a:p>
      </dsp:txBody>
      <dsp:txXfrm>
        <a:off x="2441011" y="47777"/>
        <a:ext cx="2123144" cy="1535662"/>
      </dsp:txXfrm>
    </dsp:sp>
    <dsp:sp modelId="{0D00281B-4660-4C87-BD3A-A048546E75D5}">
      <dsp:nvSpPr>
        <dsp:cNvPr id="0" name=""/>
        <dsp:cNvSpPr/>
      </dsp:nvSpPr>
      <dsp:spPr>
        <a:xfrm>
          <a:off x="4782209" y="635047"/>
          <a:ext cx="360985"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4782209" y="707271"/>
        <a:ext cx="252690" cy="216673"/>
      </dsp:txXfrm>
    </dsp:sp>
    <dsp:sp modelId="{48825FD6-2E41-4562-AE78-DC5FF4C17433}">
      <dsp:nvSpPr>
        <dsp:cNvPr id="0" name=""/>
        <dsp:cNvSpPr/>
      </dsp:nvSpPr>
      <dsp:spPr>
        <a:xfrm>
          <a:off x="5293037" y="0"/>
          <a:ext cx="1702761"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1" lang="ja-JP" altLang="en-US" sz="1900" b="1" kern="1200" noProof="0" dirty="0">
              <a:effectLst>
                <a:outerShdw blurRad="38100" dist="38100" dir="2700000" algn="tl">
                  <a:srgbClr val="000000"/>
                </a:outerShdw>
              </a:effectLst>
              <a:latin typeface="+mn-ea"/>
              <a:ea typeface="+mn-ea"/>
            </a:rPr>
            <a:t>彼らは教会の礎です     </a:t>
          </a:r>
          <a:r>
            <a:rPr kumimoji="1" lang="ja-JP" altLang="en-US" sz="1600" b="1" kern="1200" noProof="0" dirty="0">
              <a:effectLst>
                <a:outerShdw blurRad="38100" dist="38100" dir="2700000" algn="tl">
                  <a:srgbClr val="000000"/>
                </a:outerShdw>
              </a:effectLst>
              <a:latin typeface="+mn-ea"/>
              <a:ea typeface="+mn-ea"/>
            </a:rPr>
            <a:t>（エペソ</a:t>
          </a:r>
          <a:r>
            <a:rPr kumimoji="1" lang="en-US" altLang="ja-JP" sz="1600" b="1" kern="1200" noProof="0" dirty="0">
              <a:effectLst>
                <a:outerShdw blurRad="38100" dist="38100" dir="2700000" algn="tl">
                  <a:srgbClr val="000000"/>
                </a:outerShdw>
              </a:effectLst>
              <a:latin typeface="+mn-ea"/>
              <a:ea typeface="+mn-ea"/>
            </a:rPr>
            <a:t>2:20</a:t>
          </a:r>
          <a:r>
            <a:rPr kumimoji="1" lang="ja-JP" altLang="en-US" sz="1600" b="1" kern="1200" noProof="0" dirty="0">
              <a:effectLst>
                <a:outerShdw blurRad="38100" dist="38100" dir="2700000" algn="tl">
                  <a:srgbClr val="000000"/>
                </a:outerShdw>
              </a:effectLst>
              <a:latin typeface="+mn-ea"/>
              <a:ea typeface="+mn-ea"/>
            </a:rPr>
            <a:t>）</a:t>
          </a:r>
        </a:p>
      </dsp:txBody>
      <dsp:txXfrm>
        <a:off x="5340814" y="47777"/>
        <a:ext cx="1607207" cy="1535662"/>
      </dsp:txXfrm>
    </dsp:sp>
    <dsp:sp modelId="{1F634FAF-0CDD-4918-9ECB-BCADC682B67E}">
      <dsp:nvSpPr>
        <dsp:cNvPr id="0" name=""/>
        <dsp:cNvSpPr/>
      </dsp:nvSpPr>
      <dsp:spPr>
        <a:xfrm>
          <a:off x="7166075" y="635047"/>
          <a:ext cx="360985"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7166075" y="707271"/>
        <a:ext cx="252690" cy="216673"/>
      </dsp:txXfrm>
    </dsp:sp>
    <dsp:sp modelId="{689C0D5C-78C0-4845-A70A-A99F356AC315}">
      <dsp:nvSpPr>
        <dsp:cNvPr id="0" name=""/>
        <dsp:cNvSpPr/>
      </dsp:nvSpPr>
      <dsp:spPr>
        <a:xfrm>
          <a:off x="7676903" y="0"/>
          <a:ext cx="1702761"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1" lang="ja-JP" altLang="en-US" sz="1900" b="1" kern="1200" noProof="0" dirty="0">
              <a:effectLst>
                <a:outerShdw blurRad="38100" dist="38100" dir="2700000" algn="tl">
                  <a:srgbClr val="000000"/>
                </a:outerShdw>
              </a:effectLst>
              <a:latin typeface="+mn-ea"/>
              <a:ea typeface="+mn-ea"/>
            </a:rPr>
            <a:t>彼らは啓示を受けている</a:t>
          </a:r>
          <a:r>
            <a:rPr kumimoji="1" lang="ja-JP" altLang="en-US" sz="1600" b="1" kern="1200" noProof="0" dirty="0">
              <a:effectLst>
                <a:outerShdw blurRad="38100" dist="38100" dir="2700000" algn="tl">
                  <a:srgbClr val="000000"/>
                </a:outerShdw>
              </a:effectLst>
              <a:latin typeface="+mn-ea"/>
              <a:ea typeface="+mn-ea"/>
            </a:rPr>
            <a:t>（エペソ</a:t>
          </a:r>
          <a:r>
            <a:rPr kumimoji="1" lang="en-US" altLang="ja-JP" sz="1600" b="1" kern="1200" noProof="0" dirty="0">
              <a:effectLst>
                <a:outerShdw blurRad="38100" dist="38100" dir="2700000" algn="tl">
                  <a:srgbClr val="000000"/>
                </a:outerShdw>
              </a:effectLst>
              <a:latin typeface="+mn-ea"/>
              <a:ea typeface="+mn-ea"/>
            </a:rPr>
            <a:t>3:5</a:t>
          </a:r>
          <a:r>
            <a:rPr kumimoji="1" lang="ja-JP" altLang="en-US" sz="1600" b="1" kern="1200" noProof="0" dirty="0">
              <a:effectLst>
                <a:outerShdw blurRad="38100" dist="38100" dir="2700000" algn="tl">
                  <a:srgbClr val="000000"/>
                </a:outerShdw>
              </a:effectLst>
              <a:latin typeface="+mn-ea"/>
              <a:ea typeface="+mn-ea"/>
            </a:rPr>
            <a:t>）</a:t>
          </a:r>
        </a:p>
        <a:p>
          <a:pPr marL="0" lvl="0" indent="0" algn="ctr" defTabSz="84455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7724680" y="47777"/>
        <a:ext cx="1607207" cy="1535662"/>
      </dsp:txXfrm>
    </dsp:sp>
    <dsp:sp modelId="{F24C91FF-F822-43EC-8BDC-F3C25FD177A3}">
      <dsp:nvSpPr>
        <dsp:cNvPr id="0" name=""/>
        <dsp:cNvSpPr/>
      </dsp:nvSpPr>
      <dsp:spPr>
        <a:xfrm>
          <a:off x="9549941" y="635047"/>
          <a:ext cx="360985"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9549941" y="707271"/>
        <a:ext cx="252690" cy="216673"/>
      </dsp:txXfrm>
    </dsp:sp>
    <dsp:sp modelId="{B63C68F4-37F5-4E39-81B9-0FD70A034F30}">
      <dsp:nvSpPr>
        <dsp:cNvPr id="0" name=""/>
        <dsp:cNvSpPr/>
      </dsp:nvSpPr>
      <dsp:spPr>
        <a:xfrm>
          <a:off x="10060770" y="0"/>
          <a:ext cx="1702761"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1" lang="ja-JP" altLang="en-US" sz="1900" b="1" kern="1200" noProof="0" dirty="0">
              <a:effectLst>
                <a:outerShdw blurRad="38100" dist="38100" dir="2700000" algn="tl">
                  <a:srgbClr val="000000"/>
                </a:outerShdw>
              </a:effectLst>
              <a:latin typeface="+mn-ea"/>
              <a:ea typeface="+mn-ea"/>
            </a:rPr>
            <a:t>彼らは正義を喜びとする</a:t>
          </a:r>
          <a:r>
            <a:rPr kumimoji="1" lang="ja-JP" altLang="en-US" sz="1600" b="1" kern="1200" noProof="0" dirty="0">
              <a:effectLst>
                <a:outerShdw blurRad="38100" dist="38100" dir="2700000" algn="tl">
                  <a:srgbClr val="000000"/>
                </a:outerShdw>
              </a:effectLst>
              <a:latin typeface="+mn-ea"/>
              <a:ea typeface="+mn-ea"/>
            </a:rPr>
            <a:t>（黙 </a:t>
          </a:r>
          <a:r>
            <a:rPr kumimoji="1" lang="en-US" altLang="ja-JP" sz="1600" b="1" kern="1200" noProof="0" dirty="0">
              <a:effectLst>
                <a:outerShdw blurRad="38100" dist="38100" dir="2700000" algn="tl">
                  <a:srgbClr val="000000"/>
                </a:outerShdw>
              </a:effectLst>
              <a:latin typeface="+mn-ea"/>
              <a:ea typeface="+mn-ea"/>
            </a:rPr>
            <a:t>18:20</a:t>
          </a:r>
          <a:r>
            <a:rPr kumimoji="1" lang="ja-JP" altLang="en-US" sz="1600" b="1" kern="1200" noProof="0" dirty="0">
              <a:effectLst>
                <a:outerShdw blurRad="38100" dist="38100" dir="2700000" algn="tl">
                  <a:srgbClr val="000000"/>
                </a:outerShdw>
              </a:effectLst>
              <a:latin typeface="+mn-ea"/>
              <a:ea typeface="+mn-ea"/>
            </a:rPr>
            <a:t>）</a:t>
          </a:r>
        </a:p>
      </dsp:txBody>
      <dsp:txXfrm>
        <a:off x="10108547" y="47777"/>
        <a:ext cx="1607207"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1010630" y="366543"/>
          <a:ext cx="3779993" cy="1675306"/>
        </a:xfrm>
        <a:prstGeom prst="rect">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215086" y="2307372"/>
          <a:ext cx="5436003" cy="1776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71450" lvl="1" indent="-171450" algn="l" defTabSz="800100">
            <a:lnSpc>
              <a:spcPts val="2000"/>
            </a:lnSpc>
            <a:spcBef>
              <a:spcPct val="0"/>
            </a:spcBef>
            <a:spcAft>
              <a:spcPct val="15000"/>
            </a:spcAft>
            <a:buFont typeface="Arial" panose="020B0604020202020204" pitchFamily="34" charset="0"/>
            <a:buChar char="•"/>
          </a:pPr>
          <a:r>
            <a:rPr kumimoji="1" lang="ja-JP" altLang="en-US" sz="1800" b="1" kern="1200" noProof="0" dirty="0">
              <a:latin typeface="+mn-ea"/>
              <a:ea typeface="+mn-ea"/>
            </a:rPr>
            <a:t>　彼が牧会への召しを受けたことは、　　　　　預言されていた。（</a:t>
          </a:r>
          <a:r>
            <a:rPr kumimoji="1" lang="en-US" altLang="ja-JP" sz="1800" b="1" kern="1200" noProof="0" dirty="0">
              <a:latin typeface="+mn-ea"/>
              <a:ea typeface="+mn-ea"/>
            </a:rPr>
            <a:t>1</a:t>
          </a:r>
          <a:r>
            <a:rPr kumimoji="1" lang="ja-JP" altLang="en-US" sz="1800" b="1" kern="1200" noProof="0" dirty="0">
              <a:latin typeface="+mn-ea"/>
              <a:ea typeface="+mn-ea"/>
            </a:rPr>
            <a:t>テモ </a:t>
          </a:r>
          <a:r>
            <a:rPr kumimoji="1" lang="en-US" altLang="ja-JP" sz="1800" b="1" kern="1200" noProof="0" dirty="0">
              <a:latin typeface="+mn-ea"/>
              <a:ea typeface="+mn-ea"/>
            </a:rPr>
            <a:t>1:18</a:t>
          </a:r>
          <a:r>
            <a:rPr kumimoji="1" lang="ja-JP" altLang="en-US" sz="1800" b="1" kern="1200" noProof="0" dirty="0">
              <a:latin typeface="+mn-ea"/>
              <a:ea typeface="+mn-ea"/>
            </a:rPr>
            <a:t>）。</a:t>
          </a:r>
          <a:endParaRPr lang="en-US" sz="1800" kern="1200" noProof="0" dirty="0">
            <a:latin typeface="+mn-ea"/>
            <a:ea typeface="+mn-ea"/>
          </a:endParaRPr>
        </a:p>
        <a:p>
          <a:pPr marL="171450" lvl="1" indent="-171450" algn="l" defTabSz="800100">
            <a:lnSpc>
              <a:spcPts val="2000"/>
            </a:lnSpc>
            <a:spcBef>
              <a:spcPct val="0"/>
            </a:spcBef>
            <a:spcAft>
              <a:spcPct val="15000"/>
            </a:spcAft>
            <a:buFont typeface="Arial" panose="020B0604020202020204" pitchFamily="34" charset="0"/>
            <a:buChar char="•"/>
          </a:pPr>
          <a:r>
            <a:rPr kumimoji="1" lang="ja-JP" altLang="en-US" sz="1800" b="1" kern="1200" noProof="0" dirty="0">
              <a:latin typeface="+mn-ea"/>
              <a:ea typeface="+mn-ea"/>
            </a:rPr>
            <a:t>　彼はパウロと共に、以下の書簡を共著した。　</a:t>
          </a:r>
          <a:r>
            <a:rPr kumimoji="1" lang="en-US" altLang="ja-JP" sz="1800" b="1" kern="1200" noProof="0" dirty="0">
              <a:latin typeface="+mn-ea"/>
              <a:ea typeface="+mn-ea"/>
            </a:rPr>
            <a:t>2</a:t>
          </a:r>
          <a:r>
            <a:rPr kumimoji="1" lang="ja-JP" altLang="en-US" sz="1800" b="1" kern="1200" noProof="0" dirty="0">
              <a:latin typeface="+mn-ea"/>
              <a:ea typeface="+mn-ea"/>
            </a:rPr>
            <a:t>コリント（</a:t>
          </a:r>
          <a:r>
            <a:rPr kumimoji="1" lang="en-US" altLang="ja-JP" sz="1800" b="1" kern="1200" noProof="0" dirty="0">
              <a:latin typeface="+mn-ea"/>
              <a:ea typeface="+mn-ea"/>
            </a:rPr>
            <a:t>Ⅱ</a:t>
          </a:r>
          <a:r>
            <a:rPr kumimoji="1" lang="ja-JP" altLang="en-US" sz="1800" b="1" kern="1200" noProof="0" dirty="0">
              <a:latin typeface="+mn-ea"/>
              <a:ea typeface="+mn-ea"/>
            </a:rPr>
            <a:t>コリ </a:t>
          </a:r>
          <a:r>
            <a:rPr kumimoji="1" lang="en-US" altLang="ja-JP" sz="1800" b="1" kern="1200" noProof="0" dirty="0">
              <a:latin typeface="+mn-ea"/>
              <a:ea typeface="+mn-ea"/>
            </a:rPr>
            <a:t>1:1</a:t>
          </a:r>
          <a:r>
            <a:rPr kumimoji="1" lang="ja-JP" altLang="en-US" sz="1800" b="1" kern="1200" noProof="0" dirty="0">
              <a:latin typeface="+mn-ea"/>
              <a:ea typeface="+mn-ea"/>
            </a:rPr>
            <a:t>）、フィリピ（フィリ </a:t>
          </a:r>
          <a:r>
            <a:rPr kumimoji="1" lang="en-US" altLang="ja-JP" sz="1800" b="1" kern="1200" noProof="0" dirty="0">
              <a:latin typeface="+mn-ea"/>
              <a:ea typeface="+mn-ea"/>
            </a:rPr>
            <a:t>1:1</a:t>
          </a:r>
          <a:r>
            <a:rPr kumimoji="1" lang="ja-JP" altLang="en-US" sz="1800" b="1" kern="1200" noProof="0" dirty="0">
              <a:latin typeface="+mn-ea"/>
              <a:ea typeface="+mn-ea"/>
            </a:rPr>
            <a:t>）、コロサイ（コロ </a:t>
          </a:r>
          <a:r>
            <a:rPr kumimoji="1" lang="en-US" altLang="ja-JP" sz="1800" b="1" kern="1200" noProof="0" dirty="0">
              <a:latin typeface="+mn-ea"/>
              <a:ea typeface="+mn-ea"/>
            </a:rPr>
            <a:t>1:1</a:t>
          </a:r>
          <a:r>
            <a:rPr kumimoji="1" lang="ja-JP" altLang="en-US" sz="1800" b="1" kern="1200" noProof="0" dirty="0">
              <a:latin typeface="+mn-ea"/>
              <a:ea typeface="+mn-ea"/>
            </a:rPr>
            <a:t>）、 </a:t>
          </a:r>
          <a:r>
            <a:rPr kumimoji="1" lang="en-US" altLang="ja-JP" sz="1800" b="1" kern="1200" noProof="0" dirty="0">
              <a:latin typeface="+mn-ea"/>
              <a:ea typeface="+mn-ea"/>
            </a:rPr>
            <a:t>1</a:t>
          </a:r>
          <a:r>
            <a:rPr kumimoji="1" lang="ja-JP" altLang="en-US" sz="1800" b="1" kern="1200" noProof="0" dirty="0">
              <a:latin typeface="+mn-ea"/>
              <a:ea typeface="+mn-ea"/>
            </a:rPr>
            <a:t>テサロニケ　（</a:t>
          </a:r>
          <a:r>
            <a:rPr kumimoji="1" lang="en-US" altLang="ja-JP" sz="1800" b="1" kern="1200" noProof="0" dirty="0">
              <a:latin typeface="+mn-ea"/>
              <a:ea typeface="+mn-ea"/>
            </a:rPr>
            <a:t>Ⅰ</a:t>
          </a:r>
          <a:r>
            <a:rPr kumimoji="1" lang="ja-JP" altLang="en-US" sz="1800" b="1" kern="1200" noProof="0" dirty="0">
              <a:latin typeface="+mn-ea"/>
              <a:ea typeface="+mn-ea"/>
            </a:rPr>
            <a:t>テサ</a:t>
          </a:r>
          <a:r>
            <a:rPr kumimoji="1" lang="en-US" altLang="ja-JP" sz="1800" b="1" kern="1200" noProof="0" dirty="0">
              <a:latin typeface="+mn-ea"/>
              <a:ea typeface="+mn-ea"/>
            </a:rPr>
            <a:t>1:1</a:t>
          </a:r>
          <a:r>
            <a:rPr kumimoji="1" lang="ja-JP" altLang="en-US" sz="1800" b="1" kern="1200" noProof="0" dirty="0">
              <a:latin typeface="+mn-ea"/>
              <a:ea typeface="+mn-ea"/>
            </a:rPr>
            <a:t>）、</a:t>
          </a:r>
          <a:r>
            <a:rPr kumimoji="1" lang="en-US" altLang="ja-JP" sz="1800" b="1" kern="1200" noProof="0" dirty="0">
              <a:latin typeface="+mn-ea"/>
              <a:ea typeface="+mn-ea"/>
            </a:rPr>
            <a:t>2</a:t>
          </a:r>
          <a:r>
            <a:rPr kumimoji="1" lang="ja-JP" altLang="en-US" sz="1800" b="1" kern="1200" noProof="0" dirty="0">
              <a:latin typeface="+mn-ea"/>
              <a:ea typeface="+mn-ea"/>
            </a:rPr>
            <a:t>テサロニケ（</a:t>
          </a:r>
          <a:r>
            <a:rPr kumimoji="1" lang="en-US" altLang="ja-JP" sz="1800" b="1" kern="1200" noProof="0" dirty="0">
              <a:latin typeface="+mn-ea"/>
              <a:ea typeface="+mn-ea"/>
            </a:rPr>
            <a:t>Ⅱ</a:t>
          </a:r>
          <a:r>
            <a:rPr kumimoji="1" lang="ja-JP" altLang="en-US" sz="1800" b="1" kern="1200" noProof="0" dirty="0">
              <a:latin typeface="+mn-ea"/>
              <a:ea typeface="+mn-ea"/>
            </a:rPr>
            <a:t>テサ</a:t>
          </a:r>
          <a:r>
            <a:rPr kumimoji="1" lang="en-US" altLang="ja-JP" sz="1800" b="1" kern="1200" noProof="0" dirty="0">
              <a:latin typeface="+mn-ea"/>
              <a:ea typeface="+mn-ea"/>
            </a:rPr>
            <a:t>1:1</a:t>
          </a:r>
          <a:r>
            <a:rPr kumimoji="1" lang="ja-JP" altLang="en-US" sz="1800" b="1" kern="1200" noProof="0" dirty="0">
              <a:latin typeface="+mn-ea"/>
              <a:ea typeface="+mn-ea"/>
            </a:rPr>
            <a:t>）、　およびフィレモン（フィレ</a:t>
          </a:r>
          <a:r>
            <a:rPr kumimoji="1" lang="en-US" altLang="ja-JP" sz="1800" b="1" kern="1200" noProof="0" dirty="0">
              <a:latin typeface="+mn-ea"/>
              <a:ea typeface="+mn-ea"/>
            </a:rPr>
            <a:t>1:1</a:t>
          </a:r>
          <a:r>
            <a:rPr kumimoji="1" lang="ja-JP" altLang="en-US" sz="1800" b="1" kern="1200" noProof="0" dirty="0">
              <a:latin typeface="+mn-ea"/>
              <a:ea typeface="+mn-ea"/>
            </a:rPr>
            <a:t>）の共著者で　　あった。</a:t>
          </a:r>
          <a:endParaRPr lang="en-US" sz="1800" kern="1200" noProof="0" dirty="0">
            <a:latin typeface="+mn-ea"/>
            <a:ea typeface="+mn-ea"/>
          </a:endParaRPr>
        </a:p>
      </dsp:txBody>
      <dsp:txXfrm>
        <a:off x="215086" y="2307372"/>
        <a:ext cx="5436003" cy="1776344"/>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ja-JP" altLang="en-US" sz="2400" b="1" kern="1200" spc="600" noProof="0" dirty="0">
              <a:effectLst>
                <a:outerShdw blurRad="38100" dist="38100" dir="2700000" algn="tl">
                  <a:srgbClr val="000000">
                    <a:alpha val="43137"/>
                  </a:srgbClr>
                </a:outerShdw>
              </a:effectLst>
            </a:rPr>
            <a:t>テモテ</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92690" y="415773"/>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216314" y="2186643"/>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71450" lvl="1" indent="-171450" algn="l" defTabSz="800100">
            <a:lnSpc>
              <a:spcPct val="90000"/>
            </a:lnSpc>
            <a:spcBef>
              <a:spcPct val="0"/>
            </a:spcBef>
            <a:spcAft>
              <a:spcPct val="15000"/>
            </a:spcAft>
            <a:buChar char="•"/>
          </a:pPr>
          <a:r>
            <a:rPr kumimoji="1" lang="ja-JP" altLang="en-US" sz="1800" b="1" kern="1200" noProof="0" dirty="0">
              <a:latin typeface="+mn-ea"/>
              <a:ea typeface="+mn-ea"/>
            </a:rPr>
            <a:t>彼は、霊的な成長を促すこと（</a:t>
          </a:r>
          <a:r>
            <a:rPr kumimoji="1" lang="en-US" altLang="ja-JP" sz="1800" b="1" kern="1200" noProof="0" dirty="0">
              <a:latin typeface="+mn-ea"/>
              <a:ea typeface="+mn-ea"/>
            </a:rPr>
            <a:t>Ⅱ</a:t>
          </a:r>
          <a:r>
            <a:rPr kumimoji="1" lang="ja-JP" altLang="en-US" sz="1800" b="1" kern="1200" noProof="0" dirty="0">
              <a:latin typeface="+mn-ea"/>
              <a:ea typeface="+mn-ea"/>
            </a:rPr>
            <a:t>コリ</a:t>
          </a:r>
          <a:r>
            <a:rPr kumimoji="1" lang="en-US" altLang="ja-JP" sz="1800" b="1" kern="1200" noProof="0" dirty="0">
              <a:latin typeface="+mn-ea"/>
              <a:ea typeface="+mn-ea"/>
            </a:rPr>
            <a:t>8:6</a:t>
          </a:r>
          <a:r>
            <a:rPr kumimoji="1" lang="ja-JP" altLang="en-US" sz="1800" b="1" kern="1200" noProof="0" dirty="0">
              <a:latin typeface="+mn-ea"/>
              <a:ea typeface="+mn-ea"/>
            </a:rPr>
            <a:t>）、　励まし（テト</a:t>
          </a:r>
          <a:r>
            <a:rPr kumimoji="1" lang="en-US" altLang="ja-JP" sz="1800" b="1" kern="1200" noProof="0" dirty="0">
              <a:latin typeface="+mn-ea"/>
              <a:ea typeface="+mn-ea"/>
            </a:rPr>
            <a:t>2:6</a:t>
          </a:r>
          <a:r>
            <a:rPr kumimoji="1" lang="ja-JP" altLang="en-US" sz="1800" b="1" kern="1200" noProof="0" dirty="0">
              <a:latin typeface="+mn-ea"/>
              <a:ea typeface="+mn-ea"/>
            </a:rPr>
            <a:t>、</a:t>
          </a:r>
          <a:r>
            <a:rPr kumimoji="1" lang="en-US" altLang="ja-JP" sz="1800" b="1" kern="1200" noProof="0" dirty="0">
              <a:latin typeface="+mn-ea"/>
              <a:ea typeface="+mn-ea"/>
            </a:rPr>
            <a:t>9</a:t>
          </a:r>
          <a:r>
            <a:rPr kumimoji="1" lang="ja-JP" altLang="en-US" sz="1800" b="1" kern="1200" noProof="0" dirty="0">
              <a:latin typeface="+mn-ea"/>
              <a:ea typeface="+mn-ea"/>
            </a:rPr>
            <a:t>、</a:t>
          </a:r>
          <a:r>
            <a:rPr kumimoji="1" lang="en-US" altLang="ja-JP" sz="1800" b="1" kern="1200" noProof="0" dirty="0">
              <a:latin typeface="+mn-ea"/>
              <a:ea typeface="+mn-ea"/>
            </a:rPr>
            <a:t>15</a:t>
          </a:r>
          <a:r>
            <a:rPr kumimoji="1" lang="ja-JP" altLang="en-US" sz="1800" b="1" kern="1200" noProof="0" dirty="0">
              <a:latin typeface="+mn-ea"/>
              <a:ea typeface="+mn-ea"/>
            </a:rPr>
            <a:t>）、そして慰め
（</a:t>
          </a:r>
          <a:r>
            <a:rPr kumimoji="1" lang="en-US" altLang="ja-JP" sz="1800" b="1" kern="1200" noProof="0" dirty="0">
              <a:latin typeface="+mn-ea"/>
              <a:ea typeface="+mn-ea"/>
            </a:rPr>
            <a:t>Ⅱ</a:t>
          </a:r>
          <a:r>
            <a:rPr kumimoji="1" lang="ja-JP" altLang="en-US" sz="1800" b="1" kern="1200" noProof="0" dirty="0">
              <a:latin typeface="+mn-ea"/>
              <a:ea typeface="+mn-ea"/>
            </a:rPr>
            <a:t>コリ</a:t>
          </a:r>
          <a:r>
            <a:rPr kumimoji="1" lang="en-US" altLang="ja-JP" sz="1800" b="1" kern="1200" noProof="0" dirty="0">
              <a:latin typeface="+mn-ea"/>
              <a:ea typeface="+mn-ea"/>
            </a:rPr>
            <a:t>7:13</a:t>
          </a:r>
          <a:r>
            <a:rPr kumimoji="1" lang="ja-JP" altLang="en-US" sz="1800" b="1" kern="1200" noProof="0" dirty="0">
              <a:latin typeface="+mn-ea"/>
              <a:ea typeface="+mn-ea"/>
            </a:rPr>
            <a:t>）など、いくつかの預言的役割を果たした。</a:t>
          </a:r>
          <a:endParaRPr lang="en-US" sz="1800" kern="1200" noProof="0" dirty="0">
            <a:latin typeface="+mn-ea"/>
            <a:ea typeface="+mn-ea"/>
          </a:endParaRPr>
        </a:p>
        <a:p>
          <a:pPr marL="228600" lvl="1" indent="-228600" algn="l" defTabSz="889000">
            <a:lnSpc>
              <a:spcPct val="90000"/>
            </a:lnSpc>
            <a:spcBef>
              <a:spcPct val="0"/>
            </a:spcBef>
            <a:spcAft>
              <a:spcPct val="15000"/>
            </a:spcAft>
            <a:buChar char="•"/>
          </a:pPr>
          <a:endParaRPr kumimoji="1" lang="ja-JP" altLang="en-US" sz="2000" b="1" kern="1200" noProof="0" dirty="0"/>
        </a:p>
      </dsp:txBody>
      <dsp:txXfrm>
        <a:off x="216314" y="2186643"/>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ja-JP" altLang="en-US" sz="2400" b="1" kern="1200" spc="600" noProof="0" dirty="0">
              <a:effectLst>
                <a:outerShdw blurRad="38100" dist="38100" dir="2700000" algn="tl">
                  <a:srgbClr val="000000">
                    <a:alpha val="43137"/>
                  </a:srgbClr>
                </a:outerShdw>
              </a:effectLst>
            </a:rPr>
            <a:t>ティトス</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27DCFD-6450-4B27-AC8C-D4FECE5C3BCF}" type="datetimeFigureOut">
              <a:rPr kumimoji="1" lang="ja-JP" altLang="en-US" smtClean="0"/>
              <a:t>2026/10/18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13F1A2-2FF1-4EBB-BB34-54FFDB7F566C}" type="slidenum">
              <a:rPr kumimoji="1" lang="ja-JP" altLang="en-US" smtClean="0"/>
              <a:t>‹Nº›</a:t>
            </a:fld>
            <a:endParaRPr kumimoji="1" lang="ja-JP" altLang="en-US"/>
          </a:p>
        </p:txBody>
      </p:sp>
    </p:spTree>
    <p:extLst>
      <p:ext uri="{BB962C8B-B14F-4D97-AF65-F5344CB8AC3E}">
        <p14:creationId xmlns:p14="http://schemas.microsoft.com/office/powerpoint/2010/main" val="224135927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24F23B-FA25-4A51-BC0F-043218CA93E7}"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1686494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00EB26-C368-4854-A573-A8083ABFCE34}"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4213248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eg"/><Relationship Id="rId7" Type="http://schemas.openxmlformats.org/officeDocument/2006/relationships/diagramColors" Target="../diagrams/colors1.xml"/><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38.jpe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e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rPr>
              <a:t>新約聖書の預言者</a:t>
            </a:r>
            <a:endParaRPr kumimoji="0" lang="en-US"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A76D3CA6-05D5-8252-E1DB-6AADD8BC528C}"/>
              </a:ext>
            </a:extLst>
          </p:cNvPr>
          <p:cNvSpPr txBox="1"/>
          <p:nvPr/>
        </p:nvSpPr>
        <p:spPr>
          <a:xfrm>
            <a:off x="9040478" y="0"/>
            <a:ext cx="2949846" cy="40011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20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2026</a:t>
            </a:r>
            <a:r>
              <a:rPr kumimoji="0" lang="ja-JP" altLang="en-US" sz="20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年</a:t>
            </a:r>
            <a:r>
              <a:rPr kumimoji="0" lang="en-US" altLang="ja-JP" sz="20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10</a:t>
            </a:r>
            <a:r>
              <a:rPr kumimoji="0" lang="ja-JP" altLang="en-US" sz="20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月</a:t>
            </a:r>
            <a:r>
              <a:rPr kumimoji="0" lang="en-US" altLang="ja-JP" sz="20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24</a:t>
            </a:r>
            <a:r>
              <a:rPr kumimoji="0" lang="ja-JP" altLang="en-US" sz="20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日　第</a:t>
            </a:r>
            <a:r>
              <a:rPr kumimoji="0" lang="en-US" altLang="ja-JP" sz="20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4</a:t>
            </a:r>
            <a:r>
              <a:rPr kumimoji="0" lang="ja-JP" altLang="en-US" sz="20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課</a:t>
            </a:r>
            <a:endParaRPr kumimoji="0" lang="en-US" sz="20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endParaRPr>
          </a:p>
        </p:txBody>
      </p:sp>
    </p:spTree>
    <p:extLst>
      <p:ext uri="{BB962C8B-B14F-4D97-AF65-F5344CB8AC3E}">
        <p14:creationId xmlns:p14="http://schemas.microsoft.com/office/powerpoint/2010/main"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賜物にはいろいろありますが、それをお与えになるのは同じ霊です。務めにはいろいろ　　ありますが、それをお与えになるのは同じ主です。働きにはいろいろありますが、すべての場合にすべてのことをなさるのは同じ神です。</a:t>
            </a:r>
            <a:r>
              <a:rPr kumimoji="0" lang="en-US" altLang="ja-JP"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a:t>
            </a:r>
            <a:r>
              <a:rPr kumimoji="0" lang="en-US" altLang="ja-JP"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Ⅰ</a:t>
            </a:r>
            <a:r>
              <a:rPr kumimoji="0" lang="ja-JP" alt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コリント</a:t>
            </a:r>
            <a:r>
              <a:rPr kumimoji="0" lang="en-US" altLang="ja-JP"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12</a:t>
            </a:r>
            <a:r>
              <a:rPr kumimoji="0" lang="ja-JP" alt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a:t>
            </a:r>
            <a:r>
              <a:rPr kumimoji="0" lang="en-US" altLang="ja-JP"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4</a:t>
            </a:r>
            <a:r>
              <a:rPr kumimoji="0" lang="ja-JP" alt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a:t>
            </a:r>
            <a:r>
              <a:rPr kumimoji="0" lang="en-US" altLang="ja-JP"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6</a:t>
            </a:r>
            <a:r>
              <a:rPr kumimoji="0" lang="ja-JP" alt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　新共同訳）</a:t>
            </a:r>
            <a:endParaRPr kumimoji="0" lang="es-E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endParaRPr>
          </a:p>
        </p:txBody>
      </p:sp>
      <p:sp>
        <p:nvSpPr>
          <p:cNvPr id="5" name="テキスト ボックス 4">
            <a:extLst>
              <a:ext uri="{FF2B5EF4-FFF2-40B4-BE49-F238E27FC236}">
                <a16:creationId xmlns:a16="http://schemas.microsoft.com/office/drawing/2014/main" id="{A8809A92-B6C4-57E0-44C7-97F3AD383C68}"/>
              </a:ext>
            </a:extLst>
          </p:cNvPr>
          <p:cNvSpPr txBox="1"/>
          <p:nvPr/>
        </p:nvSpPr>
        <p:spPr>
          <a:xfrm>
            <a:off x="9742290" y="0"/>
            <a:ext cx="2492990" cy="646331"/>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2026</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年第</a:t>
            </a: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4</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課</a:t>
            </a: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10</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月</a:t>
            </a: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24</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日</a:t>
            </a:r>
            <a:endPar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新約聖書の預言者</a:t>
            </a:r>
          </a:p>
        </p:txBody>
      </p:sp>
    </p:spTree>
    <p:extLst>
      <p:ext uri="{BB962C8B-B14F-4D97-AF65-F5344CB8AC3E}">
        <p14:creationId xmlns:p14="http://schemas.microsoft.com/office/powerpoint/2010/main" val="3404722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霊の賜物は種々在るが、御霊は同じである。務（つとめ）は種々あるが、主は同じである。働きは種々あるが、すべてのものの中に働いてすべてのことをなさる神は、同じである。</a:t>
            </a:r>
            <a:r>
              <a:rPr kumimoji="0" lang="en-US" altLang="ja-JP"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a:t>
            </a:r>
            <a:r>
              <a:rPr kumimoji="0" lang="en-US" altLang="ja-JP"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I</a:t>
            </a:r>
            <a:r>
              <a:rPr kumimoji="0" lang="ja-JP" alt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コリント</a:t>
            </a:r>
            <a:r>
              <a:rPr kumimoji="0" lang="en-US" altLang="ja-JP"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12</a:t>
            </a:r>
            <a:r>
              <a:rPr kumimoji="0" lang="ja-JP" alt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a:t>
            </a:r>
            <a:r>
              <a:rPr kumimoji="0" lang="en-US" altLang="ja-JP"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4</a:t>
            </a:r>
            <a:r>
              <a:rPr kumimoji="0" lang="ja-JP" alt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a:t>
            </a:r>
            <a:r>
              <a:rPr kumimoji="0" lang="en-US" altLang="ja-JP"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6</a:t>
            </a:r>
            <a:r>
              <a:rPr kumimoji="0" lang="ja-JP" alt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游ゴシック" panose="020B0400000000000000" pitchFamily="50" charset="-128"/>
                <a:cs typeface="+mn-cs"/>
              </a:rPr>
              <a:t>口語訳）</a:t>
            </a:r>
            <a:endParaRPr kumimoji="0" lang="es-E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endParaRPr>
          </a:p>
        </p:txBody>
      </p:sp>
      <p:sp>
        <p:nvSpPr>
          <p:cNvPr id="6" name="テキスト ボックス 5">
            <a:extLst>
              <a:ext uri="{FF2B5EF4-FFF2-40B4-BE49-F238E27FC236}">
                <a16:creationId xmlns:a16="http://schemas.microsoft.com/office/drawing/2014/main" id="{149FE7BC-60C5-0C39-73D7-CE2366550F4A}"/>
              </a:ext>
            </a:extLst>
          </p:cNvPr>
          <p:cNvSpPr txBox="1"/>
          <p:nvPr/>
        </p:nvSpPr>
        <p:spPr>
          <a:xfrm>
            <a:off x="9742290" y="0"/>
            <a:ext cx="2492990" cy="646331"/>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2026</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年第</a:t>
            </a: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4</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課</a:t>
            </a: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10</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月</a:t>
            </a: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24</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日</a:t>
            </a:r>
            <a:endPar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新約聖書の預言者</a:t>
            </a:r>
          </a:p>
        </p:txBody>
      </p:sp>
    </p:spTree>
    <p:extLst>
      <p:ext uri="{BB962C8B-B14F-4D97-AF65-F5344CB8AC3E}">
        <p14:creationId xmlns:p14="http://schemas.microsoft.com/office/powerpoint/2010/main" val="1353922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61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rPr>
              <a:t>新約聖書における預言者たちの役割</a:t>
            </a:r>
            <a:endPar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endParaRPr>
          </a:p>
          <a:p>
            <a:pPr lvl="0">
              <a:spcBef>
                <a:spcPts val="600"/>
              </a:spcBef>
              <a:defRPr/>
            </a:pPr>
            <a:r>
              <a:rPr lang="ja-JP" altLang="en-US" sz="2000" b="1" dirty="0">
                <a:solidFill>
                  <a:prstClr val="white"/>
                </a:solidFill>
                <a:highlight>
                  <a:srgbClr val="205C01"/>
                </a:highlight>
              </a:rPr>
              <a:t>新約聖書の預言者たち</a:t>
            </a:r>
            <a:r>
              <a:rPr lang="en-US" sz="2000" b="1" dirty="0">
                <a:solidFill>
                  <a:prstClr val="white"/>
                </a:solidFill>
                <a:highlight>
                  <a:srgbClr val="205C01"/>
                </a:highlight>
              </a:rPr>
              <a:t>:</a:t>
            </a:r>
            <a:endParaRPr kumimoji="0" lang="en-US" sz="2000" b="1" i="0" u="none" strike="noStrike" kern="1200" cap="none" spc="0" normalizeH="0" baseline="0" noProof="0" dirty="0">
              <a:ln>
                <a:noFill/>
              </a:ln>
              <a:solidFill>
                <a:prstClr val="white"/>
              </a:solidFill>
              <a:effectLst/>
              <a:highlight>
                <a:srgbClr val="205C01"/>
              </a:highlight>
              <a:uLnTx/>
              <a:uFillTx/>
              <a:latin typeface="Aptos" panose="02110004020202020204"/>
              <a:ea typeface="+mn-ea"/>
              <a:cs typeface="+mn-cs"/>
            </a:endParaRPr>
          </a:p>
          <a:p>
            <a:pPr marL="893763" lvl="1">
              <a:spcBef>
                <a:spcPts val="600"/>
              </a:spcBef>
              <a:defRPr/>
            </a:pPr>
            <a:r>
              <a:rPr lang="ja-JP" altLang="en-US" sz="2000" b="1" noProof="0" dirty="0">
                <a:solidFill>
                  <a:prstClr val="black"/>
                </a:solidFill>
                <a:uFill>
                  <a:solidFill>
                    <a:srgbClr val="D01729"/>
                  </a:solidFill>
                </a:uFill>
              </a:rPr>
              <a:t>預言者としてのイエス</a:t>
            </a:r>
            <a:endParaRPr lang="es-ES" altLang="ja-JP" sz="2000" b="1" noProof="0" dirty="0">
              <a:solidFill>
                <a:prstClr val="black"/>
              </a:solidFill>
              <a:uFill>
                <a:solidFill>
                  <a:srgbClr val="D01729"/>
                </a:solidFill>
              </a:uFill>
            </a:endParaRPr>
          </a:p>
          <a:p>
            <a:pPr marL="893763" lvl="1">
              <a:spcBef>
                <a:spcPts val="600"/>
              </a:spcBef>
              <a:defRPr/>
            </a:pPr>
            <a:r>
              <a:rPr kumimoji="0" lang="ja-JP" altLang="en-US" sz="2000" b="1" i="0" u="none" strike="noStrike" kern="1200" cap="none" spc="0" normalizeH="0" baseline="0" noProof="0" dirty="0">
                <a:ln>
                  <a:noFill/>
                </a:ln>
                <a:solidFill>
                  <a:prstClr val="black"/>
                </a:solidFill>
                <a:effectLst/>
                <a:uLnTx/>
                <a:uFillTx/>
                <a:latin typeface="Aptos" panose="02110004020202020204"/>
                <a:ea typeface="+mn-ea"/>
                <a:cs typeface="+mn-cs"/>
              </a:rPr>
              <a:t>使徒と預言者</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ja-JP" altLang="en-US" sz="2000" b="1" i="0" u="none" strike="noStrike" kern="1200" cap="none" spc="0" normalizeH="0" baseline="0" noProof="0" dirty="0">
                <a:ln>
                  <a:noFill/>
                </a:ln>
                <a:solidFill>
                  <a:prstClr val="black"/>
                </a:solidFill>
                <a:effectLst/>
                <a:uLnTx/>
                <a:uFillTx/>
                <a:latin typeface="Aptos" panose="02110004020202020204"/>
                <a:ea typeface="+mn-ea"/>
                <a:cs typeface="+mn-cs"/>
              </a:rPr>
              <a:t>新約聖書の預言者と働き</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lvl="1">
              <a:spcBef>
                <a:spcPts val="600"/>
              </a:spcBef>
              <a:defRPr/>
            </a:pPr>
            <a:r>
              <a:rPr kumimoji="0" lang="ja-JP" altLang="en-US" sz="2000" b="1" i="0" u="none" strike="noStrike" kern="1200" cap="none" spc="0" normalizeH="0" baseline="0" noProof="0" dirty="0">
                <a:ln>
                  <a:noFill/>
                </a:ln>
                <a:solidFill>
                  <a:prstClr val="black"/>
                </a:solidFill>
                <a:effectLst/>
                <a:uLnTx/>
                <a:uFillTx/>
                <a:latin typeface="Aptos" panose="02110004020202020204"/>
                <a:ea typeface="+mn-ea"/>
                <a:cs typeface="+mn-cs"/>
              </a:rPr>
              <a:t>女預言者と若い牧会者たち</a:t>
            </a:r>
            <a:endParaRPr kumimoji="0" lang="en-US" altLang="ja-JP"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lvl="1">
              <a:spcBef>
                <a:spcPts val="600"/>
              </a:spcBef>
              <a:defRPr/>
            </a:pPr>
            <a:r>
              <a:rPr lang="ja-JP" altLang="en-US" sz="2000" b="1" dirty="0">
                <a:solidFill>
                  <a:prstClr val="black"/>
                </a:solidFill>
                <a:latin typeface="Aptos" panose="02110004020202020204"/>
              </a:rPr>
              <a:t>新約聖書の中の偽預言者</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E2C764AA-63A2-79FF-6108-2147E333AB7B}"/>
              </a:ext>
            </a:extLst>
          </p:cNvPr>
          <p:cNvSpPr txBox="1"/>
          <p:nvPr/>
        </p:nvSpPr>
        <p:spPr>
          <a:xfrm>
            <a:off x="163541" y="120035"/>
            <a:ext cx="7694100" cy="1261884"/>
          </a:xfrm>
          <a:prstGeom prst="rect">
            <a:avLst/>
          </a:prstGeom>
          <a:noFill/>
        </p:spPr>
        <p:txBody>
          <a:bodyPr wrap="square" rtlCol="0">
            <a:spAutoFit/>
          </a:bodyPr>
          <a:lstStyle/>
          <a:p>
            <a:pPr lvl="0">
              <a:spcBef>
                <a:spcPts val="600"/>
              </a:spcBef>
              <a:defRPr/>
            </a:pPr>
            <a:r>
              <a:rPr lang="ja-JP" altLang="en-US" sz="1900" b="1" dirty="0">
                <a:solidFill>
                  <a:prstClr val="black"/>
                </a:solidFill>
                <a:latin typeface="+mn-ea"/>
              </a:rPr>
              <a:t>マラキ以降、神の民の間では</a:t>
            </a:r>
            <a:r>
              <a:rPr lang="en-US" altLang="ja-JP" sz="1900" b="1" dirty="0">
                <a:solidFill>
                  <a:prstClr val="black"/>
                </a:solidFill>
                <a:latin typeface="+mn-ea"/>
              </a:rPr>
              <a:t>400</a:t>
            </a:r>
            <a:r>
              <a:rPr lang="ja-JP" altLang="en-US" sz="1900" b="1" dirty="0">
                <a:solidFill>
                  <a:prstClr val="black"/>
                </a:solidFill>
                <a:latin typeface="+mn-ea"/>
              </a:rPr>
              <a:t>年にわたり、いかなる預言者の声も聞かれることがなかった。この沈黙のため、イスラエルの　民は聖書の正典（すなわち、旧約聖書を構成する書物）が完成したものと    見なした。</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163541" y="2978351"/>
            <a:ext cx="8004066" cy="969496"/>
          </a:xfrm>
          <a:prstGeom prst="rect">
            <a:avLst/>
          </a:prstGeom>
          <a:noFill/>
        </p:spPr>
        <p:txBody>
          <a:bodyPr wrap="square">
            <a:spAutoFit/>
          </a:bodyPr>
          <a:lstStyle/>
          <a:p>
            <a:pPr lvl="0">
              <a:spcBef>
                <a:spcPts val="600"/>
              </a:spcBef>
              <a:defRPr/>
            </a:pPr>
            <a:r>
              <a:rPr lang="ja-JP" altLang="en-US" sz="1900" b="1" dirty="0">
                <a:solidFill>
                  <a:prstClr val="black"/>
                </a:solidFill>
                <a:latin typeface="+mn-ea"/>
              </a:rPr>
              <a:t>これらの新しい預言者や預言者たちの役割は何だったのでしょうか？　彼らは一体誰だったのでしょうか？旧約聖書の時代のように、偽預言者もいたのでしょうか？</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163541" y="1488604"/>
            <a:ext cx="7770784" cy="1261884"/>
          </a:xfrm>
          <a:prstGeom prst="rect">
            <a:avLst/>
          </a:prstGeom>
          <a:noFill/>
        </p:spPr>
        <p:txBody>
          <a:bodyPr wrap="square">
            <a:spAutoFit/>
          </a:bodyPr>
          <a:lstStyle/>
          <a:p>
            <a:pPr lvl="0">
              <a:spcBef>
                <a:spcPts val="600"/>
              </a:spcBef>
              <a:defRPr/>
            </a:pPr>
            <a:r>
              <a:rPr lang="ja-JP" altLang="en-US" sz="1900" b="1" dirty="0">
                <a:solidFill>
                  <a:prstClr val="black"/>
                </a:solidFill>
                <a:latin typeface="+mn-ea"/>
              </a:rPr>
              <a:t>しかし、神はそれ以上長く沈黙を保ち続けることはなかった。やがて、神は新たな預言者、すなわち洗礼者ヨハネを遣わされた</a:t>
            </a:r>
            <a:r>
              <a:rPr lang="ja-JP" altLang="en-US" sz="1600" b="1" dirty="0">
                <a:solidFill>
                  <a:prstClr val="black"/>
                </a:solidFill>
                <a:latin typeface="+mn-ea"/>
              </a:rPr>
              <a:t>（マタ </a:t>
            </a:r>
            <a:r>
              <a:rPr lang="en-US" altLang="ja-JP" sz="1600" b="1" dirty="0">
                <a:solidFill>
                  <a:prstClr val="black"/>
                </a:solidFill>
                <a:latin typeface="+mn-ea"/>
              </a:rPr>
              <a:t>11:7-9</a:t>
            </a:r>
            <a:r>
              <a:rPr lang="ja-JP" altLang="en-US" sz="1600" b="1" dirty="0">
                <a:solidFill>
                  <a:prstClr val="black"/>
                </a:solidFill>
                <a:latin typeface="+mn-ea"/>
              </a:rPr>
              <a:t>）</a:t>
            </a:r>
            <a:r>
              <a:rPr lang="ja-JP" altLang="en-US" sz="1900" b="1" dirty="0">
                <a:solidFill>
                  <a:prstClr val="black"/>
                </a:solidFill>
                <a:latin typeface="+mn-ea"/>
              </a:rPr>
              <a:t>。その時から、預言者たちは再び現れるようになった。彼らは、他の　多くの任務の中でも、特に新約聖書の執筆を担ったのである。</a:t>
            </a: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35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lvl="0" algn="ctr">
              <a:defRPr/>
            </a:pPr>
            <a:r>
              <a:rPr lang="ja-JP" altLang="en-US" sz="3200" b="1" dirty="0">
                <a:ln w="10160">
                  <a:solidFill>
                    <a:srgbClr val="166E40"/>
                  </a:solidFill>
                  <a:prstDash val="solid"/>
                </a:ln>
                <a:solidFill>
                  <a:srgbClr val="FFFFFF"/>
                </a:solidFill>
                <a:effectLst>
                  <a:outerShdw blurRad="38100" dist="22860" dir="5400000" algn="tl" rotWithShape="0">
                    <a:srgbClr val="000000">
                      <a:alpha val="30000"/>
                    </a:srgbClr>
                  </a:outerShdw>
                </a:effectLst>
              </a:rPr>
              <a:t>新約聖書における預言者の役割</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400110"/>
          </a:xfrm>
          <a:prstGeom prst="rect">
            <a:avLst/>
          </a:prstGeom>
          <a:noFill/>
        </p:spPr>
        <p:txBody>
          <a:bodyPr wrap="square">
            <a:spAutoFit/>
          </a:bodyPr>
          <a:lstStyle/>
          <a:p>
            <a:pPr lvl="0" algn="ctr">
              <a:defRPr/>
            </a:pPr>
            <a:r>
              <a:rPr lang="ja-JP" altLang="en-US" sz="20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mn-ea"/>
              </a:rPr>
              <a:t>しかし、預言する者は、人に向かって語っているので、人を造り上げ、励まし、慰めます。</a:t>
            </a:r>
            <a:r>
              <a:rPr kumimoji="0" lang="en-US"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mn-ea"/>
              </a:rPr>
              <a:t>(1 </a:t>
            </a:r>
            <a:r>
              <a:rPr kumimoji="0" lang="ja-JP" altLang="en-US"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mn-ea"/>
              </a:rPr>
              <a:t>コリ</a:t>
            </a:r>
            <a:r>
              <a:rPr kumimoji="0" lang="en-US"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mn-ea"/>
              </a:rPr>
              <a:t> 14:3)</a:t>
            </a:r>
          </a:p>
        </p:txBody>
      </p:sp>
      <p:sp>
        <p:nvSpPr>
          <p:cNvPr id="6" name="CuadroTexto 5">
            <a:extLst>
              <a:ext uri="{FF2B5EF4-FFF2-40B4-BE49-F238E27FC236}">
                <a16:creationId xmlns:a16="http://schemas.microsoft.com/office/drawing/2014/main" id="{479D23F6-BC85-7555-49EC-EAE5CE9479D1}"/>
              </a:ext>
            </a:extLst>
          </p:cNvPr>
          <p:cNvSpPr txBox="1"/>
          <p:nvPr/>
        </p:nvSpPr>
        <p:spPr>
          <a:xfrm>
            <a:off x="205611" y="814392"/>
            <a:ext cx="11986385" cy="677108"/>
          </a:xfrm>
          <a:prstGeom prst="rect">
            <a:avLst/>
          </a:prstGeom>
          <a:noFill/>
        </p:spPr>
        <p:txBody>
          <a:bodyPr wrap="square" rtlCol="0">
            <a:spAutoFit/>
          </a:bodyPr>
          <a:lstStyle/>
          <a:p>
            <a:pPr lvl="0">
              <a:spcBef>
                <a:spcPts val="600"/>
              </a:spcBef>
              <a:defRPr/>
            </a:pPr>
            <a:r>
              <a:rPr lang="ja-JP" altLang="en-US" sz="1900" b="1" dirty="0">
                <a:solidFill>
                  <a:prstClr val="black"/>
                </a:solidFill>
                <a:latin typeface="+mn-ea"/>
              </a:rPr>
              <a:t>新約聖書では、預言は聖霊の賜物として描かれており、聖霊は豊かに注がれたとあります（ロマ</a:t>
            </a:r>
            <a:r>
              <a:rPr lang="en-US" altLang="ja-JP" sz="1900" b="1" dirty="0">
                <a:solidFill>
                  <a:prstClr val="black"/>
                </a:solidFill>
                <a:latin typeface="+mn-ea"/>
              </a:rPr>
              <a:t>12:6</a:t>
            </a:r>
            <a:r>
              <a:rPr lang="ja-JP" altLang="en-US" sz="1900" b="1" dirty="0">
                <a:solidFill>
                  <a:prstClr val="black"/>
                </a:solidFill>
                <a:latin typeface="+mn-ea"/>
              </a:rPr>
              <a:t>）。　一つの教会には、預言者が大勢いたため、順番に語らなければならなかったほどでした</a:t>
            </a:r>
            <a:r>
              <a:rPr lang="ja-JP" altLang="en-US" b="1" dirty="0">
                <a:solidFill>
                  <a:prstClr val="black"/>
                </a:solidFill>
                <a:latin typeface="+mn-ea"/>
              </a:rPr>
              <a:t>（</a:t>
            </a:r>
            <a:r>
              <a:rPr lang="en-US" altLang="ja-JP" b="1" dirty="0">
                <a:solidFill>
                  <a:prstClr val="black"/>
                </a:solidFill>
                <a:latin typeface="+mn-ea"/>
              </a:rPr>
              <a:t>1</a:t>
            </a:r>
            <a:r>
              <a:rPr lang="ja-JP" altLang="en-US" b="1" dirty="0">
                <a:solidFill>
                  <a:prstClr val="black"/>
                </a:solidFill>
                <a:latin typeface="+mn-ea"/>
              </a:rPr>
              <a:t>コリ</a:t>
            </a:r>
            <a:r>
              <a:rPr lang="en-US" altLang="ja-JP" b="1" dirty="0">
                <a:solidFill>
                  <a:prstClr val="black"/>
                </a:solidFill>
                <a:latin typeface="+mn-ea"/>
              </a:rPr>
              <a:t>14:29-31</a:t>
            </a:r>
            <a:r>
              <a:rPr lang="ja-JP" altLang="en-US" b="1" dirty="0">
                <a:solidFill>
                  <a:prstClr val="black"/>
                </a:solidFill>
                <a:latin typeface="+mn-ea"/>
              </a:rPr>
              <a:t>）。</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3344183999"/>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166686" y="1466223"/>
            <a:ext cx="11944349" cy="754053"/>
          </a:xfrm>
          <a:prstGeom prst="rect">
            <a:avLst/>
          </a:prstGeom>
          <a:noFill/>
        </p:spPr>
        <p:txBody>
          <a:bodyPr wrap="square">
            <a:spAutoFit/>
          </a:bodyPr>
          <a:lstStyle/>
          <a:p>
            <a:pPr lvl="0">
              <a:spcBef>
                <a:spcPts val="600"/>
              </a:spcBef>
              <a:defRPr/>
            </a:pPr>
            <a:r>
              <a:rPr lang="ja-JP" altLang="en-US" sz="1900" b="1" dirty="0">
                <a:solidFill>
                  <a:prstClr val="black"/>
                </a:solidFill>
                <a:latin typeface="+mn-ea"/>
              </a:rPr>
              <a:t>これらの預言者たちはどのような役割を果たしたのでしょうか。</a:t>
            </a:r>
            <a:endParaRPr lang="en-US" altLang="ja-JP" sz="1900" b="1" dirty="0">
              <a:solidFill>
                <a:prstClr val="black"/>
              </a:solidFill>
              <a:latin typeface="+mn-ea"/>
            </a:endParaRPr>
          </a:p>
          <a:p>
            <a:pPr lvl="0">
              <a:spcBef>
                <a:spcPts val="600"/>
              </a:spcBef>
              <a:defRPr/>
            </a:pPr>
            <a:r>
              <a:rPr lang="ja-JP" altLang="en-US" sz="1900" b="1" dirty="0">
                <a:solidFill>
                  <a:prstClr val="black"/>
                </a:solidFill>
                <a:latin typeface="+mn-ea"/>
              </a:rPr>
              <a:t>　（黙 </a:t>
            </a:r>
            <a:r>
              <a:rPr lang="en-US" altLang="ja-JP" sz="1900" b="1" dirty="0">
                <a:solidFill>
                  <a:prstClr val="black"/>
                </a:solidFill>
                <a:latin typeface="+mn-ea"/>
              </a:rPr>
              <a:t>19:10</a:t>
            </a:r>
            <a:r>
              <a:rPr lang="ja-JP" altLang="en-US" sz="1900" b="1" dirty="0">
                <a:solidFill>
                  <a:prstClr val="black"/>
                </a:solidFill>
                <a:latin typeface="+mn-ea"/>
              </a:rPr>
              <a:t>、</a:t>
            </a:r>
            <a:r>
              <a:rPr lang="en-US" altLang="ja-JP" sz="1900" b="1" dirty="0">
                <a:solidFill>
                  <a:prstClr val="black"/>
                </a:solidFill>
                <a:latin typeface="+mn-ea"/>
              </a:rPr>
              <a:t>1:1</a:t>
            </a:r>
            <a:r>
              <a:rPr lang="ja-JP" altLang="en-US" sz="1900" b="1" dirty="0">
                <a:solidFill>
                  <a:prstClr val="black"/>
                </a:solidFill>
                <a:latin typeface="+mn-ea"/>
              </a:rPr>
              <a:t>、エペ </a:t>
            </a:r>
            <a:r>
              <a:rPr lang="en-US" altLang="ja-JP" sz="1900" b="1" dirty="0">
                <a:solidFill>
                  <a:prstClr val="black"/>
                </a:solidFill>
                <a:latin typeface="+mn-ea"/>
              </a:rPr>
              <a:t>4:11-12</a:t>
            </a:r>
            <a:r>
              <a:rPr lang="ja-JP" altLang="en-US" sz="1900" b="1" dirty="0">
                <a:solidFill>
                  <a:prstClr val="black"/>
                </a:solidFill>
                <a:latin typeface="+mn-ea"/>
              </a:rPr>
              <a:t>、</a:t>
            </a:r>
            <a:r>
              <a:rPr lang="en-US" altLang="ja-JP" sz="1900" b="1" dirty="0">
                <a:solidFill>
                  <a:prstClr val="black"/>
                </a:solidFill>
                <a:latin typeface="+mn-ea"/>
              </a:rPr>
              <a:t>1</a:t>
            </a:r>
            <a:r>
              <a:rPr lang="ja-JP" altLang="en-US" sz="1900" b="1" dirty="0">
                <a:solidFill>
                  <a:prstClr val="black"/>
                </a:solidFill>
                <a:latin typeface="+mn-ea"/>
              </a:rPr>
              <a:t>コリ </a:t>
            </a:r>
            <a:r>
              <a:rPr lang="en-US" altLang="ja-JP" sz="1900" b="1" dirty="0">
                <a:solidFill>
                  <a:prstClr val="black"/>
                </a:solidFill>
                <a:latin typeface="+mn-ea"/>
              </a:rPr>
              <a:t>14:3</a:t>
            </a:r>
            <a:r>
              <a:rPr lang="ja-JP" altLang="en-US" sz="1900" b="1" dirty="0">
                <a:solidFill>
                  <a:prstClr val="black"/>
                </a:solidFill>
                <a:latin typeface="+mn-ea"/>
              </a:rPr>
              <a:t>、使 </a:t>
            </a:r>
            <a:r>
              <a:rPr lang="en-US" altLang="ja-JP" sz="1900" b="1" dirty="0">
                <a:solidFill>
                  <a:prstClr val="black"/>
                </a:solidFill>
                <a:latin typeface="+mn-ea"/>
              </a:rPr>
              <a:t>15:32</a:t>
            </a:r>
            <a:r>
              <a:rPr lang="ja-JP" altLang="en-US" sz="1900" b="1" dirty="0">
                <a:solidFill>
                  <a:prstClr val="black"/>
                </a:solidFill>
                <a:latin typeface="+mn-ea"/>
              </a:rPr>
              <a:t>）。</a:t>
            </a: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cstate="screen">
            <a:extLst>
              <a:ext uri="{28A0092B-C50C-407E-A947-70E740481C1C}">
                <a14:useLocalDpi xmlns:a14="http://schemas.microsoft.com/office/drawing/2010/main"/>
              </a:ext>
            </a:extLst>
          </a:blip>
          <a:srcRect t="-52"/>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cstate="screen">
            <a:extLst>
              <a:ext uri="{28A0092B-C50C-407E-A947-70E740481C1C}">
                <a14:useLocalDpi xmlns:a14="http://schemas.microsoft.com/office/drawing/2010/main"/>
              </a:ext>
            </a:extLst>
          </a:blip>
          <a:srcRect l="-145"/>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cstate="screen">
            <a:extLst>
              <a:ext uri="{28A0092B-C50C-407E-A947-70E740481C1C}">
                <a14:useLocalDpi xmlns:a14="http://schemas.microsoft.com/office/drawing/2010/main"/>
              </a:ext>
            </a:extLst>
          </a:blip>
          <a:srcRect/>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228323" y="4342447"/>
            <a:ext cx="4756689" cy="175432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5400" b="1" spc="50" dirty="0">
                <a:ln w="0"/>
                <a:solidFill>
                  <a:prstClr val="white"/>
                </a:solidFill>
                <a:effectLst>
                  <a:innerShdw blurRad="63500" dist="50800" dir="13500000">
                    <a:srgbClr val="000000">
                      <a:alpha val="50000"/>
                    </a:srgbClr>
                  </a:innerShdw>
                </a:effectLst>
                <a:latin typeface="Aptos" panose="02110004020202020204"/>
              </a:rPr>
              <a:t>新約聖書の　預言者</a:t>
            </a:r>
            <a:endParaRPr kumimoji="0" lang="en-US"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endParaRP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a:pPr>
            <a:r>
              <a:rPr lang="ja-JP" altLang="en-US" sz="4400" b="1" noProof="0" dirty="0">
                <a:ln w="22225">
                  <a:noFill/>
                  <a:prstDash val="solid"/>
                </a:ln>
                <a:solidFill>
                  <a:srgbClr val="B83E0A">
                    <a:lumMod val="40000"/>
                    <a:lumOff val="60000"/>
                  </a:srgbClr>
                </a:solidFill>
              </a:rPr>
              <a:t>預言者としてのイエス</a:t>
            </a:r>
            <a:endParaRPr kumimoji="0" lang="en-US" sz="4400" b="1" i="0" u="none" strike="noStrike" kern="1200" cap="none" spc="0" normalizeH="0" baseline="0" noProof="0" dirty="0">
              <a:ln w="22225">
                <a:noFill/>
                <a:prstDash val="solid"/>
              </a:ln>
              <a:solidFill>
                <a:srgbClr val="B83E0A">
                  <a:lumMod val="40000"/>
                  <a:lumOff val="60000"/>
                </a:srgbClr>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534475" y="623946"/>
            <a:ext cx="11499742" cy="707886"/>
          </a:xfrm>
          <a:prstGeom prst="rect">
            <a:avLst/>
          </a:prstGeom>
          <a:noFill/>
        </p:spPr>
        <p:txBody>
          <a:bodyPr wrap="square">
            <a:spAutoFit/>
          </a:bodyPr>
          <a:lstStyle/>
          <a:p>
            <a:pPr lvl="0" algn="ctr">
              <a:defRPr/>
            </a:pPr>
            <a:r>
              <a:rPr lang="ja-JP" altLang="en-US" sz="2000" b="1" dirty="0">
                <a:solidFill>
                  <a:srgbClr val="166E40">
                    <a:lumMod val="75000"/>
                  </a:srgbClr>
                </a:solidFill>
                <a:latin typeface="+mn-ea"/>
              </a:rPr>
              <a:t>あなたの神、主はあなたの中から、あなたの同胞の中から、わたしのような預言者を立てられる。あなたたちは彼に聞き従わねばならない。</a:t>
            </a:r>
            <a:r>
              <a:rPr kumimoji="0" lang="en-US" sz="2000" b="1" i="0" u="none" strike="noStrike" kern="1200" cap="none" spc="0" normalizeH="0" baseline="0" noProof="0" dirty="0">
                <a:ln>
                  <a:noFill/>
                </a:ln>
                <a:solidFill>
                  <a:srgbClr val="166E40">
                    <a:lumMod val="75000"/>
                  </a:srgbClr>
                </a:solidFill>
                <a:effectLst/>
                <a:uLnTx/>
                <a:uFillTx/>
                <a:latin typeface="+mn-ea"/>
              </a:rPr>
              <a:t> (</a:t>
            </a:r>
            <a:r>
              <a:rPr kumimoji="0" lang="ja-JP" altLang="en-US" sz="2000" b="1" i="0" u="none" strike="noStrike" kern="1200" cap="none" spc="0" normalizeH="0" baseline="0" noProof="0" dirty="0">
                <a:ln>
                  <a:noFill/>
                </a:ln>
                <a:solidFill>
                  <a:srgbClr val="166E40">
                    <a:lumMod val="75000"/>
                  </a:srgbClr>
                </a:solidFill>
                <a:effectLst/>
                <a:uLnTx/>
                <a:uFillTx/>
                <a:latin typeface="+mn-ea"/>
              </a:rPr>
              <a:t>申命記</a:t>
            </a:r>
            <a:r>
              <a:rPr kumimoji="0" lang="en-US" sz="2000" b="1" i="0" u="none" strike="noStrike" kern="1200" cap="none" spc="0" normalizeH="0" baseline="0" noProof="0" dirty="0">
                <a:ln>
                  <a:noFill/>
                </a:ln>
                <a:solidFill>
                  <a:srgbClr val="166E40">
                    <a:lumMod val="75000"/>
                  </a:srgbClr>
                </a:solidFill>
                <a:effectLst/>
                <a:uLnTx/>
                <a:uFillTx/>
                <a:latin typeface="+mn-ea"/>
              </a:rPr>
              <a:t>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677108"/>
          </a:xfrm>
          <a:prstGeom prst="rect">
            <a:avLst/>
          </a:prstGeom>
          <a:noFill/>
        </p:spPr>
        <p:txBody>
          <a:bodyPr wrap="square" rtlCol="0">
            <a:spAutoFit/>
          </a:bodyPr>
          <a:lstStyle/>
          <a:p>
            <a:pPr lvl="0">
              <a:spcBef>
                <a:spcPts val="600"/>
              </a:spcBef>
              <a:defRPr/>
            </a:pPr>
            <a:r>
              <a:rPr lang="ja-JP" altLang="en-US" sz="1900" b="1" dirty="0">
                <a:solidFill>
                  <a:prstClr val="black"/>
                </a:solidFill>
              </a:rPr>
              <a:t>イエスは同時代の人々から預言者と見なされていた</a:t>
            </a:r>
            <a:r>
              <a:rPr lang="ja-JP" altLang="en-US" sz="1900" b="1" dirty="0">
                <a:solidFill>
                  <a:prstClr val="black"/>
                </a:solidFill>
                <a:latin typeface="+mn-ea"/>
              </a:rPr>
              <a:t>（マタ</a:t>
            </a:r>
            <a:r>
              <a:rPr lang="en-US" altLang="ja-JP" sz="1900" b="1" dirty="0">
                <a:solidFill>
                  <a:prstClr val="black"/>
                </a:solidFill>
                <a:latin typeface="+mn-ea"/>
              </a:rPr>
              <a:t>21:11</a:t>
            </a:r>
            <a:r>
              <a:rPr lang="ja-JP" altLang="en-US" sz="1900" b="1" dirty="0">
                <a:solidFill>
                  <a:prstClr val="black"/>
                </a:solidFill>
                <a:latin typeface="+mn-ea"/>
              </a:rPr>
              <a:t>、マコ</a:t>
            </a:r>
            <a:r>
              <a:rPr lang="en-US" altLang="ja-JP" sz="1900" b="1" dirty="0">
                <a:solidFill>
                  <a:prstClr val="black"/>
                </a:solidFill>
                <a:latin typeface="+mn-ea"/>
              </a:rPr>
              <a:t>6:15</a:t>
            </a:r>
            <a:r>
              <a:rPr lang="ja-JP" altLang="en-US" sz="1900" b="1" dirty="0">
                <a:solidFill>
                  <a:prstClr val="black"/>
                </a:solidFill>
                <a:latin typeface="+mn-ea"/>
              </a:rPr>
              <a:t>、ルカ</a:t>
            </a:r>
            <a:r>
              <a:rPr lang="en-US" altLang="ja-JP" sz="1900" b="1" dirty="0">
                <a:solidFill>
                  <a:prstClr val="black"/>
                </a:solidFill>
                <a:latin typeface="+mn-ea"/>
              </a:rPr>
              <a:t>7:16</a:t>
            </a:r>
            <a:r>
              <a:rPr lang="ja-JP" altLang="en-US" sz="1900" b="1" dirty="0">
                <a:solidFill>
                  <a:prstClr val="black"/>
                </a:solidFill>
                <a:latin typeface="+mn-ea"/>
              </a:rPr>
              <a:t>、ヨハ</a:t>
            </a:r>
            <a:r>
              <a:rPr lang="en-US" altLang="ja-JP" sz="1900" b="1" dirty="0">
                <a:solidFill>
                  <a:prstClr val="black"/>
                </a:solidFill>
                <a:latin typeface="+mn-ea"/>
              </a:rPr>
              <a:t>6:14</a:t>
            </a:r>
            <a:r>
              <a:rPr lang="ja-JP" altLang="en-US" sz="1900" b="1" dirty="0">
                <a:solidFill>
                  <a:prstClr val="black"/>
                </a:solidFill>
                <a:latin typeface="+mn-ea"/>
              </a:rPr>
              <a:t>）</a:t>
            </a:r>
            <a:r>
              <a:rPr lang="ja-JP" altLang="en-US" sz="1900" b="1" dirty="0">
                <a:solidFill>
                  <a:prstClr val="black"/>
                </a:solidFill>
              </a:rPr>
              <a:t>。</a:t>
            </a:r>
            <a:endParaRPr kumimoji="0" lang="en-US" sz="1900" b="1" i="0" u="none" strike="noStrike" kern="1200" cap="none" spc="0" normalizeH="0" baseline="0" noProof="0" dirty="0">
              <a:ln>
                <a:noFill/>
              </a:ln>
              <a:solidFill>
                <a:prstClr val="black"/>
              </a:solidFill>
              <a:effectLst/>
              <a:uLnTx/>
              <a:uFillTx/>
              <a:latin typeface="Aptos" panose="02110004020202020204"/>
            </a:endParaRP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862090"/>
            <a:ext cx="4146536" cy="1261884"/>
          </a:xfrm>
          <a:prstGeom prst="rect">
            <a:avLst/>
          </a:prstGeom>
          <a:noFill/>
        </p:spPr>
        <p:txBody>
          <a:bodyPr wrap="square">
            <a:spAutoFit/>
          </a:bodyPr>
          <a:lstStyle/>
          <a:p>
            <a:pPr lvl="0">
              <a:spcBef>
                <a:spcPts val="600"/>
              </a:spcBef>
              <a:defRPr/>
            </a:pPr>
            <a:r>
              <a:rPr lang="ja-JP" altLang="en-US" sz="1900" b="1" dirty="0">
                <a:solidFill>
                  <a:prstClr val="black"/>
                </a:solidFill>
                <a:latin typeface="+mn-ea"/>
              </a:rPr>
              <a:t>彼は、他の預言者たちのように単に「暗闇の中で輝く光」であるだけでなく、「その光」そのものである（</a:t>
            </a:r>
            <a:r>
              <a:rPr lang="en-US" altLang="ja-JP" sz="1900" b="1" dirty="0">
                <a:solidFill>
                  <a:prstClr val="black"/>
                </a:solidFill>
                <a:latin typeface="+mn-ea"/>
              </a:rPr>
              <a:t>2</a:t>
            </a:r>
            <a:r>
              <a:rPr lang="ja-JP" altLang="en-US" sz="1900" b="1" dirty="0">
                <a:solidFill>
                  <a:prstClr val="black"/>
                </a:solidFill>
                <a:latin typeface="+mn-ea"/>
              </a:rPr>
              <a:t>ペト </a:t>
            </a:r>
            <a:r>
              <a:rPr lang="en-US" altLang="ja-JP" sz="1900" b="1" dirty="0">
                <a:solidFill>
                  <a:prstClr val="black"/>
                </a:solidFill>
                <a:latin typeface="+mn-ea"/>
              </a:rPr>
              <a:t>1:19</a:t>
            </a:r>
            <a:r>
              <a:rPr lang="ja-JP" altLang="en-US" sz="1900" b="1" dirty="0">
                <a:solidFill>
                  <a:prstClr val="black"/>
                </a:solidFill>
                <a:latin typeface="+mn-ea"/>
              </a:rPr>
              <a:t>、ヨハ </a:t>
            </a:r>
            <a:r>
              <a:rPr lang="en-US" altLang="ja-JP" sz="1900" b="1" dirty="0">
                <a:solidFill>
                  <a:prstClr val="black"/>
                </a:solidFill>
                <a:latin typeface="+mn-ea"/>
              </a:rPr>
              <a:t>1:9</a:t>
            </a:r>
            <a:r>
              <a:rPr lang="ja-JP" altLang="en-US" sz="1900" b="1" dirty="0">
                <a:solidFill>
                  <a:prstClr val="black"/>
                </a:solidFill>
                <a:latin typeface="+mn-ea"/>
              </a:rPr>
              <a:t>、</a:t>
            </a:r>
            <a:r>
              <a:rPr lang="en-US" altLang="ja-JP" sz="1900" b="1" dirty="0">
                <a:solidFill>
                  <a:prstClr val="black"/>
                </a:solidFill>
                <a:latin typeface="+mn-ea"/>
              </a:rPr>
              <a:t>8:12</a:t>
            </a:r>
            <a:r>
              <a:rPr lang="ja-JP" altLang="en-US" sz="1900" b="1" dirty="0">
                <a:solidFill>
                  <a:prstClr val="black"/>
                </a:solidFill>
                <a:latin typeface="+mn-ea"/>
              </a:rPr>
              <a:t>）。</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72" y="3183417"/>
            <a:ext cx="7503499" cy="692497"/>
          </a:xfrm>
          <a:prstGeom prst="rect">
            <a:avLst/>
          </a:prstGeom>
          <a:noFill/>
        </p:spPr>
        <p:txBody>
          <a:bodyPr wrap="square">
            <a:spAutoFit/>
          </a:bodyPr>
          <a:lstStyle/>
          <a:p>
            <a:pPr lvl="0">
              <a:spcBef>
                <a:spcPts val="600"/>
              </a:spcBef>
              <a:defRPr/>
            </a:pPr>
            <a:r>
              <a:rPr lang="ja-JP" altLang="en-US" sz="1900" b="1" dirty="0">
                <a:solidFill>
                  <a:prstClr val="black"/>
                </a:solidFill>
              </a:rPr>
              <a:t>しかし、イエスは神の御言葉を書き記したわけではありません。　イエスこそが「御言葉」そのものなのです </a:t>
            </a:r>
            <a:r>
              <a:rPr lang="ja-JP" altLang="en-US" sz="2000" b="1" dirty="0">
                <a:solidFill>
                  <a:prstClr val="black"/>
                </a:solidFill>
              </a:rPr>
              <a:t>（ヨハ </a:t>
            </a:r>
            <a:r>
              <a:rPr lang="en-US" altLang="ja-JP" sz="2000" b="1" dirty="0">
                <a:solidFill>
                  <a:prstClr val="black"/>
                </a:solidFill>
              </a:rPr>
              <a:t>1:1</a:t>
            </a:r>
            <a:r>
              <a:rPr lang="ja-JP" altLang="en-US" sz="2000" b="1" dirty="0">
                <a:solidFill>
                  <a:prstClr val="black"/>
                </a:solidFill>
              </a:rPr>
              <a:t>）。</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73" y="2476194"/>
            <a:ext cx="7503498" cy="677108"/>
          </a:xfrm>
          <a:prstGeom prst="rect">
            <a:avLst/>
          </a:prstGeom>
          <a:noFill/>
        </p:spPr>
        <p:txBody>
          <a:bodyPr wrap="square">
            <a:spAutoFit/>
          </a:bodyPr>
          <a:lstStyle/>
          <a:p>
            <a:pPr>
              <a:spcBef>
                <a:spcPts val="600"/>
              </a:spcBef>
              <a:defRPr/>
            </a:pPr>
            <a:r>
              <a:rPr lang="ja-JP" altLang="en-US" sz="1900" b="1" dirty="0">
                <a:solidFill>
                  <a:prstClr val="black"/>
                </a:solidFill>
                <a:latin typeface="+mn-ea"/>
              </a:rPr>
              <a:t>ペテロは、イエスがモーセや他の預言者たちによって予告された　預言者／メシアであると明言した（申 </a:t>
            </a:r>
            <a:r>
              <a:rPr lang="en-US" altLang="ja-JP" sz="1900" b="1" dirty="0">
                <a:solidFill>
                  <a:prstClr val="black"/>
                </a:solidFill>
                <a:latin typeface="+mn-ea"/>
              </a:rPr>
              <a:t>18:15</a:t>
            </a:r>
            <a:r>
              <a:rPr lang="ja-JP" altLang="en-US" sz="1900" b="1" dirty="0">
                <a:solidFill>
                  <a:prstClr val="black"/>
                </a:solidFill>
                <a:latin typeface="+mn-ea"/>
              </a:rPr>
              <a:t>；使 </a:t>
            </a:r>
            <a:r>
              <a:rPr lang="en-US" altLang="ja-JP" sz="1900" b="1" dirty="0">
                <a:solidFill>
                  <a:prstClr val="black"/>
                </a:solidFill>
                <a:latin typeface="+mn-ea"/>
              </a:rPr>
              <a:t>3:18-26</a:t>
            </a:r>
            <a:r>
              <a:rPr lang="ja-JP" altLang="en-US" sz="1900" b="1" dirty="0">
                <a:solidFill>
                  <a:prstClr val="black"/>
                </a:solidFill>
                <a:latin typeface="+mn-ea"/>
              </a:rPr>
              <a:t>）。</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384721"/>
          </a:xfrm>
          <a:prstGeom prst="rect">
            <a:avLst/>
          </a:prstGeom>
          <a:noFill/>
        </p:spPr>
        <p:txBody>
          <a:bodyPr wrap="square">
            <a:spAutoFit/>
          </a:bodyPr>
          <a:lstStyle/>
          <a:p>
            <a:pPr lvl="0">
              <a:spcBef>
                <a:spcPts val="600"/>
              </a:spcBef>
              <a:defRPr/>
            </a:pPr>
            <a:r>
              <a:rPr lang="ja-JP" altLang="en-US" sz="1900" b="1" dirty="0">
                <a:solidFill>
                  <a:prstClr val="black"/>
                </a:solidFill>
                <a:latin typeface="+mn-ea"/>
              </a:rPr>
              <a:t>彼自身、この称号を自分に当てはめた（マルコ</a:t>
            </a:r>
            <a:r>
              <a:rPr lang="en-US" altLang="ja-JP" sz="1900" b="1" dirty="0">
                <a:solidFill>
                  <a:prstClr val="black"/>
                </a:solidFill>
                <a:latin typeface="+mn-ea"/>
              </a:rPr>
              <a:t>6:4</a:t>
            </a:r>
            <a:r>
              <a:rPr lang="ja-JP" altLang="en-US" sz="1900" b="1" dirty="0">
                <a:solidFill>
                  <a:prstClr val="black"/>
                </a:solidFill>
                <a:latin typeface="+mn-ea"/>
              </a:rPr>
              <a:t>、ルカ</a:t>
            </a:r>
            <a:r>
              <a:rPr lang="en-US" altLang="ja-JP" sz="1900" b="1" dirty="0">
                <a:solidFill>
                  <a:prstClr val="black"/>
                </a:solidFill>
                <a:latin typeface="+mn-ea"/>
              </a:rPr>
              <a:t>13:33</a:t>
            </a:r>
            <a:r>
              <a:rPr lang="ja-JP" altLang="en-US" sz="1900" b="1" dirty="0">
                <a:solidFill>
                  <a:prstClr val="black"/>
                </a:solidFill>
                <a:latin typeface="+mn-ea"/>
              </a:rPr>
              <a:t>）。</a:t>
            </a:r>
            <a:endParaRPr kumimoji="0" lang="en-US" sz="1900" b="1" i="0" u="none" strike="noStrike" kern="1200" cap="none" spc="0" normalizeH="0" baseline="0" noProof="0" dirty="0">
              <a:ln>
                <a:noFill/>
              </a:ln>
              <a:solidFill>
                <a:prstClr val="black"/>
              </a:solidFill>
              <a:effectLst/>
              <a:uLnTx/>
              <a:uFillTx/>
              <a:latin typeface="+mn-ea"/>
            </a:endParaRP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146536" cy="1554272"/>
          </a:xfrm>
          <a:prstGeom prst="rect">
            <a:avLst/>
          </a:prstGeom>
          <a:noFill/>
        </p:spPr>
        <p:txBody>
          <a:bodyPr wrap="square">
            <a:spAutoFit/>
          </a:bodyPr>
          <a:lstStyle/>
          <a:p>
            <a:pPr lvl="0">
              <a:spcBef>
                <a:spcPts val="600"/>
              </a:spcBef>
              <a:defRPr/>
            </a:pPr>
            <a:r>
              <a:rPr lang="ja-JP" altLang="en-US" sz="1900" b="1" dirty="0">
                <a:solidFill>
                  <a:prstClr val="black"/>
                </a:solidFill>
              </a:rPr>
              <a:t>彼の働きは、いかなる預言者の働きをも超えるものです。イエスこそが、ご自身の生涯、死、そして復活を　通して、私たち全員に永遠をもたらすことのできる唯一の方なのです。</a:t>
            </a:r>
            <a:endParaRPr kumimoji="0" lang="en-US" sz="1900" b="0"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CCC"/>
        </a:solidFill>
        <a:effectLst/>
      </p:bgPr>
    </p:bg>
    <p:spTree>
      <p:nvGrpSpPr>
        <p:cNvPr id="1" name="">
          <a:extLst>
            <a:ext uri="{FF2B5EF4-FFF2-40B4-BE49-F238E27FC236}">
              <a16:creationId xmlns:a16="http://schemas.microsoft.com/office/drawing/2014/main" id="{9A3C70EA-F1D2-17F8-38E4-253FAD2C84A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0B579D5-4923-12AC-BBD7-90B4312021FC}"/>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イエスは創造主（ヨハ1:1～3）であり、</a:t>
            </a:r>
            <a:r>
              <a:rPr lang="ja-JP" altLang="en-US" b="1" dirty="0"/>
              <a:t>　　　</a:t>
            </a:r>
            <a:r>
              <a:rPr lang="ja-JP" altLang="ja-JP" b="1" dirty="0"/>
              <a:t>あなたの罪のために十字架上で死なれた</a:t>
            </a:r>
            <a:br>
              <a:rPr lang="en-US" altLang="ja-JP" b="1" dirty="0"/>
            </a:br>
            <a:r>
              <a:rPr lang="ja-JP" altLang="ja-JP" b="1" dirty="0"/>
              <a:t>方でも あるという事実を、しっかりと</a:t>
            </a:r>
            <a:br>
              <a:rPr lang="en-US" altLang="ja-JP" b="1" dirty="0"/>
            </a:br>
            <a:r>
              <a:rPr lang="ja-JP" altLang="ja-JP" b="1" dirty="0"/>
              <a:t>心に留めてください。</a:t>
            </a:r>
            <a:br>
              <a:rPr lang="en-US" altLang="ja-JP" b="1" dirty="0"/>
            </a:br>
            <a:r>
              <a:rPr lang="ja-JP" altLang="ja-JP" b="1" dirty="0"/>
              <a:t>この驚くべき真理は、私たちに 対する神の愛の現実（神の愛がいかに本物であるか）</a:t>
            </a:r>
            <a:br>
              <a:rPr lang="en-US" altLang="ja-JP" b="1" dirty="0"/>
            </a:br>
            <a:r>
              <a:rPr lang="ja-JP" altLang="ja-JP" b="1" dirty="0"/>
              <a:t>について、何を教えてくれているでし ょうか。 </a:t>
            </a:r>
            <a:endParaRPr kumimoji="1" lang="ja-JP" altLang="en-US" b="1" dirty="0"/>
          </a:p>
        </p:txBody>
      </p:sp>
    </p:spTree>
    <p:extLst>
      <p:ext uri="{BB962C8B-B14F-4D97-AF65-F5344CB8AC3E}">
        <p14:creationId xmlns:p14="http://schemas.microsoft.com/office/powerpoint/2010/main" val="1555453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rPr>
              <a:t>使徒と預言者</a:t>
            </a:r>
            <a:endParaRPr kumimoji="0" 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26B8ECCF-CF9B-C580-9498-4177F5640A71}"/>
              </a:ext>
            </a:extLst>
          </p:cNvPr>
          <p:cNvSpPr txBox="1"/>
          <p:nvPr/>
        </p:nvSpPr>
        <p:spPr>
          <a:xfrm>
            <a:off x="410706" y="660708"/>
            <a:ext cx="11654724" cy="707886"/>
          </a:xfrm>
          <a:prstGeom prst="rect">
            <a:avLst/>
          </a:prstGeom>
          <a:noFill/>
        </p:spPr>
        <p:txBody>
          <a:bodyPr wrap="square">
            <a:spAutoFit/>
          </a:bodyPr>
          <a:lstStyle/>
          <a:p>
            <a:pPr lvl="0" algn="ctr">
              <a:defRPr/>
            </a:pPr>
            <a:r>
              <a:rPr lang="ja-JP" altLang="en-US" sz="2000" b="1" dirty="0">
                <a:solidFill>
                  <a:srgbClr val="FFFF99"/>
                </a:solidFill>
                <a:effectLst>
                  <a:outerShdw blurRad="38100" dist="38100" dir="2700000" algn="tl">
                    <a:srgbClr val="000000"/>
                  </a:outerShdw>
                </a:effectLst>
                <a:latin typeface="+mn-ea"/>
              </a:rPr>
              <a:t>この計画は、キリスト以前の時代には人の子らに知らされていませんでしたが、今や“霊”によって、キリストの聖なる使徒たちや預言者たちに啓示されました。</a:t>
            </a:r>
            <a:r>
              <a:rPr kumimoji="0" lang="en-US" sz="20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mn-ea"/>
              </a:rPr>
              <a:t>(</a:t>
            </a:r>
            <a:r>
              <a:rPr kumimoji="0" lang="ja-JP" altLang="en-US" sz="20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mn-ea"/>
              </a:rPr>
              <a:t>エフェソ</a:t>
            </a:r>
            <a:r>
              <a:rPr kumimoji="0" lang="en-US" sz="20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mn-ea"/>
              </a:rPr>
              <a:t> 3:5 )</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1785234498"/>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28599" y="3608157"/>
            <a:ext cx="8534401" cy="969496"/>
          </a:xfrm>
          <a:prstGeom prst="rect">
            <a:avLst/>
          </a:prstGeom>
          <a:noFill/>
        </p:spPr>
        <p:txBody>
          <a:bodyPr wrap="square" rtlCol="0">
            <a:spAutoFit/>
          </a:bodyPr>
          <a:lstStyle/>
          <a:p>
            <a:pPr lvl="0">
              <a:spcBef>
                <a:spcPts val="600"/>
              </a:spcBef>
              <a:defRPr/>
            </a:pPr>
            <a:r>
              <a:rPr lang="ja-JP" altLang="en-US" sz="1900" b="1" dirty="0">
                <a:solidFill>
                  <a:prstClr val="black"/>
                </a:solidFill>
                <a:latin typeface="+mn-ea"/>
              </a:rPr>
              <a:t>これらを併せて言及する場合、使徒たちは預言者たちよりも先に挙げられる（ルカ</a:t>
            </a:r>
            <a:r>
              <a:rPr lang="en-US" altLang="ja-JP" sz="1900" b="1" dirty="0">
                <a:solidFill>
                  <a:prstClr val="black"/>
                </a:solidFill>
                <a:latin typeface="+mn-ea"/>
              </a:rPr>
              <a:t>11:49</a:t>
            </a:r>
            <a:r>
              <a:rPr lang="ja-JP" altLang="en-US" sz="1900" b="1" dirty="0">
                <a:solidFill>
                  <a:prstClr val="black"/>
                </a:solidFill>
                <a:latin typeface="+mn-ea"/>
              </a:rPr>
              <a:t>を除く）。ペテロは、使徒たちを昔の預言者たちと同列に扱っている （</a:t>
            </a:r>
            <a:r>
              <a:rPr lang="en-US" altLang="ja-JP" sz="1900" b="1" dirty="0">
                <a:solidFill>
                  <a:prstClr val="black"/>
                </a:solidFill>
                <a:latin typeface="+mn-ea"/>
              </a:rPr>
              <a:t>2</a:t>
            </a:r>
            <a:r>
              <a:rPr lang="ja-JP" altLang="en-US" sz="1900" b="1" dirty="0">
                <a:solidFill>
                  <a:prstClr val="black"/>
                </a:solidFill>
                <a:latin typeface="+mn-ea"/>
              </a:rPr>
              <a:t>ペト </a:t>
            </a:r>
            <a:r>
              <a:rPr lang="en-US" altLang="ja-JP" sz="1900" b="1" dirty="0">
                <a:solidFill>
                  <a:prstClr val="black"/>
                </a:solidFill>
                <a:latin typeface="+mn-ea"/>
              </a:rPr>
              <a:t>3:2</a:t>
            </a:r>
            <a:r>
              <a:rPr lang="ja-JP" altLang="en-US" sz="1900" b="1" dirty="0">
                <a:solidFill>
                  <a:prstClr val="black"/>
                </a:solidFill>
                <a:latin typeface="+mn-ea"/>
              </a:rPr>
              <a:t>）。</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384721"/>
          </a:xfrm>
          <a:prstGeom prst="rect">
            <a:avLst/>
          </a:prstGeom>
          <a:noFill/>
        </p:spPr>
        <p:txBody>
          <a:bodyPr wrap="square" rtlCol="0">
            <a:spAutoFit/>
          </a:bodyPr>
          <a:lstStyle/>
          <a:p>
            <a:pPr lvl="0">
              <a:spcBef>
                <a:spcPts val="600"/>
              </a:spcBef>
              <a:defRPr/>
            </a:pPr>
            <a:r>
              <a:rPr lang="ja-JP" altLang="en-US" sz="1900" b="1" dirty="0">
                <a:solidFill>
                  <a:prstClr val="black"/>
                </a:solidFill>
              </a:rPr>
              <a:t>新約聖書の使徒や預言者たちには、共通する特徴があります。</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6310" y="5198105"/>
            <a:ext cx="6003132" cy="1554272"/>
          </a:xfrm>
          <a:prstGeom prst="rect">
            <a:avLst/>
          </a:prstGeom>
          <a:noFill/>
        </p:spPr>
        <p:txBody>
          <a:bodyPr wrap="square">
            <a:spAutoFit/>
          </a:bodyPr>
          <a:lstStyle/>
          <a:p>
            <a:pPr lvl="0">
              <a:spcBef>
                <a:spcPts val="600"/>
              </a:spcBef>
              <a:defRPr/>
            </a:pPr>
            <a:r>
              <a:rPr lang="ja-JP" altLang="en-US" sz="1900" b="1" dirty="0">
                <a:solidFill>
                  <a:prstClr val="black"/>
                </a:solidFill>
                <a:latin typeface="+mn-ea"/>
              </a:rPr>
              <a:t>新約聖書には、いくつかの預言者が登場しており、その中には名前が挙げられている者もいます。すなわち、バルナバ（使徒）、シモン、ルキウス、マナエン、サウロ（使徒）、ユダ、シラス、アガボスです                    （使徒 </a:t>
            </a:r>
            <a:r>
              <a:rPr lang="en-US" altLang="ja-JP" sz="1900" b="1" dirty="0">
                <a:solidFill>
                  <a:prstClr val="black"/>
                </a:solidFill>
                <a:latin typeface="+mn-ea"/>
              </a:rPr>
              <a:t>11:27</a:t>
            </a:r>
            <a:r>
              <a:rPr lang="ja-JP" altLang="en-US" sz="1900" b="1" dirty="0">
                <a:solidFill>
                  <a:prstClr val="black"/>
                </a:solidFill>
                <a:latin typeface="+mn-ea"/>
              </a:rPr>
              <a:t>、</a:t>
            </a:r>
            <a:r>
              <a:rPr lang="en-US" altLang="ja-JP" sz="1900" b="1" dirty="0">
                <a:solidFill>
                  <a:prstClr val="black"/>
                </a:solidFill>
                <a:latin typeface="+mn-ea"/>
              </a:rPr>
              <a:t>13:1</a:t>
            </a:r>
            <a:r>
              <a:rPr lang="ja-JP" altLang="en-US" sz="1900" b="1" dirty="0">
                <a:solidFill>
                  <a:prstClr val="black"/>
                </a:solidFill>
                <a:latin typeface="+mn-ea"/>
              </a:rPr>
              <a:t>、</a:t>
            </a:r>
            <a:r>
              <a:rPr lang="en-US" altLang="ja-JP" sz="1900" b="1" dirty="0">
                <a:solidFill>
                  <a:prstClr val="black"/>
                </a:solidFill>
                <a:latin typeface="+mn-ea"/>
              </a:rPr>
              <a:t>15:32</a:t>
            </a:r>
            <a:r>
              <a:rPr lang="ja-JP" altLang="en-US" sz="1900" b="1" dirty="0">
                <a:solidFill>
                  <a:prstClr val="black"/>
                </a:solidFill>
                <a:latin typeface="+mn-ea"/>
              </a:rPr>
              <a:t>、</a:t>
            </a:r>
            <a:r>
              <a:rPr lang="en-US" altLang="ja-JP" sz="1900" b="1" dirty="0">
                <a:solidFill>
                  <a:prstClr val="black"/>
                </a:solidFill>
                <a:latin typeface="+mn-ea"/>
              </a:rPr>
              <a:t>19:6-7</a:t>
            </a:r>
            <a:r>
              <a:rPr lang="ja-JP" altLang="en-US" sz="1900" b="1" dirty="0">
                <a:solidFill>
                  <a:prstClr val="black"/>
                </a:solidFill>
                <a:latin typeface="+mn-ea"/>
              </a:rPr>
              <a:t>、</a:t>
            </a:r>
            <a:r>
              <a:rPr lang="en-US" altLang="ja-JP" sz="1900" b="1" dirty="0">
                <a:solidFill>
                  <a:prstClr val="black"/>
                </a:solidFill>
                <a:latin typeface="+mn-ea"/>
              </a:rPr>
              <a:t>21:10</a:t>
            </a:r>
            <a:r>
              <a:rPr lang="ja-JP" altLang="en-US" sz="1900" b="1" dirty="0">
                <a:solidFill>
                  <a:prstClr val="black"/>
                </a:solidFill>
                <a:latin typeface="+mn-ea"/>
              </a:rPr>
              <a:t>）。</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30376"/>
            <a:ext cx="8682926" cy="677108"/>
          </a:xfrm>
          <a:prstGeom prst="rect">
            <a:avLst/>
          </a:prstGeom>
          <a:noFill/>
        </p:spPr>
        <p:txBody>
          <a:bodyPr wrap="square">
            <a:spAutoFit/>
          </a:bodyPr>
          <a:lstStyle/>
          <a:p>
            <a:pPr lvl="0">
              <a:spcBef>
                <a:spcPts val="600"/>
              </a:spcBef>
              <a:defRPr/>
            </a:pPr>
            <a:r>
              <a:rPr lang="ja-JP" altLang="en-US" sz="1900" b="1" dirty="0">
                <a:solidFill>
                  <a:prstClr val="black"/>
                </a:solidFill>
                <a:latin typeface="+mn-ea"/>
              </a:rPr>
              <a:t>使徒たちは、イエスご自身から、復活の証人となるよう特別に任命されました（使 </a:t>
            </a:r>
            <a:r>
              <a:rPr lang="en-US" altLang="ja-JP" sz="1900" b="1" dirty="0">
                <a:solidFill>
                  <a:prstClr val="black"/>
                </a:solidFill>
                <a:latin typeface="+mn-ea"/>
              </a:rPr>
              <a:t>10:40-41</a:t>
            </a:r>
            <a:r>
              <a:rPr lang="ja-JP" altLang="en-US" sz="1900" b="1" dirty="0">
                <a:solidFill>
                  <a:prstClr val="black"/>
                </a:solidFill>
                <a:latin typeface="+mn-ea"/>
              </a:rPr>
              <a:t>）。</a:t>
            </a: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C8B922AA-57F4-7E42-57E0-3804FDFDDDA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C2198EA-805C-2789-2EF9-7D80AB5C5E98}"/>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聖書は、イエスとその生涯や御業について、使徒や預言者が語った言葉を記した</a:t>
            </a:r>
            <a:br>
              <a:rPr lang="en-US" altLang="ja-JP" b="1" dirty="0"/>
            </a:br>
            <a:r>
              <a:rPr lang="ja-JP" altLang="ja-JP" b="1" dirty="0"/>
              <a:t>唯一 の公式記録です。</a:t>
            </a:r>
            <a:br>
              <a:rPr lang="en-US" altLang="ja-JP" b="1" dirty="0"/>
            </a:br>
            <a:r>
              <a:rPr lang="ja-JP" altLang="ja-JP" b="1" dirty="0"/>
              <a:t>このことから、イエスや、私たちのために</a:t>
            </a:r>
            <a:r>
              <a:rPr lang="ja-JP" altLang="en-US" b="1" dirty="0"/>
              <a:t>　</a:t>
            </a:r>
            <a:r>
              <a:rPr lang="ja-JP" altLang="ja-JP" b="1" dirty="0"/>
              <a:t>イエスが死なれたことにつ いて私たちが信じることに関して、なぜ聖書が最終的な権威を持たなければならな いのか、どのようなことが示されているでしょうか。</a:t>
            </a:r>
            <a:endParaRPr kumimoji="1" lang="ja-JP" altLang="en-US" b="1" dirty="0"/>
          </a:p>
        </p:txBody>
      </p:sp>
    </p:spTree>
    <p:extLst>
      <p:ext uri="{BB962C8B-B14F-4D97-AF65-F5344CB8AC3E}">
        <p14:creationId xmlns:p14="http://schemas.microsoft.com/office/powerpoint/2010/main" val="403247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lang="ja-JP" altLang="en-US" sz="4400" b="1" dirty="0">
                <a:ln w="22225">
                  <a:solidFill>
                    <a:srgbClr val="B83E0A"/>
                  </a:solidFill>
                  <a:prstDash val="solid"/>
                </a:ln>
                <a:solidFill>
                  <a:srgbClr val="B83E0A">
                    <a:lumMod val="40000"/>
                    <a:lumOff val="60000"/>
                  </a:srgbClr>
                </a:solidFill>
              </a:rPr>
              <a:t>新約聖書の預言者たち</a:t>
            </a:r>
            <a:endParaRPr kumimoji="0" lang="en-US"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99874" y="704486"/>
            <a:ext cx="7875638" cy="1015663"/>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ja-JP" altLang="en-US" sz="2000" b="1" dirty="0">
                <a:solidFill>
                  <a:srgbClr val="B78B19">
                    <a:lumMod val="50000"/>
                  </a:srgbClr>
                </a:solidFill>
                <a:latin typeface="+mn-ea"/>
              </a:rPr>
              <a:t>わたしの子テモテ、あなたについて以前預言されたことに従って、この命令を与えます。その預言に力づけられ、雄々しく戦いなさい、</a:t>
            </a:r>
            <a:r>
              <a:rPr kumimoji="0" lang="en-US" sz="2000" b="1" i="0" u="none" strike="noStrike" kern="1200" cap="none" spc="0" normalizeH="0" baseline="0" noProof="0" dirty="0">
                <a:ln>
                  <a:noFill/>
                </a:ln>
                <a:solidFill>
                  <a:srgbClr val="B78B19">
                    <a:lumMod val="50000"/>
                  </a:srgbClr>
                </a:solidFill>
                <a:effectLst/>
                <a:uLnTx/>
                <a:uFillTx/>
                <a:latin typeface="+mn-ea"/>
              </a:rPr>
              <a:t>(1 </a:t>
            </a:r>
            <a:r>
              <a:rPr kumimoji="0" lang="ja-JP" altLang="en-US" sz="2000" b="1" i="0" u="none" strike="noStrike" kern="1200" cap="none" spc="0" normalizeH="0" baseline="0" noProof="0" dirty="0">
                <a:ln>
                  <a:noFill/>
                </a:ln>
                <a:solidFill>
                  <a:srgbClr val="B78B19">
                    <a:lumMod val="50000"/>
                  </a:srgbClr>
                </a:solidFill>
                <a:effectLst/>
                <a:uLnTx/>
                <a:uFillTx/>
                <a:latin typeface="+mn-ea"/>
              </a:rPr>
              <a:t>テモテ</a:t>
            </a:r>
            <a:r>
              <a:rPr kumimoji="0" lang="en-US" sz="2000" b="1" i="0" u="none" strike="noStrike" kern="1200" cap="none" spc="0" normalizeH="0" baseline="0" noProof="0" dirty="0">
                <a:ln>
                  <a:noFill/>
                </a:ln>
                <a:solidFill>
                  <a:srgbClr val="B78B19">
                    <a:lumMod val="50000"/>
                  </a:srgbClr>
                </a:solidFill>
                <a:effectLst/>
                <a:uLnTx/>
                <a:uFillTx/>
                <a:latin typeface="+mn-ea"/>
              </a:rPr>
              <a:t> 1:18 )</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228600" y="1776613"/>
            <a:ext cx="7769942" cy="677108"/>
          </a:xfrm>
          <a:prstGeom prst="rect">
            <a:avLst/>
          </a:prstGeom>
          <a:noFill/>
        </p:spPr>
        <p:txBody>
          <a:bodyPr wrap="square">
            <a:spAutoFit/>
          </a:bodyPr>
          <a:lstStyle/>
          <a:p>
            <a:pPr lvl="0">
              <a:spcBef>
                <a:spcPts val="600"/>
              </a:spcBef>
              <a:defRPr/>
            </a:pPr>
            <a:r>
              <a:rPr lang="ja-JP" altLang="en-US" sz="1900" b="1" dirty="0">
                <a:solidFill>
                  <a:prstClr val="black"/>
                </a:solidFill>
              </a:rPr>
              <a:t>使徒や預言者、預言者たちに加え、シラスやバルナバのように預言の賜物を持っていたパウロの協力者たちについても言及されています：</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1575037366"/>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1519307379"/>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cstate="screen">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a:extLst>
            <a:ext uri="{FF2B5EF4-FFF2-40B4-BE49-F238E27FC236}">
              <a16:creationId xmlns:a16="http://schemas.microsoft.com/office/drawing/2014/main" id="{BDD8E571-022F-BA37-2473-373049E2931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68E1155-50BE-C5A3-C259-520D67B3AA8C}"/>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Ⅰコリント14:3</a:t>
            </a:r>
            <a:br>
              <a:rPr lang="en-US" altLang="ja-JP" dirty="0"/>
            </a:br>
            <a:r>
              <a:rPr lang="ja-JP" altLang="ja-JP" sz="2700" b="1" dirty="0">
                <a:solidFill>
                  <a:schemeClr val="accent4"/>
                </a:solidFill>
              </a:rPr>
              <a:t>14:3 しかし、預言する者は、人に向かって 語っているので、人を造り上げ、励まし、 慰めます。 </a:t>
            </a:r>
            <a:br>
              <a:rPr lang="en-US" altLang="ja-JP" b="1" dirty="0"/>
            </a:br>
            <a:r>
              <a:rPr lang="ja-JP" altLang="ja-JP" b="1" dirty="0"/>
              <a:t>エフェソ （エペソ）4:11～13、</a:t>
            </a:r>
            <a:br>
              <a:rPr lang="en-US" altLang="ja-JP" b="1" dirty="0"/>
            </a:br>
            <a:r>
              <a:rPr lang="ja-JP" altLang="ja-JP" sz="2700" b="1" dirty="0">
                <a:solidFill>
                  <a:schemeClr val="accent4"/>
                </a:solidFill>
              </a:rPr>
              <a:t>4:11 そして、ある人を使徒、ある人を預 言者、ある人を福音宣教者、ある人を牧 者、教師とされたのです。 4:12 こうして、聖なる者たちは奉仕の業 に適した者とされ、キリストの体を造り 上げてゆき、 4:13 ついには、わたし</a:t>
            </a:r>
            <a:r>
              <a:rPr lang="ja-JP" altLang="en-US" sz="2700" b="1" dirty="0">
                <a:solidFill>
                  <a:schemeClr val="accent4"/>
                </a:solidFill>
              </a:rPr>
              <a:t>　</a:t>
            </a:r>
            <a:r>
              <a:rPr lang="ja-JP" altLang="ja-JP" sz="2700" b="1" dirty="0">
                <a:solidFill>
                  <a:schemeClr val="accent4"/>
                </a:solidFill>
              </a:rPr>
              <a:t>たちは皆、神の子 に対する信仰と知識において一つのもの となり、成熟した人間になり、キリスト の満ちあふれる豊かさになるまで成長す るのです。</a:t>
            </a:r>
            <a:br>
              <a:rPr lang="en-US" altLang="ja-JP" sz="2700" b="1" dirty="0">
                <a:solidFill>
                  <a:schemeClr val="accent4"/>
                </a:solidFill>
              </a:rPr>
            </a:br>
            <a:r>
              <a:rPr lang="ja-JP" altLang="ja-JP" b="1" dirty="0"/>
              <a:t>黙示録22:6は、</a:t>
            </a:r>
            <a:br>
              <a:rPr lang="en-US" altLang="ja-JP" b="1" dirty="0"/>
            </a:br>
            <a:r>
              <a:rPr lang="ja-JP" altLang="ja-JP" sz="2700" b="1" dirty="0">
                <a:solidFill>
                  <a:schemeClr val="accent4"/>
                </a:solidFill>
              </a:rPr>
              <a:t>そして、天使はわたしにこう言っ た。「これらの言葉は、信頼でき、</a:t>
            </a:r>
            <a:r>
              <a:rPr lang="ja-JP" altLang="en-US" sz="2700" b="1" dirty="0">
                <a:solidFill>
                  <a:schemeClr val="accent4"/>
                </a:solidFill>
              </a:rPr>
              <a:t>　　　</a:t>
            </a:r>
            <a:r>
              <a:rPr lang="ja-JP" altLang="ja-JP" sz="2700" b="1" dirty="0">
                <a:solidFill>
                  <a:schemeClr val="accent4"/>
                </a:solidFill>
              </a:rPr>
              <a:t>また真 実である。預言者たちの霊感の神、主が、 その天使を送って、</a:t>
            </a:r>
            <a:r>
              <a:rPr lang="ja-JP" altLang="en-US" sz="2700" b="1" dirty="0">
                <a:solidFill>
                  <a:schemeClr val="accent4"/>
                </a:solidFill>
              </a:rPr>
              <a:t>　　　</a:t>
            </a:r>
            <a:r>
              <a:rPr lang="ja-JP" altLang="ja-JP" sz="2700" b="1" dirty="0">
                <a:solidFill>
                  <a:schemeClr val="accent4"/>
                </a:solidFill>
              </a:rPr>
              <a:t>すぐにも起こるはず のことを、御自分の僕たちに示されたの である。 </a:t>
            </a:r>
            <a:br>
              <a:rPr lang="en-US" altLang="ja-JP" sz="2700" b="1" dirty="0">
                <a:solidFill>
                  <a:schemeClr val="accent4"/>
                </a:solidFill>
              </a:rPr>
            </a:br>
            <a:r>
              <a:rPr lang="ja-JP" altLang="en-US" sz="900" b="1" dirty="0">
                <a:solidFill>
                  <a:schemeClr val="accent4"/>
                </a:solidFill>
              </a:rPr>
              <a:t>　</a:t>
            </a:r>
            <a:br>
              <a:rPr lang="en-US" altLang="ja-JP" b="1" dirty="0"/>
            </a:br>
            <a:r>
              <a:rPr lang="ja-JP" altLang="ja-JP" b="1" dirty="0"/>
              <a:t>新約聖書の預言者 の役割について、</a:t>
            </a:r>
            <a:br>
              <a:rPr lang="en-US" altLang="ja-JP" b="1" dirty="0"/>
            </a:br>
            <a:r>
              <a:rPr lang="ja-JP" altLang="ja-JP" b="1" dirty="0"/>
              <a:t>どんなことを教えてくれますか。 </a:t>
            </a:r>
            <a:endParaRPr kumimoji="1" lang="ja-JP" altLang="en-US" b="1" dirty="0"/>
          </a:p>
        </p:txBody>
      </p:sp>
    </p:spTree>
    <p:extLst>
      <p:ext uri="{BB962C8B-B14F-4D97-AF65-F5344CB8AC3E}">
        <p14:creationId xmlns:p14="http://schemas.microsoft.com/office/powerpoint/2010/main" val="717111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92893" y="-39837"/>
            <a:ext cx="12191999" cy="707886"/>
          </a:xfrm>
          <a:prstGeom prst="rect">
            <a:avLst/>
          </a:prstGeom>
          <a:noFill/>
        </p:spPr>
        <p:txBody>
          <a:bodyPr wrap="square">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40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Aptos" panose="02110004020202020204"/>
                <a:ea typeface="+mn-ea"/>
                <a:cs typeface="+mn-cs"/>
              </a:rPr>
              <a:t>女預言者と若い牧会者たち</a:t>
            </a:r>
            <a:endParaRPr kumimoji="0" lang="en-US" sz="40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400110"/>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ja-JP" altLang="en-US" sz="2000" b="1" dirty="0">
                <a:solidFill>
                  <a:srgbClr val="7030A0"/>
                </a:solidFill>
                <a:latin typeface="+mn-ea"/>
              </a:rPr>
              <a:t>この人には預言をする四人の未婚の娘がいた。</a:t>
            </a:r>
            <a:r>
              <a:rPr kumimoji="0" lang="en-US" sz="2000" b="1" i="0" u="none" strike="noStrike" kern="1200" cap="none" spc="0" normalizeH="0" baseline="0" noProof="0" dirty="0">
                <a:ln>
                  <a:noFill/>
                </a:ln>
                <a:solidFill>
                  <a:srgbClr val="7030A0"/>
                </a:solidFill>
                <a:effectLst/>
                <a:uLnTx/>
                <a:uFillTx/>
                <a:latin typeface="+mn-ea"/>
              </a:rPr>
              <a:t>(</a:t>
            </a:r>
            <a:r>
              <a:rPr kumimoji="0" lang="ja-JP" altLang="en-US" sz="2000" b="1" i="0" u="none" strike="noStrike" kern="1200" cap="none" spc="0" normalizeH="0" baseline="0" noProof="0" dirty="0">
                <a:ln>
                  <a:noFill/>
                </a:ln>
                <a:solidFill>
                  <a:srgbClr val="7030A0"/>
                </a:solidFill>
                <a:effectLst/>
                <a:uLnTx/>
                <a:uFillTx/>
                <a:latin typeface="+mn-ea"/>
              </a:rPr>
              <a:t>使徒言行録</a:t>
            </a:r>
            <a:r>
              <a:rPr kumimoji="0" lang="en-US" sz="2000" b="1" i="0" u="none" strike="noStrike" kern="1200" cap="none" spc="0" normalizeH="0" baseline="0" noProof="0" dirty="0">
                <a:ln>
                  <a:noFill/>
                </a:ln>
                <a:solidFill>
                  <a:srgbClr val="7030A0"/>
                </a:solidFill>
                <a:effectLst/>
                <a:uLnTx/>
                <a:uFillTx/>
                <a:latin typeface="+mn-ea"/>
              </a:rPr>
              <a:t> 21:9 NVI)</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40978" y="1142242"/>
            <a:ext cx="4865892" cy="1554272"/>
          </a:xfrm>
          <a:prstGeom prst="rect">
            <a:avLst/>
          </a:prstGeom>
          <a:noFill/>
        </p:spPr>
        <p:txBody>
          <a:bodyPr wrap="square" rtlCol="0">
            <a:spAutoFit/>
          </a:bodyPr>
          <a:lstStyle/>
          <a:p>
            <a:pPr lvl="0">
              <a:spcBef>
                <a:spcPts val="600"/>
              </a:spcBef>
              <a:defRPr/>
            </a:pPr>
            <a:r>
              <a:rPr lang="ja-JP" altLang="en-US" sz="1900" b="1" dirty="0">
                <a:solidFill>
                  <a:prstClr val="black"/>
                </a:solidFill>
                <a:latin typeface="+mn-ea"/>
              </a:rPr>
              <a:t>新約聖書で名前が挙げられている唯一の　預言者はアンナであり、彼女は　　　　「エルサレムの贖いを待ち望んでいた　　すべての人々に、その子［イエス］に　　ついて語った」（ルカ </a:t>
            </a:r>
            <a:r>
              <a:rPr lang="en-US" altLang="ja-JP" sz="1900" b="1" dirty="0">
                <a:solidFill>
                  <a:prstClr val="black"/>
                </a:solidFill>
                <a:latin typeface="+mn-ea"/>
              </a:rPr>
              <a:t>2:36-38 </a:t>
            </a:r>
            <a:r>
              <a:rPr lang="ja-JP" altLang="en-US" sz="1900" b="1" dirty="0">
                <a:solidFill>
                  <a:prstClr val="black"/>
                </a:solidFill>
                <a:latin typeface="+mn-ea"/>
              </a:rPr>
              <a:t>）。</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78835" y="3847561"/>
            <a:ext cx="4720482"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7" y="5067163"/>
            <a:ext cx="4052640" cy="1554272"/>
          </a:xfrm>
          <a:prstGeom prst="rect">
            <a:avLst/>
          </a:prstGeom>
          <a:noFill/>
        </p:spPr>
        <p:txBody>
          <a:bodyPr wrap="square">
            <a:spAutoFit/>
          </a:bodyPr>
          <a:lstStyle/>
          <a:p>
            <a:pPr lvl="0">
              <a:spcBef>
                <a:spcPts val="600"/>
              </a:spcBef>
              <a:defRPr/>
            </a:pPr>
            <a:r>
              <a:rPr lang="ja-JP" altLang="en-US" sz="1900" b="1" dirty="0">
                <a:solidFill>
                  <a:prstClr val="black"/>
                </a:solidFill>
                <a:latin typeface="+mn-ea"/>
              </a:rPr>
              <a:t>ヨエルはあらかじめ、聖霊が働かれることによって、息子たち、娘たち、老人、若者、しもべ、そして女　　しもべたちが預言するようになると告げていた（ヨエ </a:t>
            </a:r>
            <a:r>
              <a:rPr lang="en-US" altLang="ja-JP" sz="1900" b="1" dirty="0">
                <a:solidFill>
                  <a:prstClr val="black"/>
                </a:solidFill>
                <a:latin typeface="+mn-ea"/>
              </a:rPr>
              <a:t>2:28-29</a:t>
            </a:r>
            <a:r>
              <a:rPr lang="ja-JP" altLang="en-US" sz="1900" b="1" dirty="0">
                <a:solidFill>
                  <a:prstClr val="black"/>
                </a:solidFill>
                <a:latin typeface="+mn-ea"/>
              </a:rPr>
              <a:t>）。</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66244" y="3634581"/>
            <a:ext cx="3870090" cy="1261884"/>
          </a:xfrm>
          <a:prstGeom prst="rect">
            <a:avLst/>
          </a:prstGeom>
          <a:noFill/>
        </p:spPr>
        <p:txBody>
          <a:bodyPr wrap="square">
            <a:spAutoFit/>
          </a:bodyPr>
          <a:lstStyle/>
          <a:p>
            <a:pPr lvl="0">
              <a:spcBef>
                <a:spcPts val="600"/>
              </a:spcBef>
              <a:defRPr/>
            </a:pPr>
            <a:r>
              <a:rPr lang="ja-JP" altLang="en-US" sz="1900" b="1" dirty="0">
                <a:solidFill>
                  <a:prstClr val="black"/>
                </a:solidFill>
                <a:latin typeface="+mn-ea"/>
              </a:rPr>
              <a:t>さらに、預言は、女性にも男性にも共通して与えられる賜物として言及されています                    （</a:t>
            </a:r>
            <a:r>
              <a:rPr lang="en-US" altLang="ja-JP" sz="1900" b="1" dirty="0">
                <a:solidFill>
                  <a:prstClr val="black"/>
                </a:solidFill>
                <a:latin typeface="+mn-ea"/>
              </a:rPr>
              <a:t>Ⅰ</a:t>
            </a:r>
            <a:r>
              <a:rPr lang="ja-JP" altLang="en-US" sz="1900" b="1" dirty="0">
                <a:solidFill>
                  <a:prstClr val="black"/>
                </a:solidFill>
                <a:latin typeface="+mn-ea"/>
              </a:rPr>
              <a:t>コリ</a:t>
            </a:r>
            <a:r>
              <a:rPr lang="en-US" altLang="ja-JP" sz="1900" b="1" dirty="0">
                <a:solidFill>
                  <a:prstClr val="black"/>
                </a:solidFill>
                <a:latin typeface="+mn-ea"/>
              </a:rPr>
              <a:t>11:4-5</a:t>
            </a:r>
            <a:r>
              <a:rPr lang="ja-JP" altLang="en-US" sz="1900" b="1" dirty="0">
                <a:solidFill>
                  <a:prstClr val="black"/>
                </a:solidFill>
                <a:latin typeface="+mn-ea"/>
              </a:rPr>
              <a:t>）。</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66244" y="2786775"/>
            <a:ext cx="4720482" cy="677108"/>
          </a:xfrm>
          <a:prstGeom prst="rect">
            <a:avLst/>
          </a:prstGeom>
          <a:noFill/>
        </p:spPr>
        <p:txBody>
          <a:bodyPr wrap="square">
            <a:spAutoFit/>
          </a:bodyPr>
          <a:lstStyle/>
          <a:p>
            <a:pPr lvl="0">
              <a:spcBef>
                <a:spcPts val="600"/>
              </a:spcBef>
              <a:defRPr/>
            </a:pPr>
            <a:r>
              <a:rPr lang="ja-JP" altLang="en-US" sz="1900" b="1" dirty="0">
                <a:solidFill>
                  <a:prstClr val="black"/>
                </a:solidFill>
                <a:latin typeface="+mn-ea"/>
              </a:rPr>
              <a:t>伝道者フィリポの</a:t>
            </a:r>
            <a:r>
              <a:rPr lang="en-US" altLang="ja-JP" sz="1900" b="1" dirty="0">
                <a:solidFill>
                  <a:prstClr val="black"/>
                </a:solidFill>
                <a:latin typeface="+mn-ea"/>
              </a:rPr>
              <a:t>4</a:t>
            </a:r>
            <a:r>
              <a:rPr lang="ja-JP" altLang="en-US" sz="1900" b="1" dirty="0">
                <a:solidFill>
                  <a:prstClr val="black"/>
                </a:solidFill>
                <a:latin typeface="+mn-ea"/>
              </a:rPr>
              <a:t>人の娘たちも、預言の賜物を受けました（使 </a:t>
            </a:r>
            <a:r>
              <a:rPr lang="en-US" altLang="ja-JP" sz="1900" b="1" dirty="0">
                <a:solidFill>
                  <a:prstClr val="black"/>
                </a:solidFill>
                <a:latin typeface="+mn-ea"/>
              </a:rPr>
              <a:t>21:8-9</a:t>
            </a:r>
            <a:r>
              <a:rPr lang="ja-JP" altLang="en-US" sz="1900" b="1" dirty="0">
                <a:solidFill>
                  <a:prstClr val="black"/>
                </a:solidFill>
                <a:latin typeface="+mn-ea"/>
              </a:rPr>
              <a:t>）。</a:t>
            </a: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a:extLst>
            <a:ext uri="{FF2B5EF4-FFF2-40B4-BE49-F238E27FC236}">
              <a16:creationId xmlns:a16="http://schemas.microsoft.com/office/drawing/2014/main" id="{550ABC59-7B1F-8399-B686-26E54F0FF0F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CA03181-661C-8628-E72F-7791156C7E91}"/>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老若男女である私たちは皆、神の働きに</a:t>
            </a:r>
            <a:br>
              <a:rPr lang="en-US" altLang="ja-JP" b="1" dirty="0"/>
            </a:br>
            <a:r>
              <a:rPr lang="ja-JP" altLang="ja-JP" b="1" dirty="0"/>
              <a:t>おいて果たすべき役割があります。</a:t>
            </a:r>
            <a:br>
              <a:rPr lang="en-US" altLang="ja-JP" b="1" dirty="0"/>
            </a:br>
            <a:r>
              <a:rPr lang="ja-JP" altLang="ja-JP" b="1" dirty="0"/>
              <a:t>あなた の役割は何ですか。</a:t>
            </a:r>
            <a:br>
              <a:rPr lang="en-US" altLang="ja-JP" b="1" dirty="0"/>
            </a:br>
            <a:r>
              <a:rPr lang="ja-JP" altLang="ja-JP" b="1" dirty="0"/>
              <a:t>そして、どのようにすればさらに</a:t>
            </a:r>
            <a:br>
              <a:rPr lang="en-US" altLang="ja-JP" b="1" dirty="0"/>
            </a:br>
            <a:r>
              <a:rPr lang="ja-JP" altLang="ja-JP" b="1" dirty="0"/>
              <a:t>多くのことができるでしょうか。</a:t>
            </a:r>
            <a:endParaRPr kumimoji="1" lang="ja-JP" altLang="en-US" b="1" dirty="0"/>
          </a:p>
        </p:txBody>
      </p:sp>
    </p:spTree>
    <p:extLst>
      <p:ext uri="{BB962C8B-B14F-4D97-AF65-F5344CB8AC3E}">
        <p14:creationId xmlns:p14="http://schemas.microsoft.com/office/powerpoint/2010/main" val="1848018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62755"/>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rPr>
              <a:t>新約聖書の偽預言者</a:t>
            </a:r>
            <a:endParaRPr kumimoji="0" lang="en-US"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5" y="670059"/>
            <a:ext cx="8753475" cy="707886"/>
          </a:xfrm>
          <a:prstGeom prst="rect">
            <a:avLst/>
          </a:prstGeom>
          <a:noFill/>
        </p:spPr>
        <p:txBody>
          <a:bodyPr wrap="square">
            <a:spAutoFit/>
          </a:bodyPr>
          <a:lstStyle/>
          <a:p>
            <a:pPr lvl="0" algn="ctr">
              <a:defRPr/>
            </a:pPr>
            <a:r>
              <a:rPr lang="ja-JP" altLang="en-US" sz="2000" b="1" dirty="0">
                <a:solidFill>
                  <a:srgbClr val="99FF99"/>
                </a:solidFill>
                <a:effectLst>
                  <a:outerShdw blurRad="38100" dist="38100" dir="2700000" algn="tl">
                    <a:srgbClr val="000000"/>
                  </a:outerShdw>
                </a:effectLst>
                <a:latin typeface="+mn-ea"/>
              </a:rPr>
              <a:t>愛する者たち、どの霊も信じるのではなく、神から出た霊かどうかを　　確かめなさい。偽預言者が大勢世に出て来ているからです。</a:t>
            </a:r>
            <a:r>
              <a:rPr kumimoji="0" lang="en-US" sz="20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mn-ea"/>
              </a:rPr>
              <a:t>(1 </a:t>
            </a:r>
            <a:r>
              <a:rPr kumimoji="0" lang="ja-JP" altLang="en-US" sz="20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mn-ea"/>
              </a:rPr>
              <a:t>ヨハネ</a:t>
            </a:r>
            <a:r>
              <a:rPr kumimoji="0" lang="en-US" sz="20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mn-ea"/>
              </a:rPr>
              <a:t> 4:1 )</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534801"/>
            <a:ext cx="8052619" cy="969496"/>
          </a:xfrm>
          <a:prstGeom prst="rect">
            <a:avLst/>
          </a:prstGeom>
          <a:noFill/>
        </p:spPr>
        <p:txBody>
          <a:bodyPr wrap="square" rtlCol="0">
            <a:spAutoFit/>
          </a:bodyPr>
          <a:lstStyle/>
          <a:p>
            <a:pPr lvl="0">
              <a:spcBef>
                <a:spcPts val="600"/>
              </a:spcBef>
              <a:defRPr/>
            </a:pP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イエスは、偽預言者が現れると警告し、彼らを「貪欲な狼」</a:t>
            </a:r>
            <a:r>
              <a:rPr lang="ja-JP" altLang="en-US" sz="1900" b="1">
                <a:solidFill>
                  <a:prstClr val="white"/>
                </a:solidFill>
                <a:effectLst>
                  <a:glow rad="101600">
                    <a:srgbClr val="721A02"/>
                  </a:glow>
                  <a:outerShdw blurRad="38100" dist="38100" dir="2700000" algn="tl">
                    <a:srgbClr val="000000">
                      <a:alpha val="43137"/>
                    </a:srgbClr>
                  </a:outerShdw>
                </a:effectLst>
                <a:latin typeface="+mn-ea"/>
              </a:rPr>
              <a:t>と呼び　　ました</a:t>
            </a: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（マタ</a:t>
            </a:r>
            <a:r>
              <a:rPr lang="en-US" altLang="ja-JP" sz="1900" b="1" dirty="0">
                <a:solidFill>
                  <a:prstClr val="white"/>
                </a:solidFill>
                <a:effectLst>
                  <a:glow rad="101600">
                    <a:srgbClr val="721A02"/>
                  </a:glow>
                  <a:outerShdw blurRad="38100" dist="38100" dir="2700000" algn="tl">
                    <a:srgbClr val="000000">
                      <a:alpha val="43137"/>
                    </a:srgbClr>
                  </a:outerShdw>
                </a:effectLst>
                <a:latin typeface="+mn-ea"/>
              </a:rPr>
              <a:t>24:24</a:t>
            </a: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a:t>
            </a:r>
            <a:r>
              <a:rPr lang="en-US" altLang="ja-JP" sz="1900" b="1" dirty="0">
                <a:solidFill>
                  <a:prstClr val="white"/>
                </a:solidFill>
                <a:effectLst>
                  <a:glow rad="101600">
                    <a:srgbClr val="721A02"/>
                  </a:glow>
                  <a:outerShdw blurRad="38100" dist="38100" dir="2700000" algn="tl">
                    <a:srgbClr val="000000">
                      <a:alpha val="43137"/>
                    </a:srgbClr>
                  </a:outerShdw>
                </a:effectLst>
                <a:latin typeface="+mn-ea"/>
              </a:rPr>
              <a:t>7:15</a:t>
            </a: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）。こうした偽預言者は、初期の教会の中にも　　現れ始めました（</a:t>
            </a:r>
            <a:r>
              <a:rPr lang="en-US" altLang="ja-JP" sz="1900" b="1" dirty="0">
                <a:solidFill>
                  <a:prstClr val="white"/>
                </a:solidFill>
                <a:effectLst>
                  <a:glow rad="101600">
                    <a:srgbClr val="721A02"/>
                  </a:glow>
                  <a:outerShdw blurRad="38100" dist="38100" dir="2700000" algn="tl">
                    <a:srgbClr val="000000">
                      <a:alpha val="43137"/>
                    </a:srgbClr>
                  </a:outerShdw>
                </a:effectLst>
                <a:latin typeface="+mn-ea"/>
              </a:rPr>
              <a:t>1</a:t>
            </a: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ヨハ</a:t>
            </a:r>
            <a:r>
              <a:rPr lang="en-US" altLang="ja-JP" sz="1900" b="1" dirty="0">
                <a:solidFill>
                  <a:prstClr val="white"/>
                </a:solidFill>
                <a:effectLst>
                  <a:glow rad="101600">
                    <a:srgbClr val="721A02"/>
                  </a:glow>
                  <a:outerShdw blurRad="38100" dist="38100" dir="2700000" algn="tl">
                    <a:srgbClr val="000000">
                      <a:alpha val="43137"/>
                    </a:srgbClr>
                  </a:outerShdw>
                </a:effectLst>
                <a:latin typeface="+mn-ea"/>
              </a:rPr>
              <a:t>4:1</a:t>
            </a: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925217"/>
            <a:ext cx="6073027" cy="969496"/>
          </a:xfrm>
          <a:prstGeom prst="rect">
            <a:avLst/>
          </a:prstGeom>
          <a:noFill/>
        </p:spPr>
        <p:txBody>
          <a:bodyPr wrap="square">
            <a:spAutoFit/>
          </a:bodyPr>
          <a:lstStyle/>
          <a:p>
            <a:pPr lvl="0">
              <a:spcBef>
                <a:spcPts val="600"/>
              </a:spcBef>
              <a:defRPr/>
            </a:pP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私たち信者は、預言者たちの言葉を吟味し、その　　メッセージのすべてが聖書と一致し、キリストを　　中心としていることを確かめるよう召されています。</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411052" y="6183000"/>
            <a:ext cx="10212408" cy="677108"/>
          </a:xfrm>
          <a:prstGeom prst="rect">
            <a:avLst/>
          </a:prstGeom>
          <a:noFill/>
        </p:spPr>
        <p:txBody>
          <a:bodyPr wrap="square">
            <a:spAutoFit/>
          </a:bodyPr>
          <a:lstStyle/>
          <a:p>
            <a:pPr lvl="0">
              <a:spcBef>
                <a:spcPts val="600"/>
              </a:spcBef>
              <a:defRPr/>
            </a:pP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偽預言者たち（そして彼らを操る悪の勢力）に対する私たちの唯一の防御手段は、　　　　神が私たちに備えてくださった武具を身に着けることです（エフェ</a:t>
            </a:r>
            <a:r>
              <a:rPr lang="en-US" altLang="ja-JP" sz="1900" b="1" dirty="0">
                <a:solidFill>
                  <a:prstClr val="white"/>
                </a:solidFill>
                <a:effectLst>
                  <a:glow rad="101600">
                    <a:srgbClr val="721A02"/>
                  </a:glow>
                  <a:outerShdw blurRad="38100" dist="38100" dir="2700000" algn="tl">
                    <a:srgbClr val="000000">
                      <a:alpha val="43137"/>
                    </a:srgbClr>
                  </a:outerShdw>
                </a:effectLst>
                <a:latin typeface="+mn-ea"/>
              </a:rPr>
              <a:t>6:10-18</a:t>
            </a: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711621"/>
            <a:ext cx="8052619" cy="969496"/>
          </a:xfrm>
          <a:prstGeom prst="rect">
            <a:avLst/>
          </a:prstGeom>
          <a:noFill/>
        </p:spPr>
        <p:txBody>
          <a:bodyPr wrap="square">
            <a:spAutoFit/>
          </a:bodyPr>
          <a:lstStyle/>
          <a:p>
            <a:pPr lvl="0">
              <a:spcBef>
                <a:spcPts val="600"/>
              </a:spcBef>
              <a:defRPr/>
            </a:pP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真の預言は神の御言葉と一致し、キリストを指し示し、教会を築き　　上げるものであるのに対し、偽預言者は分裂を招く教義や私利私欲を　助長する。</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610369"/>
            <a:ext cx="8052618" cy="969496"/>
          </a:xfrm>
          <a:prstGeom prst="rect">
            <a:avLst/>
          </a:prstGeom>
          <a:noFill/>
        </p:spPr>
        <p:txBody>
          <a:bodyPr wrap="square">
            <a:spAutoFit/>
          </a:bodyPr>
          <a:lstStyle/>
          <a:p>
            <a:pPr lvl="0">
              <a:spcBef>
                <a:spcPts val="600"/>
              </a:spcBef>
              <a:defRPr/>
            </a:pP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パウロはエフェソの長老たちに、彼らの間に「貪欲な狼」が現れると　警告しました（使伝 </a:t>
            </a:r>
            <a:r>
              <a:rPr lang="en-US" altLang="ja-JP" sz="1900" b="1" dirty="0">
                <a:solidFill>
                  <a:prstClr val="white"/>
                </a:solidFill>
                <a:effectLst>
                  <a:glow rad="101600">
                    <a:srgbClr val="721A02"/>
                  </a:glow>
                  <a:outerShdw blurRad="38100" dist="38100" dir="2700000" algn="tl">
                    <a:srgbClr val="000000">
                      <a:alpha val="43137"/>
                    </a:srgbClr>
                  </a:outerShdw>
                </a:effectLst>
                <a:latin typeface="+mn-ea"/>
              </a:rPr>
              <a:t>20:29</a:t>
            </a: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）。また、コリントの人々に対しても、　「偽りの使徒」の存在について警告しました（</a:t>
            </a:r>
            <a:r>
              <a:rPr lang="en-US" altLang="ja-JP" sz="1900" b="1" dirty="0">
                <a:solidFill>
                  <a:prstClr val="white"/>
                </a:solidFill>
                <a:effectLst>
                  <a:glow rad="101600">
                    <a:srgbClr val="721A02"/>
                  </a:glow>
                  <a:outerShdw blurRad="38100" dist="38100" dir="2700000" algn="tl">
                    <a:srgbClr val="000000">
                      <a:alpha val="43137"/>
                    </a:srgbClr>
                  </a:outerShdw>
                </a:effectLst>
                <a:latin typeface="+mn-ea"/>
              </a:rPr>
              <a:t>2</a:t>
            </a: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コリ </a:t>
            </a:r>
            <a:r>
              <a:rPr lang="en-US" altLang="ja-JP" sz="1900" b="1" dirty="0">
                <a:solidFill>
                  <a:prstClr val="white"/>
                </a:solidFill>
                <a:effectLst>
                  <a:glow rad="101600">
                    <a:srgbClr val="721A02"/>
                  </a:glow>
                  <a:outerShdw blurRad="38100" dist="38100" dir="2700000" algn="tl">
                    <a:srgbClr val="000000">
                      <a:alpha val="43137"/>
                    </a:srgbClr>
                  </a:outerShdw>
                </a:effectLst>
                <a:latin typeface="+mn-ea"/>
              </a:rPr>
              <a:t>11:13</a:t>
            </a:r>
            <a:r>
              <a:rPr lang="ja-JP" altLang="en-US" sz="1900" b="1" dirty="0">
                <a:solidFill>
                  <a:prstClr val="white"/>
                </a:solidFill>
                <a:effectLst>
                  <a:glow rad="101600">
                    <a:srgbClr val="721A02"/>
                  </a:glow>
                  <a:outerShdw blurRad="38100" dist="38100" dir="2700000" algn="tl">
                    <a:srgbClr val="000000">
                      <a:alpha val="43137"/>
                    </a:srgbClr>
                  </a:outerShdw>
                </a:effectLst>
                <a:latin typeface="+mn-ea"/>
              </a:rPr>
              <a:t>）。</a:t>
            </a: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a:extLst>
            <a:ext uri="{FF2B5EF4-FFF2-40B4-BE49-F238E27FC236}">
              <a16:creationId xmlns:a16="http://schemas.microsoft.com/office/drawing/2014/main" id="{584E1C96-4678-2EA3-B63E-C32CAB37F78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3FE0D60-E8BF-2B10-04E4-94618F21FDBD}"/>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世界を席巻するあらゆる惑わしに対して、</a:t>
            </a:r>
            <a:r>
              <a:rPr lang="ja-JP" altLang="en-US" b="1" dirty="0"/>
              <a:t>　</a:t>
            </a:r>
            <a:r>
              <a:rPr lang="ja-JP" altLang="ja-JP" b="1" dirty="0"/>
              <a:t>あなたはいかによりよく自分自身を</a:t>
            </a:r>
            <a:br>
              <a:rPr lang="en-US" altLang="ja-JP" b="1" dirty="0"/>
            </a:br>
            <a:r>
              <a:rPr lang="ja-JP" altLang="ja-JP" b="1" dirty="0"/>
              <a:t>武装 することができますか。</a:t>
            </a:r>
            <a:endParaRPr kumimoji="1" lang="ja-JP" altLang="en-US" b="1" dirty="0"/>
          </a:p>
        </p:txBody>
      </p:sp>
    </p:spTree>
    <p:extLst>
      <p:ext uri="{BB962C8B-B14F-4D97-AF65-F5344CB8AC3E}">
        <p14:creationId xmlns:p14="http://schemas.microsoft.com/office/powerpoint/2010/main" val="1906743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4893647"/>
          </a:xfrm>
          <a:prstGeom prst="rect">
            <a:avLst/>
          </a:prstGeom>
          <a:noFill/>
        </p:spPr>
        <p:txBody>
          <a:bodyPr wrap="square">
            <a:spAutoFit/>
          </a:bodyPr>
          <a:lstStyle/>
          <a:p>
            <a:pPr lvl="0">
              <a:spcBef>
                <a:spcPts val="600"/>
              </a:spcBef>
              <a:defRPr/>
            </a:pPr>
            <a:r>
              <a:rPr lang="ja-JP" altLang="en-US" sz="2600" b="1" dirty="0">
                <a:solidFill>
                  <a:prstClr val="black"/>
                </a:solidFill>
                <a:latin typeface="Constantia" panose="02030602050306030303" pitchFamily="18" charset="0"/>
              </a:rPr>
              <a:t>「先祖たち、預言者たち、そして使徒たちは、　聖霊に導かれて語り、自分たちの力によって、　また自分の名において語っているのではないことをはっきりと述べました。彼らは、自分たちに　称賛が向けられることを望まず、誰も彼らを、　誇りとするべき何かの創始者であると見なさないことを願っていました。彼らは、すべての賛美に値する神の栄光を何よりも重んじた。彼らは、　自らの能力や伝えたメッセージは、神の力の　　使者として与えられたものであると宣言した。　神こそが彼らの権威であり、十分な支えで　　あった。」</a:t>
            </a:r>
            <a:endParaRPr kumimoji="0" lang="en-US" sz="26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endParaRPr>
          </a:p>
        </p:txBody>
      </p:sp>
      <p:sp>
        <p:nvSpPr>
          <p:cNvPr id="4" name="CuadroTexto 3">
            <a:extLst>
              <a:ext uri="{FF2B5EF4-FFF2-40B4-BE49-F238E27FC236}">
                <a16:creationId xmlns:a16="http://schemas.microsoft.com/office/drawing/2014/main" id="{B0A4C2D7-DAAC-8187-F84F-051BD605106B}"/>
              </a:ext>
            </a:extLst>
          </p:cNvPr>
          <p:cNvSpPr txBox="1"/>
          <p:nvPr/>
        </p:nvSpPr>
        <p:spPr>
          <a:xfrm>
            <a:off x="5088855" y="6009306"/>
            <a:ext cx="4846711" cy="338554"/>
          </a:xfrm>
          <a:prstGeom prst="rect">
            <a:avLst/>
          </a:prstGeom>
          <a:noFill/>
        </p:spPr>
        <p:txBody>
          <a:bodyPr wrap="none" rtlCol="0">
            <a:spAutoFit/>
          </a:bodyPr>
          <a:lstStyle/>
          <a:p>
            <a:pPr lvl="0" algn="r">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EG</a:t>
            </a:r>
            <a:r>
              <a:rPr kumimoji="0" lang="ja-JP" altLang="en-US" sz="1600" b="1" i="0" u="none" strike="noStrike" kern="1200" cap="none" spc="0" normalizeH="0" baseline="0" noProof="0" dirty="0">
                <a:ln>
                  <a:noFill/>
                </a:ln>
                <a:solidFill>
                  <a:prstClr val="black"/>
                </a:solidFill>
                <a:effectLst/>
                <a:uLnTx/>
                <a:uFillTx/>
                <a:latin typeface="Aptos" panose="02110004020202020204"/>
                <a:ea typeface="+mn-ea"/>
                <a:cs typeface="+mn-cs"/>
              </a:rPr>
              <a:t>ホワイト</a:t>
            </a:r>
            <a:r>
              <a:rPr lang="en-US" sz="1600" b="1" dirty="0">
                <a:solidFill>
                  <a:prstClr val="black"/>
                </a:solidFill>
              </a:rPr>
              <a:t> (To Be Like Jesus,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July 30)</a:t>
            </a:r>
            <a:r>
              <a:rPr kumimoji="0" lang="ja-JP" altLang="en-US" sz="1600" b="1" i="0" u="none" strike="noStrike" kern="1200" cap="none" spc="0" normalizeH="0" baseline="0" noProof="0" dirty="0">
                <a:ln>
                  <a:noFill/>
                </a:ln>
                <a:solidFill>
                  <a:prstClr val="black"/>
                </a:solidFill>
                <a:effectLst/>
                <a:uLnTx/>
                <a:uFillTx/>
                <a:latin typeface="Aptos" panose="02110004020202020204"/>
                <a:ea typeface="+mn-ea"/>
                <a:cs typeface="+mn-cs"/>
              </a:rPr>
              <a:t>（非公式訳）</a:t>
            </a: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screen">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584775"/>
          </a:xfrm>
          <a:prstGeom prst="rect">
            <a:avLst/>
          </a:prstGeom>
          <a:noFill/>
        </p:spPr>
        <p:txBody>
          <a:bodyPr wrap="square" rtlCol="0">
            <a:spAutoFit/>
          </a:bodyPr>
          <a:lstStyle/>
          <a:p>
            <a:pPr lvl="0" algn="ctr">
              <a:defRPr/>
            </a:pPr>
            <a:r>
              <a:rPr lang="ja-JP" altLang="en-US" sz="3200" b="1" dirty="0">
                <a:ln w="6600">
                  <a:solidFill>
                    <a:srgbClr val="B83E0A"/>
                  </a:solidFill>
                  <a:prstDash val="solid"/>
                </a:ln>
                <a:solidFill>
                  <a:srgbClr val="FFFFFF"/>
                </a:solidFill>
                <a:effectLst>
                  <a:outerShdw dist="38100" dir="2700000" algn="tl" rotWithShape="0">
                    <a:srgbClr val="5F3B1F"/>
                  </a:outerShdw>
                </a:effectLst>
              </a:rPr>
              <a:t>付録：エレン・</a:t>
            </a:r>
            <a:r>
              <a:rPr lang="en-US" altLang="ja-JP" sz="3200" b="1" dirty="0">
                <a:ln w="6600">
                  <a:solidFill>
                    <a:srgbClr val="B83E0A"/>
                  </a:solidFill>
                  <a:prstDash val="solid"/>
                </a:ln>
                <a:solidFill>
                  <a:srgbClr val="FFFFFF"/>
                </a:solidFill>
                <a:effectLst>
                  <a:outerShdw dist="38100" dir="2700000" algn="tl" rotWithShape="0">
                    <a:srgbClr val="5F3B1F"/>
                  </a:outerShdw>
                </a:effectLst>
              </a:rPr>
              <a:t>G</a:t>
            </a:r>
            <a:r>
              <a:rPr lang="ja-JP" altLang="en-US" sz="3200" b="1" dirty="0">
                <a:ln w="6600">
                  <a:solidFill>
                    <a:srgbClr val="B83E0A"/>
                  </a:solidFill>
                  <a:prstDash val="solid"/>
                </a:ln>
                <a:solidFill>
                  <a:srgbClr val="FFFFFF"/>
                </a:solidFill>
                <a:effectLst>
                  <a:outerShdw dist="38100" dir="2700000" algn="tl" rotWithShape="0">
                    <a:srgbClr val="5F3B1F"/>
                  </a:outerShdw>
                </a:effectLst>
              </a:rPr>
              <a:t>・ホワイトの宣教活動の主要な原則</a:t>
            </a: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969496"/>
          </a:xfrm>
          <a:prstGeom prst="rect">
            <a:avLst/>
          </a:prstGeom>
          <a:noFill/>
        </p:spPr>
        <p:txBody>
          <a:bodyPr wrap="square" rtlCol="0">
            <a:spAutoFit/>
          </a:bodyPr>
          <a:lstStyle/>
          <a:p>
            <a:pPr lvl="0">
              <a:spcBef>
                <a:spcPts val="600"/>
              </a:spcBef>
              <a:defRPr/>
            </a:pPr>
            <a:r>
              <a:rPr lang="ja-JP" altLang="en-US" sz="1900" b="1" dirty="0">
                <a:solidFill>
                  <a:prstClr val="black"/>
                </a:solidFill>
                <a:latin typeface="+mn-ea"/>
              </a:rPr>
              <a:t>エレン・</a:t>
            </a:r>
            <a:r>
              <a:rPr lang="en-US" altLang="ja-JP" sz="1900" b="1" dirty="0">
                <a:solidFill>
                  <a:prstClr val="black"/>
                </a:solidFill>
                <a:latin typeface="+mn-ea"/>
              </a:rPr>
              <a:t>G</a:t>
            </a:r>
            <a:r>
              <a:rPr lang="ja-JP" altLang="en-US" sz="1900" b="1" dirty="0">
                <a:solidFill>
                  <a:prstClr val="black"/>
                </a:solidFill>
                <a:latin typeface="+mn-ea"/>
              </a:rPr>
              <a:t>・ホワイトの宣教活動には、二つの基本的な焦点がありました。人々をイエスのもとへ導くことと、人々の関心を聖書に向けさせることでした。</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7029" y="3000375"/>
            <a:ext cx="2687171" cy="343859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62974" y="808004"/>
            <a:ext cx="3258671"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386137" y="4601106"/>
            <a:ext cx="6096000" cy="1846659"/>
          </a:xfrm>
          <a:prstGeom prst="rect">
            <a:avLst/>
          </a:prstGeom>
          <a:noFill/>
        </p:spPr>
        <p:txBody>
          <a:bodyPr wrap="square">
            <a:spAutoFit/>
          </a:bodyPr>
          <a:lstStyle/>
          <a:p>
            <a:pPr lvl="0">
              <a:defRPr/>
            </a:pPr>
            <a:r>
              <a:rPr lang="ja-JP" altLang="en-US" sz="1900" b="1" dirty="0">
                <a:solidFill>
                  <a:srgbClr val="5C3C4C"/>
                </a:solidFill>
                <a:latin typeface="+mn-ea"/>
              </a:rPr>
              <a:t>第</a:t>
            </a:r>
            <a:r>
              <a:rPr lang="en-US" altLang="ja-JP" sz="1900" b="1" dirty="0">
                <a:solidFill>
                  <a:srgbClr val="5C3C4C"/>
                </a:solidFill>
                <a:latin typeface="+mn-ea"/>
              </a:rPr>
              <a:t>2</a:t>
            </a:r>
            <a:r>
              <a:rPr lang="ja-JP" altLang="en-US" sz="1900" b="1" dirty="0">
                <a:solidFill>
                  <a:srgbClr val="5C3C4C"/>
                </a:solidFill>
                <a:latin typeface="+mn-ea"/>
              </a:rPr>
              <a:t>の軸：聖書　</a:t>
            </a:r>
            <a:r>
              <a:rPr lang="ja-JP" altLang="en-US" sz="1900" b="1" dirty="0">
                <a:solidFill>
                  <a:prstClr val="black"/>
                </a:solidFill>
                <a:latin typeface="+mn-ea"/>
              </a:rPr>
              <a:t>エレンは、自分の著作が聖書よりも優れているとは決して主張しなかったが、常に　　　それらを聖書に照らして検証するよう強く求めていた。主の使者として、彼女は自分自身を、人々を「より　大きな光」である聖書へと導く「小さな光」であると考えていた（</a:t>
            </a:r>
            <a:r>
              <a:rPr lang="en-US" altLang="ja-JP" sz="1900" b="1" dirty="0">
                <a:solidFill>
                  <a:prstClr val="black"/>
                </a:solidFill>
                <a:latin typeface="+mn-ea"/>
              </a:rPr>
              <a:t>『</a:t>
            </a:r>
            <a:r>
              <a:rPr lang="ja-JP" altLang="en-US" sz="1900" b="1" dirty="0">
                <a:solidFill>
                  <a:prstClr val="black"/>
                </a:solidFill>
                <a:latin typeface="+mn-ea"/>
              </a:rPr>
              <a:t>選集</a:t>
            </a:r>
            <a:r>
              <a:rPr lang="en-US" altLang="ja-JP" sz="1900" b="1" dirty="0">
                <a:solidFill>
                  <a:prstClr val="black"/>
                </a:solidFill>
                <a:latin typeface="+mn-ea"/>
              </a:rPr>
              <a:t>』</a:t>
            </a:r>
            <a:r>
              <a:rPr lang="ja-JP" altLang="en-US" sz="1900" b="1" dirty="0">
                <a:solidFill>
                  <a:prstClr val="black"/>
                </a:solidFill>
                <a:latin typeface="+mn-ea"/>
              </a:rPr>
              <a:t>第</a:t>
            </a:r>
            <a:r>
              <a:rPr lang="en-US" altLang="ja-JP" sz="1900" b="1" dirty="0">
                <a:solidFill>
                  <a:prstClr val="black"/>
                </a:solidFill>
                <a:latin typeface="+mn-ea"/>
              </a:rPr>
              <a:t>3</a:t>
            </a:r>
            <a:r>
              <a:rPr lang="ja-JP" altLang="en-US" sz="1900" b="1" dirty="0">
                <a:solidFill>
                  <a:prstClr val="black"/>
                </a:solidFill>
                <a:latin typeface="+mn-ea"/>
              </a:rPr>
              <a:t>巻、</a:t>
            </a:r>
            <a:r>
              <a:rPr lang="en-US" altLang="ja-JP" sz="1900" b="1" dirty="0">
                <a:solidFill>
                  <a:prstClr val="black"/>
                </a:solidFill>
                <a:latin typeface="+mn-ea"/>
              </a:rPr>
              <a:t>29</a:t>
            </a:r>
            <a:r>
              <a:rPr lang="ja-JP" altLang="en-US" sz="1900" b="1" dirty="0">
                <a:solidFill>
                  <a:prstClr val="black"/>
                </a:solidFill>
                <a:latin typeface="+mn-ea"/>
              </a:rPr>
              <a:t>ページ）。</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65542" y="2850428"/>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368110" y="1682731"/>
            <a:ext cx="8194864" cy="1261884"/>
          </a:xfrm>
          <a:prstGeom prst="rect">
            <a:avLst/>
          </a:prstGeom>
          <a:noFill/>
        </p:spPr>
        <p:txBody>
          <a:bodyPr wrap="square">
            <a:spAutoFit/>
          </a:bodyPr>
          <a:lstStyle/>
          <a:p>
            <a:pPr lvl="0">
              <a:defRPr/>
            </a:pPr>
            <a:r>
              <a:rPr lang="ja-JP" altLang="en-US" sz="1900" b="1" dirty="0">
                <a:solidFill>
                  <a:srgbClr val="1F6D99"/>
                </a:solidFill>
                <a:latin typeface="+mn-ea"/>
              </a:rPr>
              <a:t>第</a:t>
            </a:r>
            <a:r>
              <a:rPr lang="en-US" altLang="ja-JP" sz="1900" b="1" dirty="0">
                <a:solidFill>
                  <a:srgbClr val="1F6D99"/>
                </a:solidFill>
                <a:latin typeface="+mn-ea"/>
              </a:rPr>
              <a:t>1</a:t>
            </a:r>
            <a:r>
              <a:rPr lang="ja-JP" altLang="en-US" sz="1900" b="1" dirty="0">
                <a:solidFill>
                  <a:srgbClr val="1F6D99"/>
                </a:solidFill>
                <a:latin typeface="+mn-ea"/>
              </a:rPr>
              <a:t>の軸：イエス　</a:t>
            </a:r>
            <a:r>
              <a:rPr lang="en-US" altLang="ja-JP" sz="1900" b="1" dirty="0">
                <a:solidFill>
                  <a:prstClr val="black"/>
                </a:solidFill>
                <a:latin typeface="+mn-ea"/>
              </a:rPr>
              <a:t>1888</a:t>
            </a:r>
            <a:r>
              <a:rPr lang="ja-JP" altLang="en-US" sz="1900" b="1" dirty="0">
                <a:solidFill>
                  <a:prstClr val="black"/>
                </a:solidFill>
                <a:latin typeface="+mn-ea"/>
              </a:rPr>
              <a:t>年の大会の後、議論された話題について尋ね     られたとき、彼女は次のように答えた。「私はこの</a:t>
            </a:r>
            <a:r>
              <a:rPr lang="en-US" altLang="ja-JP" sz="1900" b="1" dirty="0">
                <a:solidFill>
                  <a:prstClr val="black"/>
                </a:solidFill>
                <a:latin typeface="+mn-ea"/>
              </a:rPr>
              <a:t>45</a:t>
            </a:r>
            <a:r>
              <a:rPr lang="ja-JP" altLang="en-US" sz="1900" b="1" dirty="0">
                <a:solidFill>
                  <a:prstClr val="black"/>
                </a:solidFill>
                <a:latin typeface="+mn-ea"/>
              </a:rPr>
              <a:t>年間、ずっと皆さんにお伝えしてきたのです</a:t>
            </a:r>
            <a:r>
              <a:rPr lang="en-US" altLang="ja-JP" sz="1900" b="1" dirty="0">
                <a:solidFill>
                  <a:prstClr val="black"/>
                </a:solidFill>
                <a:latin typeface="+mn-ea"/>
              </a:rPr>
              <a:t>――</a:t>
            </a:r>
            <a:r>
              <a:rPr lang="ja-JP" altLang="en-US" sz="1900" b="1" dirty="0">
                <a:solidFill>
                  <a:prstClr val="black"/>
                </a:solidFill>
                <a:latin typeface="+mn-ea"/>
              </a:rPr>
              <a:t>キリストの比類なき魅力について」　　　　</a:t>
            </a:r>
            <a:r>
              <a:rPr lang="ja-JP" altLang="en-US" b="1" dirty="0">
                <a:solidFill>
                  <a:prstClr val="black"/>
                </a:solidFill>
                <a:latin typeface="+mn-ea"/>
              </a:rPr>
              <a:t>（</a:t>
            </a:r>
            <a:r>
              <a:rPr lang="en-US" altLang="ja-JP" b="1" dirty="0">
                <a:solidFill>
                  <a:prstClr val="black"/>
                </a:solidFill>
                <a:latin typeface="+mn-ea"/>
              </a:rPr>
              <a:t>『</a:t>
            </a:r>
            <a:r>
              <a:rPr lang="ja-JP" altLang="en-US" b="1" dirty="0">
                <a:solidFill>
                  <a:prstClr val="black"/>
                </a:solidFill>
                <a:latin typeface="+mn-ea"/>
              </a:rPr>
              <a:t>説教と談話</a:t>
            </a:r>
            <a:r>
              <a:rPr lang="en-US" altLang="ja-JP" b="1" dirty="0">
                <a:solidFill>
                  <a:prstClr val="black"/>
                </a:solidFill>
                <a:latin typeface="+mn-ea"/>
              </a:rPr>
              <a:t>』</a:t>
            </a:r>
            <a:r>
              <a:rPr lang="ja-JP" altLang="en-US" b="1" dirty="0">
                <a:solidFill>
                  <a:prstClr val="black"/>
                </a:solidFill>
                <a:latin typeface="+mn-ea"/>
              </a:rPr>
              <a:t>第</a:t>
            </a:r>
            <a:r>
              <a:rPr lang="en-US" altLang="ja-JP" b="1" dirty="0">
                <a:solidFill>
                  <a:prstClr val="black"/>
                </a:solidFill>
                <a:latin typeface="+mn-ea"/>
              </a:rPr>
              <a:t>1</a:t>
            </a:r>
            <a:r>
              <a:rPr lang="ja-JP" altLang="en-US" b="1" dirty="0">
                <a:solidFill>
                  <a:prstClr val="black"/>
                </a:solidFill>
                <a:latin typeface="+mn-ea"/>
              </a:rPr>
              <a:t>巻、</a:t>
            </a:r>
            <a:r>
              <a:rPr lang="en-US" altLang="ja-JP" b="1" dirty="0">
                <a:solidFill>
                  <a:prstClr val="black"/>
                </a:solidFill>
                <a:latin typeface="+mn-ea"/>
              </a:rPr>
              <a:t>116</a:t>
            </a:r>
            <a:r>
              <a:rPr lang="ja-JP" altLang="en-US" b="1" dirty="0">
                <a:solidFill>
                  <a:prstClr val="black"/>
                </a:solidFill>
                <a:latin typeface="+mn-ea"/>
              </a:rPr>
              <a:t>ページ）。</a:t>
            </a: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306</TotalTime>
  <Words>4253</Words>
  <Application>Microsoft Office PowerPoint</Application>
  <PresentationFormat>Panorámica</PresentationFormat>
  <Paragraphs>89</Paragraphs>
  <Slides>18</Slides>
  <Notes>2</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18</vt:i4>
      </vt:variant>
    </vt:vector>
  </HeadingPairs>
  <TitlesOfParts>
    <vt:vector size="26" baseType="lpstr">
      <vt:lpstr>Aptos Display</vt:lpstr>
      <vt:lpstr>Comic Sans MS</vt:lpstr>
      <vt:lpstr>游ゴシック</vt:lpstr>
      <vt:lpstr>Constantia</vt:lpstr>
      <vt:lpstr>Aptos</vt:lpstr>
      <vt:lpstr>Arial</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イエスは創造主（ヨハ1:1～3）であり、　　　あなたの罪のために十字架上で死なれた 方でも あるという事実を、しっかりと 心に留めてください。 この驚くべき真理は、私たちに 対する神の愛の現実（神の愛がいかに本物であるか） について、何を教えてくれているでし ょうか。 </vt:lpstr>
      <vt:lpstr>Presentación de PowerPoint</vt:lpstr>
      <vt:lpstr>聖書は、イエスとその生涯や御業について、使徒や預言者が語った言葉を記した 唯一 の公式記録です。 このことから、イエスや、私たちのために　イエスが死なれたことにつ いて私たちが信じることに関して、なぜ聖書が最終的な権威を持たなければならな いのか、どのようなことが示されているでしょうか。</vt:lpstr>
      <vt:lpstr>Presentación de PowerPoint</vt:lpstr>
      <vt:lpstr>Ⅰコリント14:3 14:3 しかし、預言する者は、人に向かって 語っているので、人を造り上げ、励まし、 慰めます。  エフェソ （エペソ）4:11～13、 4:11 そして、ある人を使徒、ある人を預 言者、ある人を福音宣教者、ある人を牧 者、教師とされたのです。 4:12 こうして、聖なる者たちは奉仕の業 に適した者とされ、キリストの体を造り 上げてゆき、 4:13 ついには、わたし　たちは皆、神の子 に対する信仰と知識において一つのもの となり、成熟した人間になり、キリスト の満ちあふれる豊かさになるまで成長す るのです。 黙示録22:6は、 そして、天使はわたしにこう言っ た。「これらの言葉は、信頼でき、　　　また真 実である。預言者たちの霊感の神、主が、 その天使を送って、　　　すぐにも起こるはず のことを、御自分の僕たちに示されたの である。  　 新約聖書の預言者 の役割について、 どんなことを教えてくれますか。 </vt:lpstr>
      <vt:lpstr>Presentación de PowerPoint</vt:lpstr>
      <vt:lpstr>老若男女である私たちは皆、神の働きに おいて果たすべき役割があります。 あなた の役割は何ですか。 そして、どのようにすればさらに 多くのことができるでしょうか。</vt:lpstr>
      <vt:lpstr>Presentación de PowerPoint</vt:lpstr>
      <vt:lpstr>世界を席巻するあらゆる惑わしに対して、　あなたはいかによりよく自分自身を 武装 することができますか。</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36</cp:revision>
  <dcterms:created xsi:type="dcterms:W3CDTF">2026-10-05T23:31:51Z</dcterms:created>
  <dcterms:modified xsi:type="dcterms:W3CDTF">2026-10-18T13:54:21Z</dcterms:modified>
</cp:coreProperties>
</file>