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8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6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3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0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03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0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2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93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84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33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1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790103" y="5502903"/>
            <a:ext cx="10618278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神は、むかしは、予言者たちにより、いろいろな方法で先祖たちに語られたが、この　　終わりの時には、御子によって、わたしたちに語られたのである。神は御子を万物発の相続者と定め、また、御子によって、もろもろの世界を作られた。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｣</a:t>
            </a:r>
            <a:r>
              <a:rPr lang="ja-JP" alt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　（ﾍﾌﾞﾙ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</a:t>
            </a:r>
            <a:r>
              <a:rPr lang="ja-JP" alt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：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1</a:t>
            </a:r>
            <a:r>
              <a:rPr lang="ja-JP" alt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，</a:t>
            </a:r>
            <a:r>
              <a:rPr lang="en-US" altLang="ja-JP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2</a:t>
            </a:r>
            <a:r>
              <a:rPr lang="ja-JP" altLang="en-US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口語訳）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29AACF2-265C-756E-17D7-E23F301FC7B7}"/>
              </a:ext>
            </a:extLst>
          </p:cNvPr>
          <p:cNvSpPr txBox="1"/>
          <p:nvPr/>
        </p:nvSpPr>
        <p:spPr>
          <a:xfrm>
            <a:off x="9865722" y="-9626"/>
            <a:ext cx="232627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2026</a:t>
            </a:r>
            <a:r>
              <a:rPr kumimoji="1" lang="ja-JP" altLang="en-US" b="1" dirty="0"/>
              <a:t>年第</a:t>
            </a:r>
            <a:r>
              <a:rPr kumimoji="1" lang="en-US" altLang="ja-JP" b="1" dirty="0"/>
              <a:t>1</a:t>
            </a:r>
            <a:r>
              <a:rPr kumimoji="1" lang="ja-JP" altLang="en-US" b="1" dirty="0"/>
              <a:t>課</a:t>
            </a:r>
            <a:r>
              <a:rPr kumimoji="1" lang="en-US" altLang="ja-JP" b="1" dirty="0"/>
              <a:t>10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3</a:t>
            </a:r>
            <a:r>
              <a:rPr kumimoji="1" lang="ja-JP" altLang="en-US" b="1" dirty="0"/>
              <a:t>日</a:t>
            </a:r>
            <a:endParaRPr kumimoji="1" lang="en-US" altLang="ja-JP" b="1" dirty="0"/>
          </a:p>
          <a:p>
            <a:pPr algn="ctr"/>
            <a:r>
              <a:rPr kumimoji="1" lang="ja-JP" altLang="en-US" b="1" dirty="0"/>
              <a:t>創造主は語られる</a:t>
            </a: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4154984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｢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わたしはまた主の　　言われる声を聞いた、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｢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わたしはだれを　　　　つかわそうか。だれがわれわれのために行くだろうか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｣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。その時　　わたしは言った、　　　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｢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ここにわたしが　　　おります。わたしを　おつかわしください</a:t>
            </a:r>
            <a:r>
              <a:rPr lang="en-US" altLang="ja-JP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｣</a:t>
            </a:r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。（</a:t>
            </a:r>
            <a:r>
              <a:rPr lang="ja-JP" altLang="en-US" sz="2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イザヤ</a:t>
            </a:r>
            <a:r>
              <a:rPr lang="en-US" altLang="ja-JP" sz="2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6</a:t>
            </a:r>
            <a:r>
              <a:rPr lang="ja-JP" altLang="en-US" sz="2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8</a:t>
            </a:r>
            <a:r>
              <a:rPr lang="ja-JP" altLang="en-US" sz="22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口語訳）</a:t>
            </a:r>
            <a:endParaRPr lang="es-ES" sz="22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6E68848-3853-82C7-653B-70077E7924DE}"/>
              </a:ext>
            </a:extLst>
          </p:cNvPr>
          <p:cNvSpPr txBox="1"/>
          <p:nvPr/>
        </p:nvSpPr>
        <p:spPr>
          <a:xfrm>
            <a:off x="9742290" y="0"/>
            <a:ext cx="244971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2026</a:t>
            </a:r>
            <a:r>
              <a:rPr kumimoji="1" lang="ja-JP" altLang="en-US" b="1" dirty="0"/>
              <a:t>年第</a:t>
            </a:r>
            <a:r>
              <a:rPr kumimoji="1" lang="en-US" altLang="ja-JP" b="1" dirty="0"/>
              <a:t>2</a:t>
            </a:r>
            <a:r>
              <a:rPr kumimoji="1" lang="ja-JP" altLang="en-US" b="1" dirty="0"/>
              <a:t>課</a:t>
            </a:r>
            <a:r>
              <a:rPr kumimoji="1" lang="en-US" altLang="ja-JP" b="1" dirty="0"/>
              <a:t>10</a:t>
            </a:r>
            <a:r>
              <a:rPr kumimoji="1" lang="ja-JP" altLang="en-US" b="1" dirty="0"/>
              <a:t>月</a:t>
            </a:r>
            <a:r>
              <a:rPr kumimoji="1" lang="en-US" altLang="ja-JP" b="1" dirty="0"/>
              <a:t>10</a:t>
            </a:r>
            <a:r>
              <a:rPr kumimoji="1" lang="ja-JP" altLang="en-US" b="1" dirty="0"/>
              <a:t>日</a:t>
            </a:r>
            <a:endParaRPr kumimoji="1" lang="en-US" altLang="ja-JP" b="1" dirty="0"/>
          </a:p>
          <a:p>
            <a:pPr algn="ctr"/>
            <a:r>
              <a:rPr kumimoji="1" lang="ja-JP" altLang="en-US" b="1" dirty="0"/>
              <a:t>預言者の召し</a:t>
            </a: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99613" y="687392"/>
            <a:ext cx="3889011" cy="600164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ja-JP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その出て行くとき、　ヨシャパテは立って　言った、</a:t>
            </a:r>
            <a:r>
              <a:rPr lang="en-US" altLang="ja-JP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ユダの人々　およびエルサレムの民よ、わたしに聞きなさい。　あなたがたの神、主を　信じなさい。そうすればあなたがたの神、主を　信じなさい。そうすればあなたがたは堅く立つ　ことができる。主の　　預言者を信じなさい。　そうすればあなたがたは成功するでしょう</a:t>
            </a:r>
            <a:r>
              <a:rPr lang="en-US" altLang="ja-JP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｣</a:t>
            </a:r>
            <a:r>
              <a:rPr lang="ja-JP" alt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。</a:t>
            </a:r>
            <a:endParaRPr lang="en-US" altLang="ja-JP" sz="26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ja-JP" altLang="en-US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（歴代志下</a:t>
            </a:r>
            <a:r>
              <a:rPr lang="en-US" altLang="ja-JP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20</a:t>
            </a:r>
            <a:r>
              <a:rPr lang="ja-JP" altLang="en-US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：</a:t>
            </a:r>
            <a:r>
              <a:rPr lang="en-US" altLang="ja-JP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20</a:t>
            </a:r>
            <a:r>
              <a:rPr lang="ja-JP" altLang="en-US" sz="20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口語訳）</a:t>
            </a:r>
            <a:endParaRPr lang="es-ES" sz="20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A919E27-9D41-D07F-6081-25F6BCDF0507}"/>
              </a:ext>
            </a:extLst>
          </p:cNvPr>
          <p:cNvSpPr txBox="1"/>
          <p:nvPr/>
        </p:nvSpPr>
        <p:spPr>
          <a:xfrm>
            <a:off x="9742290" y="0"/>
            <a:ext cx="249299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10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17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旧約聖書の預言者</a:t>
            </a: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ja-JP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霊の賜物は種々在るが、御霊は同じである。務（つとめ）は種々あるが、主は同じである。働きは種々あるが、すべてのものの中に働いてすべてのことをなさる神は、同じである。</a:t>
            </a:r>
            <a:r>
              <a:rPr lang="en-US" altLang="ja-JP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｣</a:t>
            </a:r>
          </a:p>
          <a:p>
            <a:pPr algn="ctr"/>
            <a:r>
              <a:rPr lang="ja-JP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（</a:t>
            </a:r>
            <a:r>
              <a:rPr lang="en-US" altLang="ja-JP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</a:t>
            </a:r>
            <a:r>
              <a:rPr lang="ja-JP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コリント</a:t>
            </a:r>
            <a:r>
              <a:rPr lang="en-US" altLang="ja-JP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12</a:t>
            </a:r>
            <a:r>
              <a:rPr lang="ja-JP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4</a:t>
            </a:r>
            <a:r>
              <a:rPr lang="ja-JP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～</a:t>
            </a:r>
            <a:r>
              <a:rPr lang="en-US" altLang="ja-JP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6</a:t>
            </a:r>
            <a:r>
              <a:rPr lang="ja-JP" alt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口語訳）</a:t>
            </a:r>
            <a:endParaRPr lang="es-ES" sz="15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9FE7BC-60C5-0C39-73D7-CE2366550F4A}"/>
              </a:ext>
            </a:extLst>
          </p:cNvPr>
          <p:cNvSpPr txBox="1"/>
          <p:nvPr/>
        </p:nvSpPr>
        <p:spPr>
          <a:xfrm>
            <a:off x="9742290" y="0"/>
            <a:ext cx="249299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10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24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新約聖書の預言者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42319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“</a:t>
            </a:r>
            <a:r>
              <a:rPr lang="en-US" altLang="ja-JP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イエス・キリストの黙示。この黙示は、神が、すぐにも起こる　べきことをその僕たちに示すためキリストに与え、そして、　　　キリストが、御使をつかわして、僕ヨハネに伝えられたものである。ヨハネは、神の言（ことば）と　イエス・キリストのあかしと、　すなわち、自分が見たすべての　ことをあかしした。</a:t>
            </a:r>
            <a:r>
              <a:rPr lang="en-US" altLang="ja-JP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｣</a:t>
            </a:r>
            <a:r>
              <a:rPr lang="ja-JP" alt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　</a:t>
            </a:r>
            <a:endParaRPr lang="en-US" altLang="ja-JP" sz="24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ja-JP" altLang="en-US" sz="2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（黙示録</a:t>
            </a:r>
            <a:r>
              <a:rPr lang="en-US" altLang="ja-JP" sz="2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1</a:t>
            </a:r>
            <a:r>
              <a:rPr lang="ja-JP" altLang="en-US" sz="2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1</a:t>
            </a:r>
            <a:r>
              <a:rPr lang="ja-JP" altLang="en-US" sz="2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、</a:t>
            </a:r>
            <a:r>
              <a:rPr lang="en-US" altLang="ja-JP" sz="2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2</a:t>
            </a:r>
            <a:r>
              <a:rPr lang="ja-JP" altLang="en-US" sz="2200" b="1" dirty="0">
                <a:solidFill>
                  <a:srgbClr val="9E3939"/>
                </a:solidFill>
                <a:latin typeface="Comic Sans MS" panose="030F0702030302020204" pitchFamily="66" charset="0"/>
              </a:rPr>
              <a:t>口語訳）</a:t>
            </a:r>
            <a:endParaRPr lang="es-ES" sz="22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34CFC3E-CD1E-2241-BB7A-AD722899DCA7}"/>
              </a:ext>
            </a:extLst>
          </p:cNvPr>
          <p:cNvSpPr txBox="1"/>
          <p:nvPr/>
        </p:nvSpPr>
        <p:spPr>
          <a:xfrm>
            <a:off x="9742290" y="0"/>
            <a:ext cx="244971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5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10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31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啓示と霊感</a:t>
            </a: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-1" y="5534747"/>
            <a:ext cx="122722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これまでに書かれた事がらは、すべてわたしたちの教（おしえ）のために書かれたのであった、それは聖書の与える忍耐と慰めによって、望みをいだかせるためである。</a:t>
            </a:r>
            <a:r>
              <a:rPr lang="en-US" altLang="ja-JP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｣</a:t>
            </a:r>
            <a:r>
              <a:rPr lang="ja-JP" alt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（</a:t>
            </a:r>
            <a:r>
              <a:rPr lang="ja-JP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ローマ</a:t>
            </a:r>
            <a:r>
              <a:rPr lang="en-US" altLang="ja-JP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15</a:t>
            </a:r>
            <a:r>
              <a:rPr lang="ja-JP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4</a:t>
            </a:r>
            <a:r>
              <a:rPr lang="ja-JP" altLang="en-US" sz="22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口語訳）</a:t>
            </a:r>
            <a:endParaRPr lang="es-ES" sz="22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2BBE799-C425-401D-E1AA-6647A1DB0C4B}"/>
              </a:ext>
            </a:extLst>
          </p:cNvPr>
          <p:cNvSpPr txBox="1"/>
          <p:nvPr/>
        </p:nvSpPr>
        <p:spPr>
          <a:xfrm>
            <a:off x="9742290" y="0"/>
            <a:ext cx="2326278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7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預言的文書</a:t>
            </a: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/>
              <a:t>て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224247"/>
            <a:ext cx="62304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｢</a:t>
            </a:r>
            <a:r>
              <a:rPr lang="ja-JP" alt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これらの事が彼らに起こったのは、他に対する警告としてであって、　　それが書かれたのは、世の終りに　　　臨んでいるわたしたちに対する訓戒のためである。</a:t>
            </a:r>
            <a:r>
              <a:rPr lang="ja-JP" alt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（</a:t>
            </a:r>
            <a:r>
              <a:rPr lang="en-US" altLang="ja-JP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ja-JP" alt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コリント</a:t>
            </a:r>
            <a:r>
              <a:rPr lang="en-US" altLang="ja-JP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10</a:t>
            </a:r>
            <a:r>
              <a:rPr lang="ja-JP" alt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11</a:t>
            </a:r>
            <a:r>
              <a:rPr lang="ja-JP" alt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口語訳）</a:t>
            </a:r>
            <a:endParaRPr lang="es-ES" sz="22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FDA4B4-E4E2-E058-1923-85376332E15E}"/>
              </a:ext>
            </a:extLst>
          </p:cNvPr>
          <p:cNvSpPr txBox="1"/>
          <p:nvPr/>
        </p:nvSpPr>
        <p:spPr>
          <a:xfrm>
            <a:off x="9677044" y="6211669"/>
            <a:ext cx="244971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7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14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これを聞け！</a:t>
            </a: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05418D04-1054-FB51-FC2F-BFECA1E5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63A36B-E458-BBFF-DF25-3AC2453EE326}"/>
              </a:ext>
            </a:extLst>
          </p:cNvPr>
          <p:cNvSpPr txBox="1"/>
          <p:nvPr/>
        </p:nvSpPr>
        <p:spPr>
          <a:xfrm>
            <a:off x="305739" y="1453517"/>
            <a:ext cx="3501142" cy="387798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ja-JP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こう言って、　モーセやすべての　預言者からはじめて、聖書全体にわたり、ご自身について　　しるしてある事どもを、説きあか</a:t>
            </a:r>
            <a:endParaRPr lang="en-US" altLang="ja-JP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ja-JP" alt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された。</a:t>
            </a:r>
            <a:r>
              <a:rPr lang="ja-JP" altLang="ja-JP" sz="2800" dirty="0"/>
              <a:t> </a:t>
            </a:r>
            <a:r>
              <a:rPr lang="en-US" altLang="ja-JP" sz="2800" dirty="0"/>
              <a:t>｣</a:t>
            </a:r>
            <a:r>
              <a:rPr lang="ja-JP" altLang="en-US" sz="2800" dirty="0"/>
              <a:t>　　</a:t>
            </a:r>
            <a:endParaRPr lang="en-US" altLang="ja-JP" sz="2800" dirty="0"/>
          </a:p>
          <a:p>
            <a:pPr algn="ctr"/>
            <a:r>
              <a:rPr lang="ja-JP" altLang="en-US" sz="2200" dirty="0"/>
              <a:t>（ルカ</a:t>
            </a:r>
            <a:r>
              <a:rPr lang="en-US" altLang="ja-JP" sz="2200" dirty="0"/>
              <a:t>24</a:t>
            </a:r>
            <a:r>
              <a:rPr lang="ja-JP" altLang="en-US" sz="2200" dirty="0"/>
              <a:t>：</a:t>
            </a:r>
            <a:r>
              <a:rPr lang="en-US" altLang="ja-JP" sz="2200" dirty="0"/>
              <a:t>27</a:t>
            </a:r>
            <a:r>
              <a:rPr lang="ja-JP" altLang="en-US" sz="2200" dirty="0"/>
              <a:t>口語訳）</a:t>
            </a:r>
            <a:endParaRPr lang="es-ES" sz="22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D0FC112-1B95-38EE-F794-B90AD2EAD09C}"/>
              </a:ext>
            </a:extLst>
          </p:cNvPr>
          <p:cNvSpPr txBox="1"/>
          <p:nvPr/>
        </p:nvSpPr>
        <p:spPr>
          <a:xfrm>
            <a:off x="9742290" y="6217299"/>
            <a:ext cx="244971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8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21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預言的文書の解釈</a:t>
            </a:r>
          </a:p>
        </p:txBody>
      </p:sp>
    </p:spTree>
    <p:extLst>
      <p:ext uri="{BB962C8B-B14F-4D97-AF65-F5344CB8AC3E}">
        <p14:creationId xmlns:p14="http://schemas.microsoft.com/office/powerpoint/2010/main" val="21237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D1096-DBB6-44D6-A927-FB5AA2A7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94013243-300E-D4E6-6D5C-9FC1EDCCF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898284-0410-D14F-E296-1CBEB08A8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Diagrama de flujo: cinta perforada 3">
            <a:extLst>
              <a:ext uri="{FF2B5EF4-FFF2-40B4-BE49-F238E27FC236}">
                <a16:creationId xmlns:a16="http://schemas.microsoft.com/office/drawing/2014/main" id="{DA37C9A1-EA98-B8C2-02A0-684BE6DB4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Diagrama de flujo: cinta perforada 5">
            <a:extLst>
              <a:ext uri="{FF2B5EF4-FFF2-40B4-BE49-F238E27FC236}">
                <a16:creationId xmlns:a16="http://schemas.microsoft.com/office/drawing/2014/main" id="{C96E125F-CF26-1E1F-99CC-EFE3D57A8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D4E58E-30AC-D7E7-E82D-A8B952C36506}"/>
              </a:ext>
            </a:extLst>
          </p:cNvPr>
          <p:cNvSpPr txBox="1"/>
          <p:nvPr/>
        </p:nvSpPr>
        <p:spPr>
          <a:xfrm>
            <a:off x="8187446" y="695582"/>
            <a:ext cx="3657601" cy="535531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/>
            <a:r>
              <a:rPr kumimoji="0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｢</a:t>
            </a:r>
            <a:r>
              <a:rPr kumimoji="0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愛する者たちよ。全ての霊を信じることはしないで、それらの霊が神　から出たもので　あるかどうか　　ためしてみなさい。多くのにせ預言者が世に出てきて　いるからである。</a:t>
            </a:r>
            <a:r>
              <a:rPr kumimoji="0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｣</a:t>
            </a:r>
          </a:p>
          <a:p>
            <a:pPr lvl="0" algn="ctr"/>
            <a:r>
              <a:rPr kumimoji="0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（</a:t>
            </a:r>
            <a:r>
              <a:rPr kumimoji="0" lang="en-US" altLang="ja-JP" sz="2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ヨハネ</a:t>
            </a:r>
            <a:r>
              <a:rPr kumimoji="0" lang="en-US" altLang="ja-JP" sz="2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</a:t>
            </a:r>
            <a:r>
              <a:rPr kumimoji="0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：</a:t>
            </a:r>
            <a:r>
              <a:rPr kumimoji="0" lang="en-US" altLang="ja-JP" sz="2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</a:t>
            </a:r>
            <a:r>
              <a:rPr kumimoji="0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A3D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口語訳）</a:t>
            </a:r>
            <a:endParaRPr kumimoji="0" lang="en-US" altLang="ja-JP" sz="2200" b="1" i="0" u="none" strike="noStrike" kern="1200" cap="none" spc="0" normalizeH="0" baseline="0" noProof="0" dirty="0">
              <a:ln>
                <a:noFill/>
              </a:ln>
              <a:solidFill>
                <a:srgbClr val="7A3D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D9C4C81-0BED-0D65-976C-DB83616E7EEE}"/>
              </a:ext>
            </a:extLst>
          </p:cNvPr>
          <p:cNvSpPr txBox="1"/>
          <p:nvPr/>
        </p:nvSpPr>
        <p:spPr>
          <a:xfrm>
            <a:off x="-1" y="6209529"/>
            <a:ext cx="244971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9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28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預言者を試す</a:t>
            </a:r>
          </a:p>
        </p:txBody>
      </p:sp>
    </p:spTree>
    <p:extLst>
      <p:ext uri="{BB962C8B-B14F-4D97-AF65-F5344CB8AC3E}">
        <p14:creationId xmlns:p14="http://schemas.microsoft.com/office/powerpoint/2010/main" val="2602949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B5A0-DF34-3758-AE10-408453EE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2BD213-F4A0-110F-842E-A5CA90DE7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0882A0-F7D8-280D-C431-4C939892314B}"/>
              </a:ext>
            </a:extLst>
          </p:cNvPr>
          <p:cNvSpPr txBox="1"/>
          <p:nvPr/>
        </p:nvSpPr>
        <p:spPr>
          <a:xfrm>
            <a:off x="0" y="204631"/>
            <a:ext cx="10134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｢</a:t>
            </a:r>
            <a:r>
              <a:rPr lang="ja-JP" alt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というのは、神の言（ことば）は生きていて、力があり、諸刃のつるぎよりも鋭くで、精神と霊魂と、関節と骨髄とを切り離すまでに刺し　　通して、心の重いとを見極めることができる。</a:t>
            </a:r>
            <a:r>
              <a:rPr lang="en-US" altLang="ja-JP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｣</a:t>
            </a:r>
            <a:r>
              <a:rPr lang="ja-JP" alt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（ヘブル</a:t>
            </a:r>
            <a:r>
              <a:rPr lang="en-US" altLang="ja-JP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4</a:t>
            </a:r>
            <a:r>
              <a:rPr lang="ja-JP" alt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：</a:t>
            </a:r>
            <a:r>
              <a:rPr lang="en-US" altLang="ja-JP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12</a:t>
            </a:r>
            <a:r>
              <a:rPr lang="ja-JP" alt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口語訳）</a:t>
            </a:r>
            <a:endParaRPr lang="es-ES" sz="2400" b="1" dirty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3F14CC-CC56-DAEE-08CC-FAB09637A9B2}"/>
              </a:ext>
            </a:extLst>
          </p:cNvPr>
          <p:cNvSpPr txBox="1"/>
          <p:nvPr/>
        </p:nvSpPr>
        <p:spPr>
          <a:xfrm>
            <a:off x="9237345" y="6211668"/>
            <a:ext cx="2954655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10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5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預言者の権威と今日的意義</a:t>
            </a:r>
          </a:p>
        </p:txBody>
      </p:sp>
    </p:spTree>
    <p:extLst>
      <p:ext uri="{BB962C8B-B14F-4D97-AF65-F5344CB8AC3E}">
        <p14:creationId xmlns:p14="http://schemas.microsoft.com/office/powerpoint/2010/main" val="14675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1C038-50D8-1657-404F-104388D1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3376EE-1DA2-7893-CAF0-66D280EF1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3761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A4771B-7E4D-8C90-4298-F308DA3CC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229605-5263-1F14-F98E-413365B7B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CECC7C5-4187-5591-9B01-65CBFF992D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666E12-5BD3-B4A9-F925-464C70902868}"/>
              </a:ext>
            </a:extLst>
          </p:cNvPr>
          <p:cNvSpPr txBox="1"/>
          <p:nvPr/>
        </p:nvSpPr>
        <p:spPr>
          <a:xfrm>
            <a:off x="8183346" y="3567915"/>
            <a:ext cx="3518453" cy="30162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ja-JP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｢</a:t>
            </a:r>
            <a:r>
              <a:rPr lang="ja-JP" altLang="en-US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まことに主なる神は</a:t>
            </a:r>
            <a:r>
              <a:rPr lang="en-US" altLang="ja-JP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/</a:t>
            </a:r>
            <a:r>
              <a:rPr lang="ja-JP" altLang="en-US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そのしもべで　ある預言者にその　隠れた事を</a:t>
            </a:r>
            <a:r>
              <a:rPr lang="en-US" altLang="ja-JP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/</a:t>
            </a:r>
            <a:r>
              <a:rPr lang="ja-JP" altLang="en-US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示さ　ないでは、何事も　なされない。</a:t>
            </a:r>
            <a:r>
              <a:rPr lang="en-US" altLang="ja-JP" sz="2800" b="1" dirty="0">
                <a:solidFill>
                  <a:srgbClr val="6D1D63"/>
                </a:solidFill>
                <a:latin typeface="Comic Sans MS" panose="030F0702030302020204" pitchFamily="66" charset="0"/>
              </a:rPr>
              <a:t>｣</a:t>
            </a:r>
          </a:p>
          <a:p>
            <a:pPr algn="ctr"/>
            <a:r>
              <a:rPr lang="ja-JP" altLang="en-US" sz="2200" b="1" dirty="0">
                <a:solidFill>
                  <a:srgbClr val="6D1D63"/>
                </a:solidFill>
                <a:latin typeface="Comic Sans MS" panose="030F0702030302020204" pitchFamily="66" charset="0"/>
              </a:rPr>
              <a:t>（アモス</a:t>
            </a:r>
            <a:r>
              <a:rPr lang="en-US" altLang="ja-JP" sz="2200" b="1" dirty="0">
                <a:solidFill>
                  <a:srgbClr val="6D1D63"/>
                </a:solidFill>
                <a:latin typeface="Comic Sans MS" panose="030F0702030302020204" pitchFamily="66" charset="0"/>
              </a:rPr>
              <a:t>3</a:t>
            </a:r>
            <a:r>
              <a:rPr lang="ja-JP" altLang="en-US" sz="2200" b="1" dirty="0">
                <a:solidFill>
                  <a:srgbClr val="6D1D63"/>
                </a:solidFill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rgbClr val="6D1D63"/>
                </a:solidFill>
                <a:latin typeface="Comic Sans MS" panose="030F0702030302020204" pitchFamily="66" charset="0"/>
              </a:rPr>
              <a:t>7</a:t>
            </a:r>
            <a:r>
              <a:rPr lang="ja-JP" altLang="en-US" sz="2200" b="1" dirty="0">
                <a:solidFill>
                  <a:srgbClr val="6D1D63"/>
                </a:solidFill>
                <a:latin typeface="Comic Sans MS" panose="030F0702030302020204" pitchFamily="66" charset="0"/>
              </a:rPr>
              <a:t>口語訳）</a:t>
            </a:r>
            <a:endParaRPr lang="es-ES" sz="22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4316F8B-3241-C6DB-1B7C-CCD82102B71E}"/>
              </a:ext>
            </a:extLst>
          </p:cNvPr>
          <p:cNvSpPr txBox="1"/>
          <p:nvPr/>
        </p:nvSpPr>
        <p:spPr>
          <a:xfrm>
            <a:off x="9763244" y="-13022"/>
            <a:ext cx="2573140" cy="369332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</a:t>
            </a: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09924C5-431B-3DF4-4BB8-2AC001A191C5}"/>
              </a:ext>
            </a:extLst>
          </p:cNvPr>
          <p:cNvSpPr txBox="1"/>
          <p:nvPr/>
        </p:nvSpPr>
        <p:spPr>
          <a:xfrm>
            <a:off x="22095" y="6211669"/>
            <a:ext cx="341632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11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重要な局面における預言の顕現</a:t>
            </a:r>
          </a:p>
        </p:txBody>
      </p:sp>
    </p:spTree>
    <p:extLst>
      <p:ext uri="{BB962C8B-B14F-4D97-AF65-F5344CB8AC3E}">
        <p14:creationId xmlns:p14="http://schemas.microsoft.com/office/powerpoint/2010/main" val="280557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C698774-82B7-AB0C-1B42-F98EE71D60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41FBD4-8992-CDAA-B952-7A90FC1BCE91}"/>
              </a:ext>
            </a:extLst>
          </p:cNvPr>
          <p:cNvSpPr txBox="1"/>
          <p:nvPr/>
        </p:nvSpPr>
        <p:spPr>
          <a:xfrm>
            <a:off x="180367" y="94667"/>
            <a:ext cx="619125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｢</a:t>
            </a:r>
            <a:r>
              <a:rPr lang="ja-JP" alt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その後わたしはわが霊を</a:t>
            </a:r>
            <a:r>
              <a:rPr lang="en-US" altLang="ja-JP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/</a:t>
            </a:r>
            <a:r>
              <a:rPr lang="ja-JP" alt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すべての肉なる者に注ぐ。あなたがたのむすこ、娘は預言をし、　あなたがたのむすこ、娘は預言をし、あなた　がたの老人たちは夢を見、あなたがたの若者　たちは幻を見る。その日わたしはまた</a:t>
            </a:r>
            <a:r>
              <a:rPr lang="en-US" altLang="ja-JP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/</a:t>
            </a:r>
          </a:p>
          <a:p>
            <a:pPr algn="ctr"/>
            <a:r>
              <a:rPr lang="ja-JP" alt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我が霊をしもべ、はしために注ぐ。</a:t>
            </a:r>
            <a:r>
              <a:rPr lang="en-US" altLang="ja-JP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｣</a:t>
            </a:r>
          </a:p>
          <a:p>
            <a:pPr algn="ctr"/>
            <a:r>
              <a:rPr lang="ja-JP" alt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（ヨエル</a:t>
            </a:r>
            <a:r>
              <a:rPr lang="en-US" altLang="ja-JP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</a:t>
            </a:r>
            <a:r>
              <a:rPr lang="ja-JP" alt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28</a:t>
            </a:r>
            <a:r>
              <a:rPr lang="ja-JP" alt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、</a:t>
            </a:r>
            <a:r>
              <a:rPr lang="en-US" altLang="ja-JP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29</a:t>
            </a:r>
            <a:r>
              <a:rPr lang="ja-JP" alt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口語訳）</a:t>
            </a:r>
            <a:endParaRPr lang="es-ES" sz="22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C5C258-5250-A822-A859-F5F72BEAFB8E}"/>
              </a:ext>
            </a:extLst>
          </p:cNvPr>
          <p:cNvSpPr txBox="1"/>
          <p:nvPr/>
        </p:nvSpPr>
        <p:spPr>
          <a:xfrm>
            <a:off x="9618860" y="6211669"/>
            <a:ext cx="257314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19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終末時代の預言的啓示</a:t>
            </a:r>
          </a:p>
        </p:txBody>
      </p:sp>
    </p:spTree>
    <p:extLst>
      <p:ext uri="{BB962C8B-B14F-4D97-AF65-F5344CB8AC3E}">
        <p14:creationId xmlns:p14="http://schemas.microsoft.com/office/powerpoint/2010/main" val="259663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B248A-98CE-FA44-007A-275DE4A8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F5522A-1795-66C5-5BD7-8A8DDBF7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7" r="-1" b="-1"/>
          <a:stretch>
            <a:fillRect/>
          </a:stretch>
        </p:blipFill>
        <p:spPr>
          <a:xfrm>
            <a:off x="12" y="11493"/>
            <a:ext cx="8115280" cy="640831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245E02-311A-F610-5445-F17D6B2394EE}"/>
              </a:ext>
            </a:extLst>
          </p:cNvPr>
          <p:cNvSpPr txBox="1"/>
          <p:nvPr/>
        </p:nvSpPr>
        <p:spPr>
          <a:xfrm>
            <a:off x="8315117" y="1241758"/>
            <a:ext cx="3677054" cy="3947780"/>
          </a:xfrm>
          <a:custGeom>
            <a:avLst/>
            <a:gdLst>
              <a:gd name="csX0" fmla="*/ 0 w 3677054"/>
              <a:gd name="csY0" fmla="*/ 0 h 3947780"/>
              <a:gd name="csX1" fmla="*/ 525293 w 3677054"/>
              <a:gd name="csY1" fmla="*/ 0 h 3947780"/>
              <a:gd name="csX2" fmla="*/ 1087357 w 3677054"/>
              <a:gd name="csY2" fmla="*/ 0 h 3947780"/>
              <a:gd name="csX3" fmla="*/ 1575880 w 3677054"/>
              <a:gd name="csY3" fmla="*/ 0 h 3947780"/>
              <a:gd name="csX4" fmla="*/ 2137944 w 3677054"/>
              <a:gd name="csY4" fmla="*/ 0 h 3947780"/>
              <a:gd name="csX5" fmla="*/ 2736779 w 3677054"/>
              <a:gd name="csY5" fmla="*/ 0 h 3947780"/>
              <a:gd name="csX6" fmla="*/ 3188531 w 3677054"/>
              <a:gd name="csY6" fmla="*/ 0 h 3947780"/>
              <a:gd name="csX7" fmla="*/ 3677054 w 3677054"/>
              <a:gd name="csY7" fmla="*/ 0 h 3947780"/>
              <a:gd name="csX8" fmla="*/ 3677054 w 3677054"/>
              <a:gd name="csY8" fmla="*/ 445535 h 3947780"/>
              <a:gd name="csX9" fmla="*/ 3677054 w 3677054"/>
              <a:gd name="csY9" fmla="*/ 1088459 h 3947780"/>
              <a:gd name="csX10" fmla="*/ 3677054 w 3677054"/>
              <a:gd name="csY10" fmla="*/ 1652428 h 3947780"/>
              <a:gd name="csX11" fmla="*/ 3677054 w 3677054"/>
              <a:gd name="csY11" fmla="*/ 2137441 h 3947780"/>
              <a:gd name="csX12" fmla="*/ 3677054 w 3677054"/>
              <a:gd name="csY12" fmla="*/ 2740887 h 3947780"/>
              <a:gd name="csX13" fmla="*/ 3677054 w 3677054"/>
              <a:gd name="csY13" fmla="*/ 3225900 h 3947780"/>
              <a:gd name="csX14" fmla="*/ 3677054 w 3677054"/>
              <a:gd name="csY14" fmla="*/ 3947780 h 3947780"/>
              <a:gd name="csX15" fmla="*/ 3078219 w 3677054"/>
              <a:gd name="csY15" fmla="*/ 3947780 h 3947780"/>
              <a:gd name="csX16" fmla="*/ 2516156 w 3677054"/>
              <a:gd name="csY16" fmla="*/ 3947780 h 3947780"/>
              <a:gd name="csX17" fmla="*/ 1954092 w 3677054"/>
              <a:gd name="csY17" fmla="*/ 3947780 h 3947780"/>
              <a:gd name="csX18" fmla="*/ 1355257 w 3677054"/>
              <a:gd name="csY18" fmla="*/ 3947780 h 3947780"/>
              <a:gd name="csX19" fmla="*/ 940275 w 3677054"/>
              <a:gd name="csY19" fmla="*/ 3947780 h 3947780"/>
              <a:gd name="csX20" fmla="*/ 0 w 3677054"/>
              <a:gd name="csY20" fmla="*/ 3947780 h 3947780"/>
              <a:gd name="csX21" fmla="*/ 0 w 3677054"/>
              <a:gd name="csY21" fmla="*/ 3304856 h 3947780"/>
              <a:gd name="csX22" fmla="*/ 0 w 3677054"/>
              <a:gd name="csY22" fmla="*/ 2740887 h 3947780"/>
              <a:gd name="csX23" fmla="*/ 0 w 3677054"/>
              <a:gd name="csY23" fmla="*/ 2137441 h 3947780"/>
              <a:gd name="csX24" fmla="*/ 0 w 3677054"/>
              <a:gd name="csY24" fmla="*/ 1652428 h 3947780"/>
              <a:gd name="csX25" fmla="*/ 0 w 3677054"/>
              <a:gd name="csY25" fmla="*/ 1127937 h 3947780"/>
              <a:gd name="csX26" fmla="*/ 0 w 3677054"/>
              <a:gd name="csY26" fmla="*/ 603446 h 3947780"/>
              <a:gd name="csX27" fmla="*/ 0 w 3677054"/>
              <a:gd name="csY27" fmla="*/ 0 h 3947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3677054" h="3947780" extrusionOk="0">
                <a:moveTo>
                  <a:pt x="0" y="0"/>
                </a:moveTo>
                <a:cubicBezTo>
                  <a:pt x="120553" y="-1453"/>
                  <a:pt x="298258" y="19106"/>
                  <a:pt x="525293" y="0"/>
                </a:cubicBezTo>
                <a:cubicBezTo>
                  <a:pt x="752328" y="-19106"/>
                  <a:pt x="845323" y="11107"/>
                  <a:pt x="1087357" y="0"/>
                </a:cubicBezTo>
                <a:cubicBezTo>
                  <a:pt x="1329391" y="-11107"/>
                  <a:pt x="1459449" y="24348"/>
                  <a:pt x="1575880" y="0"/>
                </a:cubicBezTo>
                <a:cubicBezTo>
                  <a:pt x="1692311" y="-24348"/>
                  <a:pt x="2002174" y="45680"/>
                  <a:pt x="2137944" y="0"/>
                </a:cubicBezTo>
                <a:cubicBezTo>
                  <a:pt x="2273714" y="-45680"/>
                  <a:pt x="2607338" y="56013"/>
                  <a:pt x="2736779" y="0"/>
                </a:cubicBezTo>
                <a:cubicBezTo>
                  <a:pt x="2866220" y="-56013"/>
                  <a:pt x="3082493" y="51544"/>
                  <a:pt x="3188531" y="0"/>
                </a:cubicBezTo>
                <a:cubicBezTo>
                  <a:pt x="3294569" y="-51544"/>
                  <a:pt x="3504473" y="57256"/>
                  <a:pt x="3677054" y="0"/>
                </a:cubicBezTo>
                <a:cubicBezTo>
                  <a:pt x="3681551" y="173159"/>
                  <a:pt x="3659215" y="335030"/>
                  <a:pt x="3677054" y="445535"/>
                </a:cubicBezTo>
                <a:cubicBezTo>
                  <a:pt x="3694893" y="556041"/>
                  <a:pt x="3620676" y="869104"/>
                  <a:pt x="3677054" y="1088459"/>
                </a:cubicBezTo>
                <a:cubicBezTo>
                  <a:pt x="3733432" y="1307814"/>
                  <a:pt x="3670190" y="1429696"/>
                  <a:pt x="3677054" y="1652428"/>
                </a:cubicBezTo>
                <a:cubicBezTo>
                  <a:pt x="3683918" y="1875160"/>
                  <a:pt x="3640840" y="1999754"/>
                  <a:pt x="3677054" y="2137441"/>
                </a:cubicBezTo>
                <a:cubicBezTo>
                  <a:pt x="3713268" y="2275128"/>
                  <a:pt x="3670940" y="2557615"/>
                  <a:pt x="3677054" y="2740887"/>
                </a:cubicBezTo>
                <a:cubicBezTo>
                  <a:pt x="3683168" y="2924159"/>
                  <a:pt x="3672266" y="3105847"/>
                  <a:pt x="3677054" y="3225900"/>
                </a:cubicBezTo>
                <a:cubicBezTo>
                  <a:pt x="3681842" y="3345953"/>
                  <a:pt x="3621325" y="3638789"/>
                  <a:pt x="3677054" y="3947780"/>
                </a:cubicBezTo>
                <a:cubicBezTo>
                  <a:pt x="3519869" y="3964370"/>
                  <a:pt x="3228874" y="3893173"/>
                  <a:pt x="3078219" y="3947780"/>
                </a:cubicBezTo>
                <a:cubicBezTo>
                  <a:pt x="2927564" y="4002387"/>
                  <a:pt x="2637460" y="3908659"/>
                  <a:pt x="2516156" y="3947780"/>
                </a:cubicBezTo>
                <a:cubicBezTo>
                  <a:pt x="2394852" y="3986901"/>
                  <a:pt x="2191292" y="3906378"/>
                  <a:pt x="1954092" y="3947780"/>
                </a:cubicBezTo>
                <a:cubicBezTo>
                  <a:pt x="1716892" y="3989182"/>
                  <a:pt x="1648815" y="3932122"/>
                  <a:pt x="1355257" y="3947780"/>
                </a:cubicBezTo>
                <a:cubicBezTo>
                  <a:pt x="1061699" y="3963438"/>
                  <a:pt x="1027087" y="3926254"/>
                  <a:pt x="940275" y="3947780"/>
                </a:cubicBezTo>
                <a:cubicBezTo>
                  <a:pt x="853463" y="3969306"/>
                  <a:pt x="386209" y="3840871"/>
                  <a:pt x="0" y="3947780"/>
                </a:cubicBezTo>
                <a:cubicBezTo>
                  <a:pt x="-29287" y="3626846"/>
                  <a:pt x="53289" y="3472777"/>
                  <a:pt x="0" y="3304856"/>
                </a:cubicBezTo>
                <a:cubicBezTo>
                  <a:pt x="-53289" y="3136935"/>
                  <a:pt x="66876" y="2967352"/>
                  <a:pt x="0" y="2740887"/>
                </a:cubicBezTo>
                <a:cubicBezTo>
                  <a:pt x="-66876" y="2514422"/>
                  <a:pt x="35433" y="2305105"/>
                  <a:pt x="0" y="2137441"/>
                </a:cubicBezTo>
                <a:cubicBezTo>
                  <a:pt x="-35433" y="1969777"/>
                  <a:pt x="15846" y="1800233"/>
                  <a:pt x="0" y="1652428"/>
                </a:cubicBezTo>
                <a:cubicBezTo>
                  <a:pt x="-15846" y="1504623"/>
                  <a:pt x="33280" y="1362049"/>
                  <a:pt x="0" y="1127937"/>
                </a:cubicBezTo>
                <a:cubicBezTo>
                  <a:pt x="-33280" y="893825"/>
                  <a:pt x="32196" y="810240"/>
                  <a:pt x="0" y="603446"/>
                </a:cubicBezTo>
                <a:cubicBezTo>
                  <a:pt x="-32196" y="396652"/>
                  <a:pt x="63965" y="163708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66182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altLang="ja-JP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｢</a:t>
            </a:r>
            <a:r>
              <a:rPr lang="ja-JP" altLang="en-US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聖書は、すべての　神の霊感を受けて　書かれたもので　あって、人を教え、戒め、正しくし、　義に導くのに　　　有益である。</a:t>
            </a:r>
            <a:r>
              <a:rPr lang="en-US" altLang="ja-JP" sz="28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｣</a:t>
            </a:r>
          </a:p>
          <a:p>
            <a:pPr algn="ctr"/>
            <a:r>
              <a:rPr lang="ja-JP" altLang="en-US" sz="2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（テモテへの第</a:t>
            </a:r>
            <a:r>
              <a:rPr lang="en-US" altLang="ja-JP" sz="2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2</a:t>
            </a:r>
            <a:r>
              <a:rPr lang="ja-JP" altLang="en-US" sz="2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の　　　手紙</a:t>
            </a:r>
            <a:r>
              <a:rPr lang="en-US" altLang="ja-JP" sz="2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3</a:t>
            </a:r>
            <a:r>
              <a:rPr lang="ja-JP" altLang="en-US" sz="2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：</a:t>
            </a:r>
            <a:r>
              <a:rPr lang="en-US" altLang="ja-JP" sz="2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16</a:t>
            </a:r>
            <a:r>
              <a:rPr lang="ja-JP" altLang="en-US" sz="22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口語訳）</a:t>
            </a:r>
            <a:endParaRPr lang="es-ES" sz="22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FD1583-C7CA-446D-1AB8-29F4E562AC17}"/>
              </a:ext>
            </a:extLst>
          </p:cNvPr>
          <p:cNvSpPr txBox="1"/>
          <p:nvPr/>
        </p:nvSpPr>
        <p:spPr>
          <a:xfrm>
            <a:off x="-8" y="6211238"/>
            <a:ext cx="2573140" cy="646331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2026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年第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13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課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月</a:t>
            </a:r>
            <a:r>
              <a:rPr kumimoji="1" lang="en-US" altLang="ja-JP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26</a:t>
            </a: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日</a:t>
            </a:r>
            <a:endParaRPr kumimoji="1" lang="en-US" altLang="ja-JP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預言の言葉の祝福</a:t>
            </a:r>
          </a:p>
        </p:txBody>
      </p:sp>
    </p:spTree>
    <p:extLst>
      <p:ext uri="{BB962C8B-B14F-4D97-AF65-F5344CB8AC3E}">
        <p14:creationId xmlns:p14="http://schemas.microsoft.com/office/powerpoint/2010/main" val="226563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1552</Words>
  <Application>Microsoft Office PowerPoint</Application>
  <PresentationFormat>Panorámica</PresentationFormat>
  <Paragraphs>51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Laveda</dc:creator>
  <cp:lastModifiedBy>Sergio</cp:lastModifiedBy>
  <cp:revision>53</cp:revision>
  <dcterms:created xsi:type="dcterms:W3CDTF">2026-08-22T18:31:20Z</dcterms:created>
  <dcterms:modified xsi:type="dcterms:W3CDTF">2026-09-25T13:52:56Z</dcterms:modified>
</cp:coreProperties>
</file>