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0" r:id="rId3"/>
    <p:sldId id="306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0"/>
    <a:srgbClr val="345E80"/>
    <a:srgbClr val="69795B"/>
    <a:srgbClr val="926D36"/>
    <a:srgbClr val="C89800"/>
    <a:srgbClr val="FFF0C1"/>
    <a:srgbClr val="FFE593"/>
    <a:srgbClr val="FFE7B1"/>
    <a:srgbClr val="FBF5A1"/>
    <a:srgbClr val="65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7" autoAdjust="0"/>
    <p:restoredTop sz="97013"/>
  </p:normalViewPr>
  <p:slideViewPr>
    <p:cSldViewPr snapToGrid="0">
      <p:cViewPr varScale="1">
        <p:scale>
          <a:sx n="35" d="100"/>
          <a:sy n="35" d="100"/>
        </p:scale>
        <p:origin x="60" y="13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ko-KR" alt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법궤를</a:t>
          </a:r>
          <a:r>
            <a: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따라 간다는 의미는</a:t>
          </a:r>
          <a:r>
            <a: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r>
            <a: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십계명 돌판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하나님께서 명령하신 십계명을 지키고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만나를 담은 금 항아리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하나님의 돌보심을 믿고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아론의 </a:t>
          </a:r>
          <a:r>
            <a:rPr lang="ko-KR" alt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싹난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지팡이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하나님께서 선택하신 지도자들을 존중함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하나님께서 우리</a:t>
          </a:r>
          <a:r>
            <a:rPr lang="en-US" altLang="ko-KR" sz="1800" b="1" dirty="0"/>
            <a:t>,</a:t>
          </a:r>
          <a:r>
            <a:rPr lang="ko-KR" altLang="en-US" sz="1800" b="1" dirty="0"/>
            <a:t> 즉 여호수아</a:t>
          </a:r>
          <a:r>
            <a:rPr lang="en-US" altLang="ko-KR" sz="1800" b="1" dirty="0"/>
            <a:t>, </a:t>
          </a:r>
          <a:r>
            <a:rPr lang="ko-KR" altLang="en-US" sz="1800" b="1" dirty="0" err="1"/>
            <a:t>갈렙</a:t>
          </a:r>
          <a:r>
            <a:rPr lang="en-US" altLang="ko-KR" sz="1800" b="1" dirty="0"/>
            <a:t>, </a:t>
          </a:r>
          <a:r>
            <a:rPr lang="ko-KR" altLang="en-US" sz="1800" b="1" dirty="0"/>
            <a:t>그리고 애굽에서 나온 세대 가운데 살아 있는 몇몇 사람들을 위해 홍해를 갈라 마른 길을 </a:t>
          </a:r>
          <a:r>
            <a:rPr lang="ko-KR" altLang="en-US" sz="1800" b="1" dirty="0" err="1"/>
            <a:t>만드셨고</a:t>
          </a:r>
          <a:endParaRPr lang="es-ES" sz="1800" dirty="0"/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하나님께서 너희</a:t>
          </a:r>
          <a:r>
            <a:rPr lang="en-US" altLang="ko-KR" sz="1800" b="1" dirty="0"/>
            <a:t>,</a:t>
          </a:r>
          <a:r>
            <a:rPr lang="ko-KR" altLang="en-US" sz="1800" b="1" dirty="0"/>
            <a:t> 즉 광야에서 태어나 가나안을 정복할 새 세대를 위하여 </a:t>
          </a:r>
          <a:r>
            <a:rPr lang="ko-KR" altLang="en-US" sz="1800" b="1" dirty="0" err="1"/>
            <a:t>요단강을</a:t>
          </a:r>
          <a:r>
            <a:rPr lang="ko-KR" altLang="en-US" sz="1800" b="1" dirty="0"/>
            <a:t> 갈라 마른 길을 </a:t>
          </a:r>
          <a:r>
            <a:rPr lang="ko-KR" altLang="en-US" sz="1800" b="1" dirty="0" err="1"/>
            <a:t>만드셨다</a:t>
          </a:r>
          <a:endParaRPr lang="es-ES" sz="1800" dirty="0"/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379551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379551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법궤를</a:t>
          </a:r>
          <a:r>
            <a:rPr lang="ko-KR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따라 간다는 의미는</a:t>
          </a:r>
          <a:r>
            <a:rPr lang="en-US" altLang="ko-K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r>
            <a:rPr lang="ko-KR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십계명 돌판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하나님께서 명령하신 십계명을 지키고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만나를 담은 금 항아리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하나님의 돌보심을 믿고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아론의 </a:t>
          </a:r>
          <a:r>
            <a:rPr lang="ko-KR" alt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싹난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지팡이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하나님께서 선택하신 지도자들을 존중함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6659" y="0"/>
          <a:ext cx="5492478" cy="179994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5706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하나님께서 우리</a:t>
          </a:r>
          <a:r>
            <a:rPr lang="en-US" altLang="ko-KR" sz="1800" b="1" kern="1200" dirty="0"/>
            <a:t>,</a:t>
          </a:r>
          <a:r>
            <a:rPr lang="ko-KR" altLang="en-US" sz="1800" b="1" kern="1200" dirty="0"/>
            <a:t> 즉 여호수아</a:t>
          </a:r>
          <a:r>
            <a:rPr lang="en-US" altLang="ko-KR" sz="1800" b="1" kern="1200" dirty="0"/>
            <a:t>, </a:t>
          </a:r>
          <a:r>
            <a:rPr lang="ko-KR" altLang="en-US" sz="1800" b="1" kern="1200" dirty="0" err="1"/>
            <a:t>갈렙</a:t>
          </a:r>
          <a:r>
            <a:rPr lang="en-US" altLang="ko-KR" sz="1800" b="1" kern="1200" dirty="0"/>
            <a:t>, </a:t>
          </a:r>
          <a:r>
            <a:rPr lang="ko-KR" altLang="en-US" sz="1800" b="1" kern="1200" dirty="0"/>
            <a:t>그리고 애굽에서 나온 세대 가운데 살아 있는 몇몇 사람들을 위해 홍해를 갈라 마른 길을 </a:t>
          </a:r>
          <a:r>
            <a:rPr lang="ko-KR" altLang="en-US" sz="1800" b="1" kern="1200" dirty="0" err="1"/>
            <a:t>만드셨고</a:t>
          </a:r>
          <a:endParaRPr lang="es-ES" sz="1800" kern="1200" dirty="0"/>
        </a:p>
      </dsp:txBody>
      <dsp:txXfrm>
        <a:off x="5706" y="1542249"/>
        <a:ext cx="5832158" cy="877100"/>
      </dsp:txXfrm>
    </dsp:sp>
    <dsp:sp modelId="{E24F0F28-3AFA-4E7A-8FCD-D0AD630BB311}">
      <dsp:nvSpPr>
        <dsp:cNvPr id="0" name=""/>
        <dsp:cNvSpPr/>
      </dsp:nvSpPr>
      <dsp:spPr>
        <a:xfrm>
          <a:off x="6061349" y="0"/>
          <a:ext cx="5492478" cy="17999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20395" y="1542249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하나님께서 너희</a:t>
          </a:r>
          <a:r>
            <a:rPr lang="en-US" altLang="ko-KR" sz="1800" b="1" kern="1200" dirty="0"/>
            <a:t>,</a:t>
          </a:r>
          <a:r>
            <a:rPr lang="ko-KR" altLang="en-US" sz="1800" b="1" kern="1200" dirty="0"/>
            <a:t> 즉 광야에서 태어나 가나안을 정복할 새 세대를 위하여 </a:t>
          </a:r>
          <a:r>
            <a:rPr lang="ko-KR" altLang="en-US" sz="1800" b="1" kern="1200" dirty="0" err="1"/>
            <a:t>요단강을</a:t>
          </a:r>
          <a:r>
            <a:rPr lang="ko-KR" altLang="en-US" sz="1800" b="1" kern="1200" dirty="0"/>
            <a:t> 갈라 마른 길을 </a:t>
          </a:r>
          <a:r>
            <a:rPr lang="ko-KR" altLang="en-US" sz="1800" b="1" kern="1200" dirty="0" err="1"/>
            <a:t>만드셨다</a:t>
          </a:r>
          <a:endParaRPr lang="es-ES" sz="1800" kern="1200" dirty="0"/>
        </a:p>
      </dsp:txBody>
      <dsp:txXfrm>
        <a:off x="5920395" y="1542249"/>
        <a:ext cx="5832158" cy="87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7D11-6958-4A62-8BE6-DD27AAC2D1DA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54A-0617-493E-B443-33B18904B6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3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0" y="552917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algn="ctr"/>
            <a:r>
              <a:rPr lang="ko-KR" altLang="en-US" sz="7200" b="1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은혜의 기념비들</a:t>
            </a:r>
            <a:endParaRPr lang="en" sz="7200" b="1" dirty="0">
              <a:ln w="9525">
                <a:noFill/>
                <a:prstDash val="solid"/>
              </a:ln>
              <a:blipFill dpi="0" rotWithShape="1">
                <a:blip r:embed="rId6"/>
                <a:srcRect/>
                <a:tile tx="0" ty="0" sx="100000" sy="100000" flip="none" algn="tl"/>
              </a:blipFill>
              <a:effectLst>
                <a:outerShdw blurRad="12700" dist="254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0" y="-921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  </a:t>
            </a:r>
            <a:r>
              <a:rPr lang="en-US" altLang="ko-KR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r>
              <a:rPr lang="ko-KR" altLang="en-US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ko-KR" altLang="en-US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en" sz="1600" b="1" dirty="0">
              <a:solidFill>
                <a:srgbClr val="AAF4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9" y="431183"/>
            <a:ext cx="6074109" cy="633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5197818" y="2266130"/>
            <a:ext cx="421704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sz="4400" b="1" dirty="0" err="1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요단강에</a:t>
            </a:r>
            <a:r>
              <a:rPr lang="ko-KR" altLang="en-US" sz="44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세워진 기념비들</a:t>
            </a: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하나님이 바다를 변하여 육지 되게 하셨으므로 무리가 도보로 강을 통과하고 우리가 거기서 주로 인하여 </a:t>
            </a:r>
            <a:r>
              <a:rPr lang="ko-KR" alt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기뻐하였도다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시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66:6)</a:t>
            </a:r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09527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홍해가 이스라엘을 보고 달아나며 </a:t>
            </a:r>
            <a:r>
              <a:rPr lang="ko-KR" alt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요단</a:t>
            </a:r>
            <a:r>
              <a:rPr lang="ko-KR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강물이 물러가고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시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114:3)</a:t>
            </a:r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457" y="1140023"/>
            <a:ext cx="261356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140023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2457" y="4715438"/>
            <a:ext cx="5637223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466024" y="4839549"/>
            <a:ext cx="57980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요단강에서</a:t>
            </a:r>
            <a:r>
              <a:rPr lang="ko-KR" altLang="en-US" sz="2000" b="1" dirty="0"/>
              <a:t> 침례를 받으신 예수님도 </a:t>
            </a:r>
            <a:r>
              <a:rPr lang="ko-KR" altLang="en-US" sz="2000" b="1" dirty="0" err="1"/>
              <a:t>엘리사와</a:t>
            </a:r>
            <a:r>
              <a:rPr lang="ko-KR" altLang="en-US" sz="2000" b="1" dirty="0"/>
              <a:t> 같이 성령님께서 임하심으로 능력을 받아 자신의 사명을 완수하셨습니다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곧 우리를 죄에서 해방시키고 영생을 주시는 것이었습니다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막 </a:t>
            </a:r>
            <a:r>
              <a:rPr lang="en-US" altLang="ko-KR" sz="2000" b="1" dirty="0"/>
              <a:t>1:9-11; 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1:29; 3:16).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466024" y="3569191"/>
            <a:ext cx="58782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하지만 </a:t>
            </a:r>
            <a:r>
              <a:rPr lang="ko-KR" altLang="en-US" sz="2000" b="1" dirty="0" err="1"/>
              <a:t>엘리사가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요단강을</a:t>
            </a:r>
            <a:r>
              <a:rPr lang="ko-KR" altLang="en-US" sz="2000" b="1" dirty="0"/>
              <a:t> 기적적으로 건넜을 때 그 사건은 그가 성령을 받았다는 표징이었고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성령님의 임재로 자신의 사명을 완수할 수 있었습니다 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왕하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2:14-15).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466024" y="2590309"/>
            <a:ext cx="57980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실재로 엘리야는 </a:t>
            </a:r>
            <a:r>
              <a:rPr lang="ko-KR" altLang="en-US" sz="2000" b="1" dirty="0" err="1"/>
              <a:t>요단</a:t>
            </a:r>
            <a:r>
              <a:rPr lang="ko-KR" altLang="en-US" sz="2000" b="1" dirty="0"/>
              <a:t> 강을 기적적으로 건너 하나님께서 계시는 하늘로 올라갔습니다 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왕하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2:1, 7, 8, 11).</a:t>
            </a:r>
            <a:endParaRPr lang="en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468029" y="1303651"/>
            <a:ext cx="5878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홍해와 </a:t>
            </a:r>
            <a:r>
              <a:rPr lang="ko-KR" altLang="en-US" sz="2000" b="1" dirty="0" err="1"/>
              <a:t>요단강을</a:t>
            </a:r>
            <a:r>
              <a:rPr lang="ko-KR" altLang="en-US" sz="2000" b="1" dirty="0"/>
              <a:t> 건넌 것은 구원의 계획에서 중요한 이정표로 서로 연결된 역사적 사건들입니다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66:6; 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114). </a:t>
            </a:r>
            <a:r>
              <a:rPr lang="ko-KR" altLang="en-US" sz="2000" b="1" dirty="0"/>
              <a:t>이 두 사건은 우리가 죄에서 해방되고 영생에 이르는 과정을 상징합니다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11" grpId="0"/>
      <p:bldP spid="1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866173" y="1173876"/>
            <a:ext cx="106628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ko-KR" altLang="en-US" sz="3200" b="1" dirty="0">
                <a:latin typeface="Constantia" panose="02030602050306030303" pitchFamily="18" charset="0"/>
              </a:rPr>
              <a:t>그러므로 주님의 사랑과 친절하심</a:t>
            </a:r>
            <a:r>
              <a:rPr lang="en-US" altLang="ko-KR" sz="3200" b="1" dirty="0">
                <a:latin typeface="Constantia" panose="02030602050306030303" pitchFamily="18" charset="0"/>
              </a:rPr>
              <a:t>,</a:t>
            </a:r>
            <a:r>
              <a:rPr lang="ko-KR" altLang="en-US" sz="3200" b="1" dirty="0">
                <a:latin typeface="Constantia" panose="02030602050306030303" pitchFamily="18" charset="0"/>
              </a:rPr>
              <a:t> 그리고 큰 은혜를 기억합시다</a:t>
            </a:r>
            <a:r>
              <a:rPr lang="en-US" altLang="ko-KR" sz="3200" b="1" dirty="0">
                <a:latin typeface="Constantia" panose="02030602050306030303" pitchFamily="18" charset="0"/>
              </a:rPr>
              <a:t>. </a:t>
            </a:r>
            <a:r>
              <a:rPr lang="ko-KR" altLang="en-US" sz="3200" b="1" dirty="0">
                <a:latin typeface="Constantia" panose="02030602050306030303" pitchFamily="18" charset="0"/>
              </a:rPr>
              <a:t>이스라엘 사람들처럼 우리도 증거의 바위들을 세우고</a:t>
            </a:r>
            <a:r>
              <a:rPr lang="en-US" altLang="ko-KR" sz="3200" b="1" dirty="0">
                <a:latin typeface="Constantia" panose="02030602050306030303" pitchFamily="18" charset="0"/>
              </a:rPr>
              <a:t>, </a:t>
            </a:r>
            <a:r>
              <a:rPr lang="ko-KR" altLang="en-US" sz="3200" b="1" dirty="0">
                <a:latin typeface="Constantia" panose="02030602050306030303" pitchFamily="18" charset="0"/>
              </a:rPr>
              <a:t>하나님께서 우리를 위해 행하신 귀한 이야기들을 그 위에 새깁시다</a:t>
            </a:r>
            <a:r>
              <a:rPr lang="en-US" altLang="ko-KR" sz="3200" b="1" dirty="0">
                <a:latin typeface="Constantia" panose="02030602050306030303" pitchFamily="18" charset="0"/>
              </a:rPr>
              <a:t>. </a:t>
            </a:r>
            <a:r>
              <a:rPr lang="ko-KR" altLang="en-US" sz="3200" b="1" dirty="0">
                <a:latin typeface="Constantia" panose="02030602050306030303" pitchFamily="18" charset="0"/>
              </a:rPr>
              <a:t>그리고 우리의 순례 여행에서 주님께서 우리를 돌보신 사건들을 기억하며</a:t>
            </a:r>
            <a:r>
              <a:rPr lang="en-US" altLang="ko-KR" sz="3200" b="1" dirty="0">
                <a:latin typeface="Constantia" panose="02030602050306030303" pitchFamily="18" charset="0"/>
              </a:rPr>
              <a:t>, </a:t>
            </a:r>
            <a:r>
              <a:rPr lang="ko-KR" altLang="en-US" sz="3200" b="1" dirty="0">
                <a:latin typeface="Constantia" panose="02030602050306030303" pitchFamily="18" charset="0"/>
              </a:rPr>
              <a:t>따뜻한 감사로 녹아진 마음으로 </a:t>
            </a:r>
            <a:r>
              <a:rPr lang="en-US" altLang="ko-KR" sz="3200" b="1" dirty="0">
                <a:latin typeface="Constantia" panose="02030602050306030303" pitchFamily="18" charset="0"/>
              </a:rPr>
              <a:t>“</a:t>
            </a:r>
            <a:r>
              <a:rPr lang="ko-KR" altLang="en-US" sz="3200" b="1" dirty="0">
                <a:latin typeface="Constantia" panose="02030602050306030303" pitchFamily="18" charset="0"/>
              </a:rPr>
              <a:t>여호와께서 나에게 베푸신 모든 은혜를 무엇으로 보답할까</a:t>
            </a:r>
            <a:r>
              <a:rPr lang="en-US" altLang="ko-KR" sz="3200" b="1" dirty="0">
                <a:latin typeface="Constantia" panose="02030602050306030303" pitchFamily="18" charset="0"/>
              </a:rPr>
              <a:t>?</a:t>
            </a:r>
            <a:r>
              <a:rPr lang="ko-KR" altLang="en-US" sz="3200" b="1" dirty="0">
                <a:latin typeface="Constantia" panose="02030602050306030303" pitchFamily="18" charset="0"/>
              </a:rPr>
              <a:t> 내가 구원의 잔을 들고 여호와의 이름을 부르며 여호와께 드린 서원을 그의 모든 백성 앞에서 </a:t>
            </a:r>
            <a:r>
              <a:rPr lang="ko-KR" altLang="en-US" sz="3200" b="1" dirty="0" err="1">
                <a:latin typeface="Constantia" panose="02030602050306030303" pitchFamily="18" charset="0"/>
              </a:rPr>
              <a:t>갚으리로다</a:t>
            </a:r>
            <a:r>
              <a:rPr lang="en-US" altLang="ko-KR" sz="3200" b="1" dirty="0">
                <a:latin typeface="Constantia" panose="02030602050306030303" pitchFamily="18" charset="0"/>
              </a:rPr>
              <a:t>!”</a:t>
            </a:r>
            <a:r>
              <a:rPr lang="ko-KR" altLang="en-US" sz="3200" b="1" dirty="0" err="1">
                <a:latin typeface="Constantia" panose="02030602050306030303" pitchFamily="18" charset="0"/>
              </a:rPr>
              <a:t>라고</a:t>
            </a:r>
            <a:r>
              <a:rPr lang="ko-KR" altLang="en-US" sz="3200" b="1" dirty="0">
                <a:latin typeface="Constantia" panose="02030602050306030303" pitchFamily="18" charset="0"/>
              </a:rPr>
              <a:t> 선포합시다</a:t>
            </a:r>
            <a:r>
              <a:rPr lang="en-US" altLang="ko-KR" sz="3200" b="1" dirty="0">
                <a:latin typeface="Constantia" panose="02030602050306030303" pitchFamily="18" charset="0"/>
              </a:rPr>
              <a:t> (</a:t>
            </a:r>
            <a:r>
              <a:rPr lang="ko-KR" altLang="en-US" sz="3200" b="1" dirty="0">
                <a:latin typeface="Constantia" panose="02030602050306030303" pitchFamily="18" charset="0"/>
              </a:rPr>
              <a:t>시 </a:t>
            </a:r>
            <a:r>
              <a:rPr lang="en-US" altLang="ko-KR" sz="3200" b="1" dirty="0">
                <a:latin typeface="Constantia" panose="02030602050306030303" pitchFamily="18" charset="0"/>
              </a:rPr>
              <a:t>116:12-14)</a:t>
            </a:r>
            <a:r>
              <a:rPr lang="en-US" sz="3200" b="1" dirty="0">
                <a:latin typeface="Constantia" panose="02030602050306030303" pitchFamily="18" charset="0"/>
              </a:rPr>
              <a:t>”</a:t>
            </a:r>
            <a:endParaRPr lang="en" sz="3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8687714" y="5608757"/>
            <a:ext cx="2707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시대의 소망</a:t>
            </a:r>
            <a:r>
              <a:rPr lang="en" sz="1600" b="1" dirty="0"/>
              <a:t>. 348)</a:t>
            </a:r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8181963" y="793110"/>
            <a:ext cx="3943354" cy="50475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너희 하나님 여호와께서 </a:t>
            </a:r>
            <a:r>
              <a:rPr kumimoji="0" lang="ko-KR" alt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요단</a:t>
            </a:r>
            <a:r>
              <a:rPr kumimoji="0" lang="ko-KR" alt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물을 너희 앞에 마르게 하사 너희로 건너게 하신 것이 너희 하나님 여호와께서 우리 앞에 홍해를 말리시고 우리로 건너게 하심과 </a:t>
            </a:r>
            <a:r>
              <a:rPr kumimoji="0" lang="ko-KR" alt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같았나니</a:t>
            </a:r>
            <a:endParaRPr kumimoji="0" lang="ko-KR" altLang="en-U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A3293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이는 땅의 모든 백성으로 여호와의 손이 능하심을 알게 하며 너희로 너희 하나님 여호와를 영원토록 경외하게 하려 하심이라 하라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수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4:23, 24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0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7335297" y="3743380"/>
            <a:ext cx="45225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요단강을</a:t>
            </a:r>
            <a:r>
              <a:rPr lang="ko-KR" altLang="en-US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건넘</a:t>
            </a: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ko-KR" altLang="en-US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</a:t>
            </a: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3):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거룩하게 자신을 구별해야 함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하나님이 베푸신 기적들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기억하고 잊어버림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ko-KR" altLang="en-US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4):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기억하기위한 기념비들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잊어버림의 위험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ko-KR" altLang="en-US" sz="2000" b="1" dirty="0" err="1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요단강에</a:t>
            </a:r>
            <a:r>
              <a:rPr lang="ko-KR" altLang="en-US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세워진 기념비들</a:t>
            </a:r>
            <a:endParaRPr lang="en" sz="2000" b="1" dirty="0">
              <a:solidFill>
                <a:srgbClr val="FFFF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282678" y="201892"/>
            <a:ext cx="5931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봄이 왔습니다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빗물과 눈 녹은 물이 모여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요단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강이 범람하게 되었습니다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강물은 사해를 향해 빠르게 흘러갑니다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가장 얕은 곳인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요단강 나루터에서도 강을 건너는 것은 위험했습니다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419278"/>
            <a:ext cx="4964724" cy="3300984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912" y="137738"/>
            <a:ext cx="5321071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9492" y="4174233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455123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871" y="5834239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545844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6344949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5053838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3757104"/>
            <a:ext cx="570681" cy="375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282677" y="2233217"/>
            <a:ext cx="59313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사람이 하기에는 불가능했지만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하나님께는 쉬운 것이었습니다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너희는 자신을 거룩하게 구별하고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요단강을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건너라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239017" y="1525331"/>
            <a:ext cx="5974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나이든 분들과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임산부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어린이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가축들이 안전하게 이 강을 건널 수 있을까요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146027" y="2459503"/>
            <a:ext cx="704597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sz="6000" b="1" dirty="0" err="1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요단강을</a:t>
            </a:r>
            <a:r>
              <a:rPr lang="ko-KR" altLang="en-US" sz="6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건넘 </a:t>
            </a:r>
            <a:endParaRPr lang="en-US" altLang="ko-KR" sz="6000" b="1" dirty="0">
              <a:ln w="0"/>
              <a:gradFill>
                <a:gsLst>
                  <a:gs pos="0">
                    <a:srgbClr val="99791F"/>
                  </a:gs>
                  <a:gs pos="50000">
                    <a:srgbClr val="DAB549"/>
                  </a:gs>
                  <a:gs pos="100000">
                    <a:srgbClr val="E8D19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altLang="ko-KR" sz="6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</a:t>
            </a:r>
            <a:r>
              <a:rPr lang="ko-KR" altLang="en-US" sz="6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수 </a:t>
            </a:r>
            <a:r>
              <a:rPr lang="en-US" altLang="ko-KR" sz="6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3)</a:t>
            </a:r>
            <a:endParaRPr lang="en" sz="4800" b="1" dirty="0">
              <a:ln w="0"/>
              <a:gradFill>
                <a:gsLst>
                  <a:gs pos="0">
                    <a:srgbClr val="99791F"/>
                  </a:gs>
                  <a:gs pos="50000">
                    <a:srgbClr val="DAB549"/>
                  </a:gs>
                  <a:gs pos="100000">
                    <a:srgbClr val="E8D19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거룩하게 자신을 구별해야 함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703402"/>
            <a:ext cx="12191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여호수아가 또 백성에게 이르되 너희는 스스로 </a:t>
            </a:r>
            <a:r>
              <a:rPr lang="ko-KR" alt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성결케</a:t>
            </a:r>
            <a:r>
              <a:rPr lang="ko-KR" alt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하라 여호와께서 내일 너희 가운데 기사를 행하시리라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수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338273" y="1330662"/>
            <a:ext cx="7296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b="1" dirty="0"/>
              <a:t>40</a:t>
            </a:r>
            <a:r>
              <a:rPr lang="ko-KR" altLang="en-US" sz="2000" b="1" dirty="0"/>
              <a:t>년 동안 구름기둥은 이스라엘 진영이 떠날 때를 알려주었고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법궤가</a:t>
            </a:r>
            <a:r>
              <a:rPr lang="ko-KR" altLang="en-US" sz="2000" b="1" dirty="0"/>
              <a:t> 그들을 새로운 목적지로 인도했습니다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민 </a:t>
            </a:r>
            <a:r>
              <a:rPr lang="en-US" altLang="ko-KR" sz="2000" b="1" dirty="0"/>
              <a:t>9:17; 10:33).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406106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3162300" y="2231285"/>
            <a:ext cx="43243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이제 떠날 때가 되었습니다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그들은 </a:t>
            </a:r>
            <a:r>
              <a:rPr lang="ko-KR" altLang="en-US" sz="2000" b="1" dirty="0" err="1"/>
              <a:t>싯딤을</a:t>
            </a:r>
            <a:r>
              <a:rPr lang="ko-KR" altLang="en-US" sz="2000" b="1" dirty="0"/>
              <a:t> 떠나 </a:t>
            </a:r>
            <a:r>
              <a:rPr lang="ko-KR" altLang="en-US" sz="2000" b="1" dirty="0" err="1"/>
              <a:t>요단</a:t>
            </a:r>
            <a:r>
              <a:rPr lang="ko-KR" altLang="en-US" sz="2000" b="1" dirty="0"/>
              <a:t> 강에 도착해서 진을 친지 사흘이 되었습니다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그리고 언약궤를 따라 약속의 땅으로 들어가라는 명령을 받았습니다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3:1-3).</a:t>
            </a:r>
            <a:endParaRPr lang="en" sz="2000" b="1" dirty="0"/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311064"/>
            <a:ext cx="2865638" cy="2727662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5229224"/>
            <a:ext cx="2865638" cy="150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3162300" y="4218795"/>
            <a:ext cx="43243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그런데 전제 조건이 있었습니다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그들은 자기 자신을 거룩하게 구별해야 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3:5). </a:t>
            </a:r>
            <a:r>
              <a:rPr lang="ko-KR" altLang="en-US" sz="2000" b="1" dirty="0"/>
              <a:t>거룩하게 구별되는 과정은 자기 옷을 빨고 몸을 씻는 정결 의식과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죄를 버리고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하나님의 계명에 순종하는 태도를 갖추는 것이었습니다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8" y="98888"/>
            <a:ext cx="117729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하나님이 베푸신 기적들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438149" y="880526"/>
            <a:ext cx="1131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곧 위에서부터 흘러 내리던 물이 그쳐서 심히 멀리 </a:t>
            </a:r>
            <a:r>
              <a:rPr lang="ko-KR" alt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사르단에</a:t>
            </a:r>
            <a:r>
              <a:rPr lang="ko-KR" alt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가까운 아담 읍 변방에 일어나 쌓이고 아라바의 바다 </a:t>
            </a:r>
            <a:r>
              <a:rPr lang="ko-KR" alt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염해로</a:t>
            </a:r>
            <a:r>
              <a:rPr lang="ko-KR" alt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향하여 흘러가는 물은 온전히 </a:t>
            </a:r>
            <a:r>
              <a:rPr lang="ko-KR" alt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끊어지매</a:t>
            </a:r>
            <a:r>
              <a:rPr lang="ko-KR" alt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백성이 여리고 앞으로 바로 </a:t>
            </a:r>
            <a:r>
              <a:rPr lang="ko-KR" alt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건널쌔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수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438900" y="1576387"/>
            <a:ext cx="5753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하나님은 “놀라운 기적을 행하시는 분”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72:18)</a:t>
            </a:r>
            <a:r>
              <a:rPr lang="ko-KR" altLang="en-US" sz="2000" b="1" dirty="0"/>
              <a:t>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따라서 우리는 그분을 단 하나밖에 없는 신으로 인정하고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86:10), </a:t>
            </a:r>
            <a:r>
              <a:rPr lang="ko-KR" altLang="en-US" sz="2000" b="1" dirty="0"/>
              <a:t>그분이 인간 역사 속에서 하신 놀라운 일들을 기억하며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77:11), </a:t>
            </a:r>
            <a:r>
              <a:rPr lang="ko-KR" altLang="en-US" sz="2000" b="1" dirty="0"/>
              <a:t>그분의 놀라운 행적들을 이야기합니다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96:3).</a:t>
            </a:r>
            <a:endParaRPr lang="en" sz="2000" b="1" dirty="0"/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702607"/>
            <a:ext cx="6024563" cy="3803006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-16596" y="5738202"/>
            <a:ext cx="6891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요단강을</a:t>
            </a:r>
            <a:r>
              <a:rPr lang="ko-KR" altLang="en-US" sz="2000" b="1" dirty="0"/>
              <a:t> 안전하게 건넌 사건은 하나님께서 베푸신 기적인 동시에 하나님의 또 다른 약속 즉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우리를 하늘 가나안으로 안전하게 인도하실 것을 미리 보여준 것이었습니다 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슥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8:6-8).</a:t>
            </a:r>
            <a:endParaRPr lang="en" sz="2000" b="1" dirty="0"/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3724" y="4895423"/>
            <a:ext cx="5119689" cy="1858442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6465959" y="3389793"/>
            <a:ext cx="5753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우주의 모든 것들을 창조하신 하나님께는 너무 어렵거나 놀라운 것은 없습니다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렘 </a:t>
            </a:r>
            <a:r>
              <a:rPr lang="en-US" altLang="ko-KR" sz="2000" b="1" dirty="0"/>
              <a:t>32:17; </a:t>
            </a:r>
            <a:r>
              <a:rPr lang="ko-KR" altLang="en-US" sz="2000" b="1" dirty="0" err="1"/>
              <a:t>눅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1:37). </a:t>
            </a:r>
            <a:r>
              <a:rPr lang="ko-KR" altLang="en-US" sz="2000" b="1" dirty="0"/>
              <a:t>따라서 우리는 하나님께서 우리 삶에도 놀라운 일들을 행하실 것을 믿을 수 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107:8).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448010" y="2551837"/>
            <a:ext cx="635080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sz="54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기억하고 잊어버림 </a:t>
            </a:r>
            <a:endParaRPr lang="en-US" altLang="ko-KR" sz="5400" b="1" dirty="0">
              <a:ln w="0"/>
              <a:gradFill>
                <a:gsLst>
                  <a:gs pos="0">
                    <a:srgbClr val="A47E64"/>
                  </a:gs>
                  <a:gs pos="50000">
                    <a:srgbClr val="D1BDB0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altLang="ko-KR" sz="54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</a:t>
            </a:r>
            <a:r>
              <a:rPr lang="ko-KR" altLang="en-US" sz="54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수 </a:t>
            </a:r>
            <a:r>
              <a:rPr lang="en-US" altLang="ko-KR" sz="54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4)</a:t>
            </a:r>
            <a:endParaRPr lang="en" sz="4400" b="1" dirty="0">
              <a:ln w="0"/>
              <a:gradFill>
                <a:gsLst>
                  <a:gs pos="0">
                    <a:srgbClr val="A47E64"/>
                  </a:gs>
                  <a:gs pos="50000">
                    <a:srgbClr val="D1BDB0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기억하기위한 기념비들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976311" y="6289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이것이 너희 중에 표징이 되리라 후일에 너희 자손이 물어 가로되 이 돌들은 무슨 </a:t>
            </a:r>
            <a:r>
              <a:rPr lang="ko-KR" alt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뜻이뇨</a:t>
            </a:r>
            <a:r>
              <a:rPr lang="ko-KR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하거든</a:t>
            </a:r>
          </a:p>
          <a:p>
            <a:pPr algn="ctr"/>
            <a:r>
              <a:rPr lang="ko-KR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그들에게 이르기를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수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4:6-7</a:t>
            </a:r>
            <a:r>
              <a:rPr lang="en" sz="11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160357" y="1434808"/>
            <a:ext cx="7472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성경에서 말하는 표징은 상황에 따라 다른 의미가 있습니다</a:t>
            </a:r>
            <a:r>
              <a:rPr lang="en" sz="2000" b="1" dirty="0"/>
              <a:t>: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b="1" dirty="0"/>
                <a:t>놀라운 예언</a:t>
              </a:r>
              <a:endParaRPr lang="en-US" altLang="ko-KR" b="1" dirty="0"/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(</a:t>
              </a:r>
              <a:r>
                <a:rPr lang="ko-KR" altLang="en-US" b="1" dirty="0" err="1"/>
                <a:t>왕상</a:t>
              </a:r>
              <a:r>
                <a:rPr lang="ko-KR" altLang="en-US" b="1" dirty="0"/>
                <a:t> </a:t>
              </a:r>
              <a:r>
                <a:rPr lang="en" b="1" kern="1200" dirty="0"/>
                <a:t>13:3)</a:t>
              </a:r>
              <a:endParaRPr lang="es-ES" kern="120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17614" y="1861641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b="1" kern="1200" dirty="0"/>
                <a:t>상징</a:t>
              </a:r>
              <a:br>
                <a:rPr lang="es-ES" b="1" kern="1200" dirty="0"/>
              </a:br>
              <a:r>
                <a:rPr lang="en" b="1" kern="1200" dirty="0"/>
                <a:t>(</a:t>
              </a:r>
              <a:r>
                <a:rPr lang="ko-KR" altLang="en-US" b="1" dirty="0"/>
                <a:t>창</a:t>
              </a:r>
              <a:r>
                <a:rPr lang="en" b="1" kern="1200" dirty="0"/>
                <a:t>. 9:13)</a:t>
              </a:r>
              <a:endParaRPr lang="es-ES" kern="120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351134" cy="1352800"/>
            <a:chOff x="4949727" y="1865266"/>
            <a:chExt cx="2351134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680511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b="1" kern="1200" dirty="0"/>
                <a:t>경고의 표시</a:t>
              </a:r>
              <a:r>
                <a:rPr lang="en" b="1" kern="1200" dirty="0"/>
                <a:t>                (</a:t>
              </a:r>
              <a:r>
                <a:rPr lang="ko-KR" altLang="en-US" b="1" kern="1200" dirty="0"/>
                <a:t>출</a:t>
              </a:r>
              <a:r>
                <a:rPr lang="en" b="1" kern="1200" dirty="0"/>
                <a:t>. 12:13)</a:t>
              </a:r>
              <a:endParaRPr lang="es-ES" kern="120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342743" cy="1350057"/>
            <a:chOff x="7374121" y="1865266"/>
            <a:chExt cx="234274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67929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b="1" kern="1200" dirty="0"/>
                <a:t>중요한 계약</a:t>
              </a:r>
              <a:r>
                <a:rPr lang="en" b="1" kern="1200" dirty="0"/>
                <a:t>                             (</a:t>
              </a:r>
              <a:r>
                <a:rPr lang="ko-KR" altLang="en-US" b="1" kern="1200" dirty="0"/>
                <a:t>겔</a:t>
              </a:r>
              <a:r>
                <a:rPr lang="en" b="1" kern="1200" dirty="0"/>
                <a:t>. 20:20)</a:t>
              </a:r>
              <a:endParaRPr lang="es-ES" kern="12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98514" y="1865266"/>
            <a:ext cx="2333175" cy="1365960"/>
            <a:chOff x="9798514" y="1865266"/>
            <a:chExt cx="2333175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453572" y="1866860"/>
              <a:ext cx="1678117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b="1" kern="1200" dirty="0"/>
                <a:t>기념비</a:t>
              </a:r>
              <a:endParaRPr lang="en-US" altLang="ko-KR" b="1" kern="1200" dirty="0"/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(</a:t>
              </a:r>
              <a:r>
                <a:rPr lang="ko-KR" altLang="en-US" b="1" kern="1200" dirty="0"/>
                <a:t>창</a:t>
              </a:r>
              <a:r>
                <a:rPr lang="en" b="1" kern="1200" dirty="0"/>
                <a:t>. 28:18)</a:t>
              </a:r>
              <a:endParaRPr lang="es-ES" kern="1200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133350" y="3333084"/>
            <a:ext cx="689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여호수아가 </a:t>
            </a:r>
            <a:r>
              <a:rPr lang="ko-KR" altLang="en-US" sz="2000" b="1" dirty="0" err="1"/>
              <a:t>요단</a:t>
            </a:r>
            <a:r>
              <a:rPr lang="ko-KR" altLang="en-US" sz="2000" b="1" dirty="0"/>
              <a:t> 강에서 가져온 열두개의 바위들로 만든 표징은 맨 마지막의 예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즉 기념비를 뜻합니다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938" y="3469422"/>
            <a:ext cx="5035474" cy="32099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160357" y="4948911"/>
            <a:ext cx="68961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역사를 모르는 다음 세대들은 하나님께서 이 전에 행하신 일들에 대해 배워야 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그들은 하나님께서 베푸신 놀라운 역사적 사건들을 통해서 믿음을 키워야 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부모들은 자녀에게 이 지식들을 전해줄 책임이 있었습니다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신 </a:t>
            </a:r>
            <a:r>
              <a:rPr lang="en-US" altLang="ko-KR" sz="2000" b="1" dirty="0"/>
              <a:t>4:9). </a:t>
            </a:r>
            <a:r>
              <a:rPr lang="ko-KR" altLang="en-US" sz="2000" b="1" dirty="0"/>
              <a:t>우리도 이러한 지식위에 각자의 믿음을 세워가야 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161925" y="4040970"/>
            <a:ext cx="6877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 열두개의 바위들을 세우라고 명령하신 하나님은 </a:t>
            </a:r>
            <a:r>
              <a:rPr lang="ko-KR" altLang="en-US" sz="2000" b="1" dirty="0" err="1"/>
              <a:t>그들로</a:t>
            </a:r>
            <a:r>
              <a:rPr lang="ko-KR" altLang="en-US" sz="2000" b="1" dirty="0"/>
              <a:t> 이 사건을 기억하게 하시려는 목적을 넘어 어떤 근본적인 의도가 있으셨을까요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4:6-7)?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4472208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0" y="-476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잊어버림의 위험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485774" y="562272"/>
            <a:ext cx="11220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이스라엘 자손이 여호와 목전에 악을 행하여 자기들의 하나님 여호와를 잊어버리고 </a:t>
            </a:r>
            <a:endParaRPr lang="en-US" altLang="ko-KR" b="1" dirty="0">
              <a:solidFill>
                <a:srgbClr val="FFCE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바알들과 아세라들을 </a:t>
            </a:r>
            <a:r>
              <a:rPr lang="ko-KR" alt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섬긴지라</a:t>
            </a:r>
            <a:r>
              <a:rPr lang="en-US" altLang="ko-KR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ko-KR" alt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삿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257175" y="1381125"/>
            <a:ext cx="11934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여호수아는 </a:t>
            </a:r>
            <a:r>
              <a:rPr lang="ko-KR" altLang="en-US" sz="2000" b="1" dirty="0" err="1"/>
              <a:t>길갈에</a:t>
            </a:r>
            <a:r>
              <a:rPr lang="ko-KR" altLang="en-US" sz="2000" b="1" dirty="0"/>
              <a:t> 열두바위로 기념비를 세우면서 두 가지를 강조했습니다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4:23).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9471895"/>
              </p:ext>
            </p:extLst>
          </p:nvPr>
        </p:nvGraphicFramePr>
        <p:xfrm>
          <a:off x="257175" y="1798960"/>
          <a:ext cx="11758260" cy="241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576513" y="4226510"/>
            <a:ext cx="61198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새로운 세대는 부모 세대가 저지른 같은 실수를 할 위험에 처해 있었습니다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바로 하나님께서 자신들을 위해 기적을 베푸신 사건들을 잊어버리는 것이었습니다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안타깝게도 그들은 그 역사들을 잊어버렸고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 대가를 치렀습니다 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삿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3:7-8).</a:t>
            </a:r>
            <a:endParaRPr lang="en" sz="2000" b="1" dirty="0"/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" y="4478554"/>
            <a:ext cx="2328510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576513" y="5725056"/>
            <a:ext cx="75914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따라서 하나님께서 우리 조상을 어떻게 돌보셨는지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그리고 우리가 직접 경험한 하나님의 강력한 손길을 마음 속에 생생하게 간직하는 것은 중요한 것입니다</a:t>
            </a:r>
            <a:r>
              <a:rPr lang="en-US" altLang="ko-KR" sz="2000" b="1" dirty="0"/>
              <a:t>!</a:t>
            </a:r>
            <a:endParaRPr lang="en" sz="2000" b="1" dirty="0"/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761" y="4305300"/>
            <a:ext cx="1481136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940</Words>
  <Application>Microsoft Office PowerPoint</Application>
  <PresentationFormat>Panorámica</PresentationFormat>
  <Paragraphs>69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128</cp:revision>
  <dcterms:created xsi:type="dcterms:W3CDTF">2025-09-23T16:48:06Z</dcterms:created>
  <dcterms:modified xsi:type="dcterms:W3CDTF">2025-10-12T06:01:34Z</dcterms:modified>
</cp:coreProperties>
</file>