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5" r:id="rId3"/>
    <p:sldId id="306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5DA"/>
    <a:srgbClr val="CFCDFF"/>
    <a:srgbClr val="FFF8A3"/>
    <a:srgbClr val="FFA542"/>
    <a:srgbClr val="D5DEFE"/>
    <a:srgbClr val="9FAF66"/>
    <a:srgbClr val="BBE4FA"/>
    <a:srgbClr val="50C2F6"/>
    <a:srgbClr val="9CDDFA"/>
    <a:srgbClr val="108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9" autoAdjust="0"/>
    <p:restoredTop sz="96104"/>
  </p:normalViewPr>
  <p:slideViewPr>
    <p:cSldViewPr snapToGrid="0">
      <p:cViewPr varScale="1">
        <p:scale>
          <a:sx n="107" d="100"/>
          <a:sy n="107" d="100"/>
        </p:scale>
        <p:origin x="61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 custT="1"/>
      <dgm:spPr>
        <a:solidFill>
          <a:schemeClr val="accent2"/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잃어버린 땅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2E13-711D-4147-A1D0-F4521448C699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하나님께서 주시는 땅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땅을 점령함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 custT="1"/>
      <dgm:spPr>
        <a:solidFill>
          <a:schemeClr val="accent5"/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선물을 차지함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 custT="1"/>
      <dgm:spPr>
        <a:solidFill>
          <a:schemeClr val="accent6"/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땅을 되찾음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>
        <dgm:presLayoutVars>
          <dgm:bulletEnabled val="1"/>
        </dgm:presLayoutVars>
      </dgm:prSet>
      <dgm:spPr/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>
        <dgm:presLayoutVars>
          <dgm:bulletEnabled val="1"/>
        </dgm:presLayoutVars>
      </dgm:prSet>
      <dgm:spPr/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D717004-D719-4C5D-8DA2-F9C8266707EB}" type="presOf" srcId="{C0679E67-18F0-42C4-9F58-657666FD3F1A}" destId="{51AF05EF-15D0-4053-B7C1-B1ACE9180F72}" srcOrd="0" destOrd="0" presId="urn:microsoft.com/office/officeart/2008/layout/VerticalCurvedList"/>
    <dgm:cxn modelId="{079B6E05-2B0B-4E20-8A1F-F0A0219AF0F2}" type="presOf" srcId="{72CBD5FC-9AB9-49BD-82B0-1C9D51E306F0}" destId="{93B008AC-F51A-41DB-A5B7-3F9EBF1479BF}" srcOrd="0" destOrd="0" presId="urn:microsoft.com/office/officeart/2008/layout/VerticalCurvedList"/>
    <dgm:cxn modelId="{E87CC006-5D38-4657-A0A4-AE12824BB958}" type="presOf" srcId="{EBEF2E13-711D-4147-A1D0-F4521448C699}" destId="{0E1311AC-11A8-44A4-B428-E7E32264D141}" srcOrd="0" destOrd="0" presId="urn:microsoft.com/office/officeart/2008/layout/VerticalCurvedList"/>
    <dgm:cxn modelId="{32BEB44F-AEDD-447D-ABD2-494C106DC44F}" type="presOf" srcId="{CC18F84D-2079-4BB5-AF2D-0A53C1AE0777}" destId="{1227345E-9CE9-48CE-93B8-5A45E2D314AF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F967BFC3-9536-4C60-A908-410D412AFC5A}" type="presOf" srcId="{49560DBF-1931-4370-82F3-AA95D9D8FCDD}" destId="{6D5A57CF-DB21-4D2D-B832-7D4E4EDFFCDA}" srcOrd="0" destOrd="0" presId="urn:microsoft.com/office/officeart/2008/layout/VerticalCurvedList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B7C3B6C4-60CF-4A83-B55E-4C76E620B6D5}" type="presOf" srcId="{2066696D-A6C0-481C-809D-51FD2FCF3D97}" destId="{EBB09E6D-370A-47D3-811F-66BFE2D2FF99}" srcOrd="0" destOrd="0" presId="urn:microsoft.com/office/officeart/2008/layout/VerticalCurvedList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828B64ED-AC4A-445B-9537-8027579169F8}" type="presOf" srcId="{8242A670-583E-4107-A752-A4C7F4656000}" destId="{56F66C2F-C90D-401D-BDA1-5C880F46D7F2}" srcOrd="0" destOrd="0" presId="urn:microsoft.com/office/officeart/2008/layout/VerticalCurvedList"/>
    <dgm:cxn modelId="{6457ECEA-10DF-45DF-AE5C-120B51290232}" type="presParOf" srcId="{1227345E-9CE9-48CE-93B8-5A45E2D314AF}" destId="{7FA29075-1AEF-4435-92E0-4AF5E9EE68F6}" srcOrd="0" destOrd="0" presId="urn:microsoft.com/office/officeart/2008/layout/VerticalCurvedList"/>
    <dgm:cxn modelId="{E6660DAF-8255-4FC9-BA38-CB8C350BD658}" type="presParOf" srcId="{7FA29075-1AEF-4435-92E0-4AF5E9EE68F6}" destId="{7B18FE0F-F65F-46ED-AE1D-82D5C461169D}" srcOrd="0" destOrd="0" presId="urn:microsoft.com/office/officeart/2008/layout/VerticalCurvedList"/>
    <dgm:cxn modelId="{6764D28D-517B-4619-88DA-144798D158FE}" type="presParOf" srcId="{7B18FE0F-F65F-46ED-AE1D-82D5C461169D}" destId="{C8498930-C451-4507-A2FB-D62D4B91CA64}" srcOrd="0" destOrd="0" presId="urn:microsoft.com/office/officeart/2008/layout/VerticalCurvedList"/>
    <dgm:cxn modelId="{F2660EC6-816E-484A-87A7-2DC10C8B0BA6}" type="presParOf" srcId="{7B18FE0F-F65F-46ED-AE1D-82D5C461169D}" destId="{EBB09E6D-370A-47D3-811F-66BFE2D2FF99}" srcOrd="1" destOrd="0" presId="urn:microsoft.com/office/officeart/2008/layout/VerticalCurvedList"/>
    <dgm:cxn modelId="{EB6CD100-D51F-46AA-8E11-FC49DEBFC83E}" type="presParOf" srcId="{7B18FE0F-F65F-46ED-AE1D-82D5C461169D}" destId="{3030FB7E-23B4-4B5A-8A87-17EB007C7EFD}" srcOrd="2" destOrd="0" presId="urn:microsoft.com/office/officeart/2008/layout/VerticalCurvedList"/>
    <dgm:cxn modelId="{40CFFDBB-ECED-417A-BF38-28BFEB818623}" type="presParOf" srcId="{7B18FE0F-F65F-46ED-AE1D-82D5C461169D}" destId="{DC83E672-8568-4CC3-B1DB-8D3F13679BCE}" srcOrd="3" destOrd="0" presId="urn:microsoft.com/office/officeart/2008/layout/VerticalCurvedList"/>
    <dgm:cxn modelId="{B4EACD93-005A-43BD-82DD-44BE16072E5C}" type="presParOf" srcId="{7FA29075-1AEF-4435-92E0-4AF5E9EE68F6}" destId="{51AF05EF-15D0-4053-B7C1-B1ACE9180F72}" srcOrd="1" destOrd="0" presId="urn:microsoft.com/office/officeart/2008/layout/VerticalCurvedList"/>
    <dgm:cxn modelId="{C72C0AA9-541D-4534-BF64-FCCC3BF501D7}" type="presParOf" srcId="{7FA29075-1AEF-4435-92E0-4AF5E9EE68F6}" destId="{5942F451-5512-4E34-8E33-6351570178C9}" srcOrd="2" destOrd="0" presId="urn:microsoft.com/office/officeart/2008/layout/VerticalCurvedList"/>
    <dgm:cxn modelId="{5A5B058F-854F-4D03-A543-AA17106AD51A}" type="presParOf" srcId="{5942F451-5512-4E34-8E33-6351570178C9}" destId="{934075C3-FDB2-41CB-8468-727C5341CF17}" srcOrd="0" destOrd="0" presId="urn:microsoft.com/office/officeart/2008/layout/VerticalCurvedList"/>
    <dgm:cxn modelId="{52001BFD-4FE6-4928-B727-71FC0478089C}" type="presParOf" srcId="{7FA29075-1AEF-4435-92E0-4AF5E9EE68F6}" destId="{0E1311AC-11A8-44A4-B428-E7E32264D141}" srcOrd="3" destOrd="0" presId="urn:microsoft.com/office/officeart/2008/layout/VerticalCurvedList"/>
    <dgm:cxn modelId="{7CE176A2-100F-4870-83DA-3A8EBF0B995D}" type="presParOf" srcId="{7FA29075-1AEF-4435-92E0-4AF5E9EE68F6}" destId="{A67D4279-E622-472B-B1CA-D3652E2B280F}" srcOrd="4" destOrd="0" presId="urn:microsoft.com/office/officeart/2008/layout/VerticalCurvedList"/>
    <dgm:cxn modelId="{5821720F-5C39-43CC-920A-F04569BE2496}" type="presParOf" srcId="{A67D4279-E622-472B-B1CA-D3652E2B280F}" destId="{EC58F8DC-AE0E-4724-8D4D-21C188B67353}" srcOrd="0" destOrd="0" presId="urn:microsoft.com/office/officeart/2008/layout/VerticalCurvedList"/>
    <dgm:cxn modelId="{838C9491-9E72-4D25-B94F-CE38AB8CDEF3}" type="presParOf" srcId="{7FA29075-1AEF-4435-92E0-4AF5E9EE68F6}" destId="{56F66C2F-C90D-401D-BDA1-5C880F46D7F2}" srcOrd="5" destOrd="0" presId="urn:microsoft.com/office/officeart/2008/layout/VerticalCurvedList"/>
    <dgm:cxn modelId="{4F971702-95AD-473D-A952-6FA9D1B14DF8}" type="presParOf" srcId="{7FA29075-1AEF-4435-92E0-4AF5E9EE68F6}" destId="{2FAA8478-3B62-4A3F-87C0-7BFDA352C033}" srcOrd="6" destOrd="0" presId="urn:microsoft.com/office/officeart/2008/layout/VerticalCurvedList"/>
    <dgm:cxn modelId="{25A4A1BE-19B6-409A-90B6-6AED9613E9E8}" type="presParOf" srcId="{2FAA8478-3B62-4A3F-87C0-7BFDA352C033}" destId="{5802CB78-E385-4268-8CB2-AFA4AA72D0A8}" srcOrd="0" destOrd="0" presId="urn:microsoft.com/office/officeart/2008/layout/VerticalCurvedList"/>
    <dgm:cxn modelId="{FAB00027-01A2-4D67-9AE0-1E910B090609}" type="presParOf" srcId="{7FA29075-1AEF-4435-92E0-4AF5E9EE68F6}" destId="{6D5A57CF-DB21-4D2D-B832-7D4E4EDFFCDA}" srcOrd="7" destOrd="0" presId="urn:microsoft.com/office/officeart/2008/layout/VerticalCurvedList"/>
    <dgm:cxn modelId="{710F9067-A95A-45F1-82E3-5DABCBC9F549}" type="presParOf" srcId="{7FA29075-1AEF-4435-92E0-4AF5E9EE68F6}" destId="{4D077C10-E68B-4050-AA5C-29F9C0937321}" srcOrd="8" destOrd="0" presId="urn:microsoft.com/office/officeart/2008/layout/VerticalCurvedList"/>
    <dgm:cxn modelId="{88747DDE-A938-4A35-AD73-E10A5AE0080B}" type="presParOf" srcId="{4D077C10-E68B-4050-AA5C-29F9C0937321}" destId="{413C6A42-8AE0-4EE2-BCF3-DBB6A0358C15}" srcOrd="0" destOrd="0" presId="urn:microsoft.com/office/officeart/2008/layout/VerticalCurvedList"/>
    <dgm:cxn modelId="{CCECAC19-7182-432E-950F-DF4AC1F9C1BF}" type="presParOf" srcId="{7FA29075-1AEF-4435-92E0-4AF5E9EE68F6}" destId="{93B008AC-F51A-41DB-A5B7-3F9EBF1479BF}" srcOrd="9" destOrd="0" presId="urn:microsoft.com/office/officeart/2008/layout/VerticalCurvedList"/>
    <dgm:cxn modelId="{28A61006-9B87-4DA3-A882-C8AB96377898}" type="presParOf" srcId="{7FA29075-1AEF-4435-92E0-4AF5E9EE68F6}" destId="{EFCA4E87-218F-44F8-A786-7B57375C8329}" srcOrd="10" destOrd="0" presId="urn:microsoft.com/office/officeart/2008/layout/VerticalCurvedList"/>
    <dgm:cxn modelId="{F4D0F0C4-FBF6-4CCC-8093-6704F2259032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08648" y="202605"/>
          <a:ext cx="4522762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잃어버린 땅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02605"/>
        <a:ext cx="4522762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232213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하나님께서 주시는 땅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810618"/>
        <a:ext cx="4232213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88372" y="1418630"/>
          <a:ext cx="4143038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땅을 점령함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372" y="1418630"/>
        <a:ext cx="4143038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232213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선물을 차지함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2026643"/>
        <a:ext cx="4232213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4522762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땅을 되찾음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634655"/>
        <a:ext cx="4522762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6D32-084A-4C0D-B849-0AF14616CC9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EF93-0768-4FF4-9C9A-EF45687FCA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2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3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0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8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0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1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5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2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8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4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2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1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5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5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7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9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FAFE0-AABB-6068-61EC-A2689B86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951FB5-3684-F473-29AE-AC2C1D10C823}"/>
              </a:ext>
            </a:extLst>
          </p:cNvPr>
          <p:cNvSpPr txBox="1"/>
          <p:nvPr/>
        </p:nvSpPr>
        <p:spPr>
          <a:xfrm>
            <a:off x="0" y="91941"/>
            <a:ext cx="12191999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66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언약의 상속자이자</a:t>
            </a:r>
            <a:r>
              <a:rPr lang="en" sz="66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s-ES" sz="66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ko-KR" altLang="en-US" sz="66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소망의 포로들</a:t>
            </a:r>
            <a:endParaRPr lang="en" sz="6600" b="1" spc="300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E0AC24-B492-3A35-2E1B-14B0E3564C64}"/>
              </a:ext>
            </a:extLst>
          </p:cNvPr>
          <p:cNvSpPr txBox="1"/>
          <p:nvPr/>
        </p:nvSpPr>
        <p:spPr>
          <a:xfrm>
            <a:off x="7756602" y="6427505"/>
            <a:ext cx="2153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o-KR" altLang="en-US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  </a:t>
            </a:r>
            <a:r>
              <a:rPr lang="en-US" altLang="ko-KR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r>
              <a:rPr lang="ko-KR" altLang="en-US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ko-KR" altLang="en-US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ko-KR" altLang="en-US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endParaRPr lang="en" sz="1600" b="1" dirty="0">
              <a:solidFill>
                <a:srgbClr val="BBE4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4705"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E7C885-A57A-B51A-C659-D374284465BA}"/>
              </a:ext>
            </a:extLst>
          </p:cNvPr>
          <p:cNvSpPr txBox="1"/>
          <p:nvPr/>
        </p:nvSpPr>
        <p:spPr>
          <a:xfrm>
            <a:off x="-1" y="-11183"/>
            <a:ext cx="1219199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갇혀 있으나 소망을 품은 자들아 너희는 요새로 </a:t>
            </a:r>
            <a:r>
              <a:rPr kumimoji="0" lang="ko-KR" alt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돌아올지니라</a:t>
            </a:r>
            <a:r>
              <a:rPr kumimoji="0" lang="ko-KR" alt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내가 오늘도 </a:t>
            </a:r>
            <a:r>
              <a:rPr kumimoji="0" lang="ko-KR" alt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이르노라</a:t>
            </a:r>
            <a:r>
              <a:rPr kumimoji="0" lang="ko-KR" alt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 w="6600">
                <a:solidFill>
                  <a:srgbClr val="E97132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97132">
                    <a:lumMod val="5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내가 </a:t>
            </a:r>
            <a:r>
              <a:rPr kumimoji="0" lang="ko-KR" alt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네게</a:t>
            </a:r>
            <a:r>
              <a:rPr kumimoji="0" lang="ko-KR" alt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갑절이나 갚을 것이라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28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슥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9:12)</a:t>
            </a:r>
          </a:p>
        </p:txBody>
      </p:sp>
    </p:spTree>
    <p:extLst>
      <p:ext uri="{BB962C8B-B14F-4D97-AF65-F5344CB8AC3E}">
        <p14:creationId xmlns:p14="http://schemas.microsoft.com/office/powerpoint/2010/main" val="293317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961854"/>
              </p:ext>
            </p:extLst>
          </p:nvPr>
        </p:nvGraphicFramePr>
        <p:xfrm>
          <a:off x="4613275" y="3429000"/>
          <a:ext cx="4873626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598376" y="36004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</a:rPr>
              <a:t>하나</a:t>
            </a:r>
            <a:endParaRPr lang="e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4974544" y="420945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accent3">
                    <a:lumMod val="75000"/>
                  </a:schemeClr>
                </a:solidFill>
              </a:rPr>
              <a:t>둘</a:t>
            </a:r>
            <a:endParaRPr lang="en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5047861" y="482292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</a:rPr>
              <a:t>셋</a:t>
            </a:r>
            <a:endParaRPr lang="en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919335" y="5421246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둘</a:t>
            </a:r>
            <a:r>
              <a:rPr lang="en-US" altLang="ko-KR" sz="2400" b="1" dirty="0">
                <a:solidFill>
                  <a:schemeClr val="accent5">
                    <a:lumMod val="75000"/>
                  </a:schemeClr>
                </a:solidFill>
              </a:rPr>
              <a:t>’</a:t>
            </a:r>
            <a:endParaRPr lang="en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563910" y="604093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하나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</a:rPr>
              <a:t>’</a:t>
            </a:r>
            <a:endParaRPr lang="e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533901" y="142784"/>
            <a:ext cx="7572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여호수아서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13</a:t>
            </a:r>
            <a:r>
              <a:rPr lang="ko-KR" altLang="en-US" sz="2000" b="1" dirty="0"/>
              <a:t>장부터 </a:t>
            </a:r>
            <a:r>
              <a:rPr lang="en-US" altLang="ko-KR" sz="2000" b="1" dirty="0"/>
              <a:t>21</a:t>
            </a:r>
            <a:r>
              <a:rPr lang="ko-KR" altLang="en-US" sz="2000" b="1" dirty="0"/>
              <a:t>장에는 이스라엘의 여러 지파에게 가나안 땅을 분배하는 내용이 나옵니다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17BF701-4CF4-E338-F6E0-0FD93D96CC4F}"/>
              </a:ext>
            </a:extLst>
          </p:cNvPr>
          <p:cNvGrpSpPr/>
          <p:nvPr/>
        </p:nvGrpSpPr>
        <p:grpSpPr>
          <a:xfrm>
            <a:off x="24446" y="0"/>
            <a:ext cx="4332608" cy="6858000"/>
            <a:chOff x="24446" y="0"/>
            <a:chExt cx="4332608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1" name="Imagen 20" descr="Mapa&#10;&#10;El contenido generado por IA puede ser incorrecto.">
              <a:extLst>
                <a:ext uri="{FF2B5EF4-FFF2-40B4-BE49-F238E27FC236}">
                  <a16:creationId xmlns:a16="http://schemas.microsoft.com/office/drawing/2014/main" id="{75F42EED-7C0B-8CF1-E28B-AC39472C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46" y="0"/>
              <a:ext cx="4332608" cy="6858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C4DD078-0E8C-D426-8068-494796B163D3}"/>
                </a:ext>
              </a:extLst>
            </p:cNvPr>
            <p:cNvSpPr txBox="1"/>
            <p:nvPr/>
          </p:nvSpPr>
          <p:spPr>
            <a:xfrm>
              <a:off x="342900" y="35242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/>
                <a:t>열 두 지파들</a:t>
              </a:r>
              <a:endParaRPr lang="en" sz="2000" b="1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6D57F31-E48D-7C59-9EEE-EF0BEB6227E4}"/>
                </a:ext>
              </a:extLst>
            </p:cNvPr>
            <p:cNvSpPr txBox="1"/>
            <p:nvPr/>
          </p:nvSpPr>
          <p:spPr>
            <a:xfrm>
              <a:off x="447675" y="962025"/>
              <a:ext cx="1457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108FD6"/>
                  </a:solidFill>
                </a:rPr>
                <a:t>지중해</a:t>
              </a:r>
              <a:endParaRPr lang="en" sz="1400" b="1" dirty="0">
                <a:solidFill>
                  <a:srgbClr val="108FD6"/>
                </a:solidFill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2ADE27-0D9D-47D4-D1D4-8ED4727F9DEA}"/>
                </a:ext>
              </a:extLst>
            </p:cNvPr>
            <p:cNvSpPr txBox="1"/>
            <p:nvPr/>
          </p:nvSpPr>
          <p:spPr>
            <a:xfrm>
              <a:off x="1057275" y="1800225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200" b="1" dirty="0" err="1"/>
                <a:t>아셀</a:t>
              </a:r>
              <a:endParaRPr lang="en" sz="1200" b="1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E31105-F3AC-B725-95B5-EC3F00808459}"/>
                </a:ext>
              </a:extLst>
            </p:cNvPr>
            <p:cNvSpPr txBox="1"/>
            <p:nvPr/>
          </p:nvSpPr>
          <p:spPr>
            <a:xfrm>
              <a:off x="361950" y="2535108"/>
              <a:ext cx="1185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200" b="1" dirty="0" err="1"/>
                <a:t>스불론</a:t>
              </a:r>
              <a:endParaRPr lang="en" sz="1200" b="1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4211943-4119-4361-D0E9-FC522AA39477}"/>
                </a:ext>
              </a:extLst>
            </p:cNvPr>
            <p:cNvSpPr txBox="1"/>
            <p:nvPr/>
          </p:nvSpPr>
          <p:spPr>
            <a:xfrm>
              <a:off x="352425" y="2727096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200" b="1" dirty="0" err="1"/>
                <a:t>잇사갈</a:t>
              </a:r>
              <a:endParaRPr lang="en" sz="1200" b="1" dirty="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BA83634-B26C-A65E-5859-FE489A502748}"/>
                </a:ext>
              </a:extLst>
            </p:cNvPr>
            <p:cNvSpPr txBox="1"/>
            <p:nvPr/>
          </p:nvSpPr>
          <p:spPr>
            <a:xfrm>
              <a:off x="1688123" y="2165152"/>
              <a:ext cx="1036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err="1"/>
                <a:t>납달리</a:t>
              </a:r>
              <a:endParaRPr lang="en" sz="1200" b="1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78C7D07-A2A2-2AF4-9AE3-09532A9B25A3}"/>
                </a:ext>
              </a:extLst>
            </p:cNvPr>
            <p:cNvSpPr txBox="1"/>
            <p:nvPr/>
          </p:nvSpPr>
          <p:spPr>
            <a:xfrm>
              <a:off x="1404936" y="3185025"/>
              <a:ext cx="1052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err="1"/>
                <a:t>므낫세</a:t>
              </a:r>
              <a:r>
                <a:rPr lang="ko-KR" altLang="en-US" sz="1200" b="1" dirty="0"/>
                <a:t> </a:t>
              </a:r>
              <a:endParaRPr lang="en-US" altLang="ko-KR" sz="1200" b="1" dirty="0"/>
            </a:p>
            <a:p>
              <a:pPr algn="ctr"/>
              <a:r>
                <a:rPr lang="en-US" altLang="ko-KR" sz="1200" b="1" dirty="0"/>
                <a:t>(</a:t>
              </a:r>
              <a:r>
                <a:rPr lang="ko-KR" altLang="en-US" sz="1200" b="1" dirty="0"/>
                <a:t>반 지파</a:t>
              </a:r>
              <a:r>
                <a:rPr lang="en-US" altLang="ko-KR" sz="1200" b="1" dirty="0"/>
                <a:t>)</a:t>
              </a:r>
              <a:endParaRPr lang="en" sz="1200" b="1" dirty="0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2CCECB7-2B65-4CAD-D866-8902A5CBB161}"/>
                </a:ext>
              </a:extLst>
            </p:cNvPr>
            <p:cNvSpPr txBox="1"/>
            <p:nvPr/>
          </p:nvSpPr>
          <p:spPr>
            <a:xfrm>
              <a:off x="2566986" y="3083123"/>
              <a:ext cx="1052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err="1"/>
                <a:t>므낫세</a:t>
              </a:r>
              <a:r>
                <a:rPr lang="ko-KR" altLang="en-US" sz="1200" b="1" dirty="0"/>
                <a:t> </a:t>
              </a:r>
              <a:endParaRPr lang="en-US" altLang="ko-KR" sz="1200" b="1" dirty="0"/>
            </a:p>
            <a:p>
              <a:pPr algn="ctr"/>
              <a:r>
                <a:rPr lang="en-US" altLang="ko-KR" sz="1200" b="1" dirty="0"/>
                <a:t>(</a:t>
              </a:r>
              <a:r>
                <a:rPr lang="ko-KR" altLang="en-US" sz="1200" b="1" dirty="0"/>
                <a:t>반 지파</a:t>
              </a:r>
              <a:r>
                <a:rPr lang="en-US" altLang="ko-KR" sz="1200" b="1" dirty="0"/>
                <a:t>)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3F0BC5D-B26C-0585-3350-DB87115A03A4}"/>
                </a:ext>
              </a:extLst>
            </p:cNvPr>
            <p:cNvSpPr txBox="1"/>
            <p:nvPr/>
          </p:nvSpPr>
          <p:spPr>
            <a:xfrm>
              <a:off x="633411" y="3698586"/>
              <a:ext cx="642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/>
                <a:t>단</a:t>
              </a:r>
              <a:endParaRPr lang="en" sz="1200" b="1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9990A0-563B-7BE5-088E-A5FB15DEF47C}"/>
                </a:ext>
              </a:extLst>
            </p:cNvPr>
            <p:cNvSpPr txBox="1"/>
            <p:nvPr/>
          </p:nvSpPr>
          <p:spPr>
            <a:xfrm>
              <a:off x="1468121" y="3820268"/>
              <a:ext cx="913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/>
                <a:t>에브라임</a:t>
              </a:r>
              <a:endParaRPr lang="en" sz="1200" b="1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392979E-EE54-AE97-A46E-1BC3B40F3B2D}"/>
                </a:ext>
              </a:extLst>
            </p:cNvPr>
            <p:cNvSpPr txBox="1"/>
            <p:nvPr/>
          </p:nvSpPr>
          <p:spPr>
            <a:xfrm>
              <a:off x="2447923" y="3749262"/>
              <a:ext cx="571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/>
                <a:t>갓</a:t>
              </a:r>
              <a:endParaRPr lang="en" sz="1400" b="1" dirty="0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4896EF2-8A01-79F2-9ED9-261A0D4BD3B8}"/>
                </a:ext>
              </a:extLst>
            </p:cNvPr>
            <p:cNvSpPr txBox="1"/>
            <p:nvPr/>
          </p:nvSpPr>
          <p:spPr>
            <a:xfrm>
              <a:off x="1578292" y="4047514"/>
              <a:ext cx="1052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/>
                <a:t>벤자민</a:t>
              </a:r>
              <a:endParaRPr lang="en" sz="1100" b="1" dirty="0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901BA09-CC3F-8113-25F5-031A08ED73F7}"/>
                </a:ext>
              </a:extLst>
            </p:cNvPr>
            <p:cNvSpPr txBox="1"/>
            <p:nvPr/>
          </p:nvSpPr>
          <p:spPr>
            <a:xfrm>
              <a:off x="1376361" y="4548194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/>
                <a:t>유다</a:t>
              </a:r>
              <a:endParaRPr lang="en" sz="1400" b="1" dirty="0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F882F21-D1C7-4E98-60FE-1DDCFE5241AD}"/>
                </a:ext>
              </a:extLst>
            </p:cNvPr>
            <p:cNvSpPr txBox="1"/>
            <p:nvPr/>
          </p:nvSpPr>
          <p:spPr>
            <a:xfrm>
              <a:off x="2434587" y="4319198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/>
                <a:t>르우벤</a:t>
              </a:r>
              <a:endParaRPr lang="en" sz="1400" b="1" dirty="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6B4A3F8-FC32-47D6-E92E-1D08C91ED2E7}"/>
                </a:ext>
              </a:extLst>
            </p:cNvPr>
            <p:cNvSpPr txBox="1"/>
            <p:nvPr/>
          </p:nvSpPr>
          <p:spPr>
            <a:xfrm>
              <a:off x="850105" y="5256794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err="1"/>
                <a:t>시므온</a:t>
              </a:r>
              <a:endParaRPr lang="en" sz="1200" b="1" dirty="0"/>
            </a:p>
          </p:txBody>
        </p:sp>
      </p:grp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4077" y="3548487"/>
            <a:ext cx="2296382" cy="312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547431" y="1997185"/>
            <a:ext cx="76445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예수님께서 죽으심으로 아담과 하와가 한때 잃어버렸던 땅을 우리가 상속하게 될 것을 확증해 주시지만 우리는 아직도 그 땅을 차지하기를 기다리는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소망의 포로들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547432" y="979255"/>
            <a:ext cx="7644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 지역 이름들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사람들 그리고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각 지역을 상속받은 지파들의 이름이 나오지만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그들은 아직 이 땅을 완전히 소유하지 못했습니다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D43EC96-0890-2AA6-06E3-01B00CE6A5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잃어버린 땅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976311" y="827906"/>
            <a:ext cx="10239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여호와 하나님이 에덴 동산에서 그를 내보내어 그의 근원이 된 땅을 갈게 </a:t>
            </a:r>
            <a:r>
              <a:rPr lang="ko-KR" alt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하시니라</a:t>
            </a:r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창</a:t>
            </a:r>
            <a:r>
              <a:rPr lang="en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757307" y="2121043"/>
            <a:ext cx="5872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그들이 하나님께 불순종하자 그들은 에덴동산에서 쫓겨났고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창 </a:t>
            </a:r>
            <a:r>
              <a:rPr lang="en-US" altLang="ko-KR" sz="2000" b="1" dirty="0"/>
              <a:t>3:23)</a:t>
            </a:r>
            <a:r>
              <a:rPr lang="ko-KR" altLang="en-US" sz="2000" b="1" dirty="0"/>
              <a:t> 지구를 다스릴 통치권을 잃어버렸습니다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90" y="1400024"/>
            <a:ext cx="2228486" cy="27719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73" y="2217119"/>
            <a:ext cx="1514197" cy="2271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668851"/>
            <a:ext cx="3182355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8891" y="4348167"/>
            <a:ext cx="2228486" cy="238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2160590" y="1400065"/>
            <a:ext cx="7608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하나님은 아담과 하와에게 지구를 다스릴 통치권을 주셨고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창 </a:t>
            </a:r>
            <a:r>
              <a:rPr lang="en-US" altLang="ko-KR" sz="2000" b="1" dirty="0"/>
              <a:t>1:27-28)</a:t>
            </a:r>
            <a:r>
              <a:rPr lang="ko-KR" altLang="en-US" sz="2000" b="1" dirty="0"/>
              <a:t> 에덴동산에 살도록 창조하셨습니다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창 </a:t>
            </a:r>
            <a:r>
              <a:rPr lang="en-US" altLang="ko-KR" sz="2000" b="1" dirty="0"/>
              <a:t>2:8).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3495845" y="5337721"/>
            <a:ext cx="61344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그러나 이스라엘이 순종하지 않았고 이 계획은 변경되었습니다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하나님께서는 아브라함의 자녀들을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돌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같이 죽은 상태에서 되살리셔서 언약을 상속받게 하셨습니다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이는 곧 우리들을 말합니다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눅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3:8; </a:t>
            </a:r>
            <a:r>
              <a:rPr lang="ko-KR" altLang="en-US" sz="2000" b="1" dirty="0"/>
              <a:t>히 </a:t>
            </a:r>
            <a:r>
              <a:rPr lang="en-US" altLang="ko-KR" sz="2000" b="1" dirty="0"/>
              <a:t>6:11-12).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3827461" y="4348167"/>
            <a:ext cx="58027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시간이 지나면서 다른 모든 민족들과 나라들이 하나님을 배우고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사 </a:t>
            </a:r>
            <a:r>
              <a:rPr lang="en-US" altLang="ko-KR" sz="2000" b="1" dirty="0"/>
              <a:t>11:9) </a:t>
            </a:r>
            <a:r>
              <a:rPr lang="ko-KR" altLang="en-US" sz="2000" b="1" dirty="0"/>
              <a:t>잃어버렸던 땅들을 되찾도록 하나님은 계획하셨습니다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757307" y="3114957"/>
            <a:ext cx="6016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하지만 하나님은 사람이 잃어버린 땅을 되찾을 계획을 가지고 계셨습니다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먼저 하나님은 아브라함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이삭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야곱에게 작은 땅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가나안을 주셨습니다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창 </a:t>
            </a:r>
            <a:r>
              <a:rPr lang="en-US" altLang="ko-KR" sz="2000" b="1" dirty="0"/>
              <a:t>13:14-15).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18C4C50-E46E-AAD8-FBDC-5CD1B7C16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48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4C0E7F-EBDD-97C6-A82B-6200BF7CB34D}"/>
              </a:ext>
            </a:extLst>
          </p:cNvPr>
          <p:cNvSpPr txBox="1"/>
          <p:nvPr/>
        </p:nvSpPr>
        <p:spPr>
          <a:xfrm>
            <a:off x="0" y="-7782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하나님께서 주시는 땅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92925-14DB-3B8B-29A5-B6F8CC8CF570}"/>
              </a:ext>
            </a:extLst>
          </p:cNvPr>
          <p:cNvSpPr txBox="1"/>
          <p:nvPr/>
        </p:nvSpPr>
        <p:spPr>
          <a:xfrm>
            <a:off x="167397" y="1170656"/>
            <a:ext cx="12024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에덴동산을 차지하기 위해 아담과 하와가 한 것은 아무것도 없었듯이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아브라함과 그의 후손들도 약속의 땅을 차지하기 위해 한 것은 아무것도 없습니다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이 모든 것은 하나님께서 주신 선물이었습니다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60541-36A9-33E9-03AA-A52CE3A23C56}"/>
              </a:ext>
            </a:extLst>
          </p:cNvPr>
          <p:cNvSpPr txBox="1"/>
          <p:nvPr/>
        </p:nvSpPr>
        <p:spPr>
          <a:xfrm>
            <a:off x="919161" y="614235"/>
            <a:ext cx="103536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땅과 거기에 충만한 것과 세계와 그 가운데에 사는 자들은 다 여호와의 </a:t>
            </a:r>
            <a:r>
              <a:rPr lang="ko-KR" alt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것이로다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시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24:1)</a:t>
            </a: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183" y="1889051"/>
            <a:ext cx="4116421" cy="411642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6" y="4115028"/>
            <a:ext cx="4673591" cy="263123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88EF3-BBD6-0F8A-8C44-1273D8E85B4F}"/>
              </a:ext>
            </a:extLst>
          </p:cNvPr>
          <p:cNvSpPr txBox="1"/>
          <p:nvPr/>
        </p:nvSpPr>
        <p:spPr>
          <a:xfrm>
            <a:off x="145652" y="1849749"/>
            <a:ext cx="77136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이 선물은 세 놓은 집에 비유할 수 있습니다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이스라엘은 가나안 땅에 살고 있었지만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그 땅의 주인은 ​​하나님이셨습니다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시 </a:t>
            </a:r>
            <a:r>
              <a:rPr lang="en-US" altLang="ko-KR" sz="2000" b="1" dirty="0">
                <a:solidFill>
                  <a:prstClr val="black"/>
                </a:solidFill>
              </a:rPr>
              <a:t>24:1).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0D1AC4-84B7-27D8-1AB0-024C9CEB7F47}"/>
              </a:ext>
            </a:extLst>
          </p:cNvPr>
          <p:cNvSpPr txBox="1"/>
          <p:nvPr/>
        </p:nvSpPr>
        <p:spPr>
          <a:xfrm>
            <a:off x="4844578" y="3608044"/>
            <a:ext cx="291464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 err="1">
                <a:solidFill>
                  <a:prstClr val="black"/>
                </a:solidFill>
              </a:rPr>
              <a:t>에덴동산에서처럼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가나안에서도 </a:t>
            </a:r>
            <a:r>
              <a:rPr lang="en-US" altLang="ko-KR" sz="2000" b="1" dirty="0">
                <a:solidFill>
                  <a:prstClr val="black"/>
                </a:solidFill>
              </a:rPr>
              <a:t>“</a:t>
            </a:r>
            <a:r>
              <a:rPr lang="ko-KR" altLang="en-US" sz="2000" b="1" dirty="0">
                <a:solidFill>
                  <a:prstClr val="black"/>
                </a:solidFill>
              </a:rPr>
              <a:t>지켜야 하는</a:t>
            </a:r>
            <a:r>
              <a:rPr lang="en-US" altLang="ko-KR" sz="2000" b="1" dirty="0">
                <a:solidFill>
                  <a:prstClr val="black"/>
                </a:solidFill>
              </a:rPr>
              <a:t>” </a:t>
            </a:r>
            <a:r>
              <a:rPr lang="ko-KR" altLang="en-US" sz="2000" b="1" dirty="0">
                <a:solidFill>
                  <a:prstClr val="black"/>
                </a:solidFill>
              </a:rPr>
              <a:t>의무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즉 순종이라는 조건이 있었지만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레 </a:t>
            </a:r>
            <a:r>
              <a:rPr lang="en-US" altLang="ko-KR" sz="2000" b="1" dirty="0">
                <a:solidFill>
                  <a:prstClr val="black"/>
                </a:solidFill>
              </a:rPr>
              <a:t>20:22), </a:t>
            </a:r>
            <a:r>
              <a:rPr lang="ko-KR" altLang="en-US" sz="2000" b="1" dirty="0">
                <a:solidFill>
                  <a:prstClr val="black"/>
                </a:solidFill>
              </a:rPr>
              <a:t>현실적으로는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하나님과 사람의</a:t>
            </a:r>
            <a:r>
              <a:rPr lang="en-US" altLang="ko-KR" sz="2000" b="1" dirty="0">
                <a:solidFill>
                  <a:prstClr val="black"/>
                </a:solidFill>
              </a:rPr>
              <a:t>)</a:t>
            </a:r>
            <a:r>
              <a:rPr lang="ko-KR" altLang="en-US" sz="2000" b="1" dirty="0">
                <a:solidFill>
                  <a:prstClr val="black"/>
                </a:solidFill>
              </a:rPr>
              <a:t> 관계</a:t>
            </a:r>
            <a:r>
              <a:rPr lang="en-US" altLang="ko-KR" sz="2000" b="1" dirty="0">
                <a:solidFill>
                  <a:prstClr val="black"/>
                </a:solidFill>
              </a:rPr>
              <a:t>,</a:t>
            </a:r>
            <a:r>
              <a:rPr lang="ko-KR" altLang="en-US" sz="2000" b="1" dirty="0">
                <a:solidFill>
                  <a:prstClr val="black"/>
                </a:solidFill>
              </a:rPr>
              <a:t> 즉</a:t>
            </a:r>
            <a:r>
              <a:rPr lang="en-US" altLang="ko-KR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>
                <a:solidFill>
                  <a:prstClr val="black"/>
                </a:solidFill>
              </a:rPr>
              <a:t>하나님을 사랑하고 그분의 축복을 누리는 것이 조건이었습니다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5CF52-0C5A-7C1F-125B-FE5F80B50A74}"/>
              </a:ext>
            </a:extLst>
          </p:cNvPr>
          <p:cNvSpPr txBox="1"/>
          <p:nvPr/>
        </p:nvSpPr>
        <p:spPr>
          <a:xfrm>
            <a:off x="167396" y="2575008"/>
            <a:ext cx="7713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집 주인이 지붕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배관 등 유지와 보수를 담당하듯이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하나님께서는 이스라엘이 선물로 받은 땅에서 안심하고 살 수 있도록 비를 내리시고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농작물을 돌보시고 자라게 하셨습니다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lang="en" sz="2000" b="1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D04C8-BB23-DBBC-73DE-4381DF4AABEC}"/>
              </a:ext>
            </a:extLst>
          </p:cNvPr>
          <p:cNvSpPr txBox="1"/>
          <p:nvPr/>
        </p:nvSpPr>
        <p:spPr>
          <a:xfrm>
            <a:off x="7467600" y="6122576"/>
            <a:ext cx="45570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>
                <a:solidFill>
                  <a:prstClr val="black"/>
                </a:solidFill>
              </a:rPr>
              <a:t>어제나 오늘도 변치 않는 진리의 핵심은 우리의 믿음입니다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히 </a:t>
            </a:r>
            <a:r>
              <a:rPr lang="en-US" altLang="ko-KR" sz="2000" b="1" dirty="0">
                <a:solidFill>
                  <a:prstClr val="black"/>
                </a:solidFill>
              </a:rPr>
              <a:t>11:9-13).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0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7D7F4-A59C-BF6B-E273-97B7573D5268}"/>
              </a:ext>
            </a:extLst>
          </p:cNvPr>
          <p:cNvSpPr txBox="1"/>
          <p:nvPr/>
        </p:nvSpPr>
        <p:spPr>
          <a:xfrm>
            <a:off x="0" y="0"/>
            <a:ext cx="7103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400" b="1" dirty="0">
                <a:ln/>
                <a:solidFill>
                  <a:schemeClr val="accent3"/>
                </a:solidFill>
              </a:rPr>
              <a:t>땅을 점령함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381C5-178D-D9A3-185A-CBCC6A37200D}"/>
              </a:ext>
            </a:extLst>
          </p:cNvPr>
          <p:cNvSpPr txBox="1"/>
          <p:nvPr/>
        </p:nvSpPr>
        <p:spPr>
          <a:xfrm>
            <a:off x="1" y="659607"/>
            <a:ext cx="710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너는 이 땅을 아홉 지파와 </a:t>
            </a:r>
            <a:r>
              <a:rPr lang="ko-KR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므낫세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반 지파에게 나누어 </a:t>
            </a:r>
            <a:endParaRPr lang="en-US" altLang="ko-KR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기업이 되게 하라 하셨더라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수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13:7)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0C3ED-EFD6-F494-CF8C-85C05A7472C5}"/>
              </a:ext>
            </a:extLst>
          </p:cNvPr>
          <p:cNvSpPr txBox="1"/>
          <p:nvPr/>
        </p:nvSpPr>
        <p:spPr>
          <a:xfrm>
            <a:off x="87550" y="135295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하나님은 이제 노인이 된 여호수아에게 아직 정복하지 않은 영토를 포함한 남은 땅들을 이스라엘 지파들에게 나누어 주라고 명령하셨습니다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13:1-7).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EF60D-8C10-0CF5-0EC5-C25510CBF732}"/>
              </a:ext>
            </a:extLst>
          </p:cNvPr>
          <p:cNvSpPr txBox="1"/>
          <p:nvPr/>
        </p:nvSpPr>
        <p:spPr>
          <a:xfrm>
            <a:off x="2723741" y="3302960"/>
            <a:ext cx="43800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/>
              <a:t>비록 그들이 이기기 위해 싸웠지만</a:t>
            </a:r>
            <a:r>
              <a:rPr lang="en-US" altLang="ko-KR" b="1" dirty="0"/>
              <a:t>, </a:t>
            </a:r>
            <a:r>
              <a:rPr lang="ko-KR" altLang="en-US" b="1" dirty="0"/>
              <a:t>승리하게 하신분도 하나님이시고 그 공로도 모두 하나님께 돌려야 합니다</a:t>
            </a:r>
            <a:r>
              <a:rPr lang="en-US" altLang="ko-KR" b="1" dirty="0"/>
              <a:t>(</a:t>
            </a:r>
            <a:r>
              <a:rPr lang="ko-KR" altLang="en-US" b="1" dirty="0"/>
              <a:t>신 </a:t>
            </a:r>
            <a:r>
              <a:rPr lang="en-US" altLang="ko-KR" b="1" dirty="0"/>
              <a:t>9:5). </a:t>
            </a:r>
            <a:r>
              <a:rPr lang="ko-KR" altLang="en-US" b="1" dirty="0"/>
              <a:t>우리도 구원받고 언약의 상속자가 되기 위해 아무것도 할 수 없지만 </a:t>
            </a:r>
            <a:r>
              <a:rPr lang="en-US" altLang="ko-KR" b="1" dirty="0"/>
              <a:t>(</a:t>
            </a:r>
            <a:r>
              <a:rPr lang="ko-KR" altLang="en-US" b="1" dirty="0"/>
              <a:t>엡 </a:t>
            </a:r>
            <a:r>
              <a:rPr lang="en-US" altLang="ko-KR" b="1" dirty="0"/>
              <a:t>2:8-9; </a:t>
            </a:r>
            <a:r>
              <a:rPr lang="ko-KR" altLang="en-US" b="1" dirty="0"/>
              <a:t>갈 </a:t>
            </a:r>
            <a:r>
              <a:rPr lang="en-US" altLang="ko-KR" b="1" dirty="0"/>
              <a:t>3:29)</a:t>
            </a:r>
            <a:r>
              <a:rPr lang="ko-KR" altLang="en-US" b="1" dirty="0"/>
              <a:t> 이스라엘이 땅을 차지하기 위해 싸웠다면</a:t>
            </a:r>
            <a:r>
              <a:rPr lang="en-US" altLang="ko-KR" b="1" dirty="0"/>
              <a:t>… </a:t>
            </a:r>
            <a:r>
              <a:rPr lang="ko-KR" altLang="en-US" b="1" dirty="0"/>
              <a:t>오늘 우리는 무엇을 해야 할까요</a:t>
            </a:r>
            <a:r>
              <a:rPr lang="en-US" altLang="ko-KR" b="1" dirty="0"/>
              <a:t>?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D6593-2C68-C2DB-71E3-85D93AA87A60}"/>
              </a:ext>
            </a:extLst>
          </p:cNvPr>
          <p:cNvSpPr txBox="1"/>
          <p:nvPr/>
        </p:nvSpPr>
        <p:spPr>
          <a:xfrm>
            <a:off x="2723741" y="5691385"/>
            <a:ext cx="44771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구원받고 상속자가 된 우리에게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하나님은 두 가지를 요구하십니다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순종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2:12)</a:t>
            </a:r>
            <a:r>
              <a:rPr lang="ko-KR" altLang="en-US" sz="2000" b="1" dirty="0"/>
              <a:t>과 감사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히</a:t>
            </a:r>
            <a:r>
              <a:rPr lang="en-US" altLang="ko-KR" sz="2000" b="1" dirty="0"/>
              <a:t>12:28)</a:t>
            </a:r>
            <a:r>
              <a:rPr lang="ko-KR" altLang="en-US" sz="2000" b="1" dirty="0"/>
              <a:t>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77" y="3429000"/>
            <a:ext cx="2494740" cy="324417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5A777-7223-713E-74CD-3A720E5109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45" y="70851"/>
            <a:ext cx="5006519" cy="34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3801" y="3715966"/>
            <a:ext cx="2546037" cy="3071183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998" y="3715966"/>
            <a:ext cx="2373408" cy="3071183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F422-4575-070F-199E-B58D0EDFAD6E}"/>
              </a:ext>
            </a:extLst>
          </p:cNvPr>
          <p:cNvSpPr txBox="1"/>
          <p:nvPr/>
        </p:nvSpPr>
        <p:spPr>
          <a:xfrm>
            <a:off x="101135" y="2332959"/>
            <a:ext cx="69151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분배 받은 땅은 그들의 소유였지만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실제로 차지하기 위해서는 스스로 노력해야 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하나님은 혼자 다 해결하시지 않습니다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우리도 자신의 몫을 해야 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46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37E382A-7BAF-B73F-6EDB-18C58239A5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242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771A18-D966-5D36-12EB-CEB88178DC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sz="4400" b="1" spc="6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선물을 차지함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330C2-6466-6509-3150-1595BCEE8464}"/>
              </a:ext>
            </a:extLst>
          </p:cNvPr>
          <p:cNvSpPr txBox="1"/>
          <p:nvPr/>
        </p:nvSpPr>
        <p:spPr>
          <a:xfrm>
            <a:off x="1314450" y="686097"/>
            <a:ext cx="956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토지를 영구히 팔지 말 것은 토지는 다 내 </a:t>
            </a:r>
            <a:r>
              <a:rPr lang="ko-KR" alt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것임이니라</a:t>
            </a:r>
            <a:r>
              <a:rPr lang="ko-KR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너희는 거류민이요 동거하는 자로서 나와 함께 </a:t>
            </a:r>
            <a:r>
              <a:rPr lang="ko-KR" alt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있느니라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레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25:23)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3D42FC-3EF1-BC6A-49E4-C47F671B87E9}"/>
              </a:ext>
            </a:extLst>
          </p:cNvPr>
          <p:cNvSpPr txBox="1"/>
          <p:nvPr/>
        </p:nvSpPr>
        <p:spPr>
          <a:xfrm>
            <a:off x="5880138" y="1455538"/>
            <a:ext cx="6311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배정된 땅을 소유한 사람은 그 땅에 대한 특별한 규칙을 지켜야 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안식년과 </a:t>
            </a:r>
            <a:r>
              <a:rPr lang="ko-KR" altLang="en-US" sz="2000" b="1" dirty="0" err="1"/>
              <a:t>희년이었습니다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36" y="1455538"/>
            <a:ext cx="3423898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36" y="1455538"/>
            <a:ext cx="1981200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4C1ED-CA81-A5EB-4BE7-1116BED2E456}"/>
              </a:ext>
            </a:extLst>
          </p:cNvPr>
          <p:cNvSpPr txBox="1"/>
          <p:nvPr/>
        </p:nvSpPr>
        <p:spPr>
          <a:xfrm>
            <a:off x="107183" y="4137443"/>
            <a:ext cx="6682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희년은</a:t>
            </a:r>
            <a:r>
              <a:rPr lang="ko-KR" altLang="en-US" sz="2000" b="1" dirty="0"/>
              <a:t> 사회적 불평등을 해소하기 위해 제정하신 법으로 부득이 자신의 토지를 판 사람이 그것을 되찾는 해를 말합니다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레 </a:t>
            </a:r>
            <a:r>
              <a:rPr lang="en-US" altLang="ko-KR" sz="2000" b="1" dirty="0"/>
              <a:t>25:10, 23, 40-41).</a:t>
            </a:r>
            <a:endParaRPr lang="en" sz="2000" b="1" dirty="0"/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283" y="3833555"/>
            <a:ext cx="2468829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1360" y="3833555"/>
            <a:ext cx="2490404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A95FF-310D-E7EB-D8DC-BA3D97B3014B}"/>
              </a:ext>
            </a:extLst>
          </p:cNvPr>
          <p:cNvSpPr txBox="1"/>
          <p:nvPr/>
        </p:nvSpPr>
        <p:spPr>
          <a:xfrm>
            <a:off x="5880138" y="2290784"/>
            <a:ext cx="63118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안식년은 안식일의 개념이 확장된 것으로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땅이 안식하는 해였습니다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레 </a:t>
            </a:r>
            <a:r>
              <a:rPr lang="en-US" altLang="ko-KR" sz="2000" b="1" dirty="0"/>
              <a:t>25:2-5). </a:t>
            </a:r>
            <a:r>
              <a:rPr lang="ko-KR" altLang="en-US" sz="2000" b="1" dirty="0"/>
              <a:t>그들이 나중에 포로로 잡혀간 이유 중 하나도 안식년을 지키지 않았기 때문이었습니다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대하 </a:t>
            </a:r>
            <a:r>
              <a:rPr lang="en-US" altLang="ko-KR" sz="2000" b="1" dirty="0"/>
              <a:t>36:20-21).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38EE3-214E-33B8-F504-E8D1768A1364}"/>
              </a:ext>
            </a:extLst>
          </p:cNvPr>
          <p:cNvSpPr txBox="1"/>
          <p:nvPr/>
        </p:nvSpPr>
        <p:spPr>
          <a:xfrm>
            <a:off x="107183" y="5099212"/>
            <a:ext cx="66829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 제도의 본질은 복음의 목적과 같습니다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부자와 가난한 자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고용주와 고용인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특권을 누리는 자와 누리지 못하는 자들의 격차를 없애고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우리 모두는 하나님의 은혜가 절대적으로 필요하다는 것을 깨닫게 함으로 동등한 입장에 서게 하는 것입니다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590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C7F98C-B0CA-1E5D-D237-3AEE5E89ECD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땅을 되찾음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AABF-F933-92F1-52E1-487CFE0881DF}"/>
              </a:ext>
            </a:extLst>
          </p:cNvPr>
          <p:cNvSpPr txBox="1"/>
          <p:nvPr/>
        </p:nvSpPr>
        <p:spPr>
          <a:xfrm>
            <a:off x="585787" y="680948"/>
            <a:ext cx="110204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내가 내 종 야곱에게 준 땅 곧 그의 조상들이 거주하던 땅에 그들이 거주하되 그들과 그들의 자자 </a:t>
            </a:r>
            <a:r>
              <a:rPr lang="ko-KR" alt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손손이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영원히 거기에 거주할 것이요 내 종 다윗이 영원히 그들의 왕이 되리라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겔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37:25)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BA38B-8121-8690-C42B-A26A9CD398E8}"/>
              </a:ext>
            </a:extLst>
          </p:cNvPr>
          <p:cNvSpPr txBox="1"/>
          <p:nvPr/>
        </p:nvSpPr>
        <p:spPr>
          <a:xfrm>
            <a:off x="2266947" y="1695450"/>
            <a:ext cx="7296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이스라엘은 하나님의 말씀을 순종하지 않았고 살던 땅에서 쫓겨나 </a:t>
            </a:r>
            <a:r>
              <a:rPr lang="ko-KR" altLang="en-US" sz="2000" b="1" dirty="0" err="1"/>
              <a:t>바벨론의</a:t>
            </a:r>
            <a:r>
              <a:rPr lang="ko-KR" altLang="en-US" sz="2000" b="1" dirty="0"/>
              <a:t> 포로가 되었습니다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그러나 하나님은 그들을 버리지 않으셨습니다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1"/>
          <a:stretch>
            <a:fillRect/>
          </a:stretch>
        </p:blipFill>
        <p:spPr>
          <a:xfrm>
            <a:off x="9601199" y="1714500"/>
            <a:ext cx="2505075" cy="200639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id="{F3BBDC9E-B2F2-62CE-DCB5-FAD66B230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1" y="1845767"/>
            <a:ext cx="2047874" cy="179964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id="{5ADD6201-D745-C8E5-670C-67019790C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0" y="3801623"/>
            <a:ext cx="2894791" cy="2894791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8E4730AF-10CE-DA77-C563-BAE010F89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6625" y="4546932"/>
            <a:ext cx="4819649" cy="214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AEDA7-A4A5-B4DF-4F05-ECD3227CD9A0}"/>
              </a:ext>
            </a:extLst>
          </p:cNvPr>
          <p:cNvSpPr txBox="1"/>
          <p:nvPr/>
        </p:nvSpPr>
        <p:spPr>
          <a:xfrm>
            <a:off x="2266949" y="2592170"/>
            <a:ext cx="72961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/>
              <a:t>하나님께서는 그들을 다시 데려와 영원히 거할 땅을 주시고 다윗을 왕으로 </a:t>
            </a:r>
            <a:r>
              <a:rPr lang="ko-KR" altLang="en-US" b="1" dirty="0" err="1"/>
              <a:t>세우시겠다는</a:t>
            </a:r>
            <a:r>
              <a:rPr lang="ko-KR" altLang="en-US" b="1" dirty="0"/>
              <a:t> 약속을 하셨습니다</a:t>
            </a:r>
            <a:r>
              <a:rPr lang="en-US" altLang="ko-KR" b="1" dirty="0"/>
              <a:t>(</a:t>
            </a:r>
            <a:r>
              <a:rPr lang="ko-KR" altLang="en-US" b="1" dirty="0"/>
              <a:t>겔 </a:t>
            </a:r>
            <a:r>
              <a:rPr lang="en-US" altLang="ko-KR" b="1" dirty="0"/>
              <a:t>37:25). </a:t>
            </a:r>
            <a:r>
              <a:rPr lang="ko-KR" altLang="en-US" b="1" dirty="0"/>
              <a:t>하지만 이스라엘은 가나안 땅을 영원히 소유하지 못했고</a:t>
            </a:r>
            <a:r>
              <a:rPr lang="en-US" altLang="ko-KR" b="1" dirty="0"/>
              <a:t>, </a:t>
            </a:r>
            <a:r>
              <a:rPr lang="ko-KR" altLang="en-US" b="1" dirty="0"/>
              <a:t>다윗왕은 이미 오래전에 죽었습니다</a:t>
            </a:r>
            <a:r>
              <a:rPr lang="en-US" altLang="ko-KR" b="1" dirty="0"/>
              <a:t>. </a:t>
            </a:r>
            <a:r>
              <a:rPr lang="ko-KR" altLang="en-US" b="1" dirty="0"/>
              <a:t>그렇다면 이 예언은 무엇을 의미할까요</a:t>
            </a:r>
            <a:r>
              <a:rPr lang="en-US" altLang="ko-KR" b="1" dirty="0"/>
              <a:t>?</a:t>
            </a:r>
            <a:endParaRPr lang="en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D964C-4397-876F-8891-F7AA1EF6A0DF}"/>
              </a:ext>
            </a:extLst>
          </p:cNvPr>
          <p:cNvSpPr txBox="1"/>
          <p:nvPr/>
        </p:nvSpPr>
        <p:spPr>
          <a:xfrm>
            <a:off x="3232698" y="4498288"/>
            <a:ext cx="40539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예수님은 모든 언약들을 지키십니다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롬 </a:t>
            </a:r>
            <a:r>
              <a:rPr lang="en-US" altLang="ko-KR" sz="2000" b="1" dirty="0"/>
              <a:t>15:8; </a:t>
            </a:r>
            <a:r>
              <a:rPr lang="ko-KR" altLang="en-US" sz="2000" b="1" dirty="0"/>
              <a:t>고후 </a:t>
            </a:r>
            <a:r>
              <a:rPr lang="en-US" altLang="ko-KR" sz="2000" b="1" dirty="0"/>
              <a:t>1:20). </a:t>
            </a:r>
            <a:r>
              <a:rPr lang="ko-KR" altLang="en-US" sz="2000" b="1" dirty="0"/>
              <a:t>그분 안에서 우리는 지금 축복을 받고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미래에는 약속된 기업을 받습니다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벧전 </a:t>
            </a:r>
            <a:r>
              <a:rPr lang="en-US" altLang="ko-KR" sz="2000" b="1" dirty="0"/>
              <a:t>1:3-4). </a:t>
            </a:r>
            <a:r>
              <a:rPr lang="ko-KR" altLang="en-US" sz="2000" b="1" dirty="0"/>
              <a:t>머지않아 우리는 약속의 땅에 들어갈 것입니다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48FA86-9F50-FFDB-0775-A5B686324288}"/>
              </a:ext>
            </a:extLst>
          </p:cNvPr>
          <p:cNvSpPr txBox="1"/>
          <p:nvPr/>
        </p:nvSpPr>
        <p:spPr>
          <a:xfrm>
            <a:off x="3232698" y="3801623"/>
            <a:ext cx="8959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여기서 예수님은 영원히 통치하실 참된 왕이시며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우리를 위해 자신의 피를 흘리시고 영원한 기업을 보장하시는 분으로 선포됩니다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777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33F42-70ED-5D15-7D8E-8000A77C2BFE}"/>
              </a:ext>
            </a:extLst>
          </p:cNvPr>
          <p:cNvSpPr txBox="1"/>
          <p:nvPr/>
        </p:nvSpPr>
        <p:spPr>
          <a:xfrm>
            <a:off x="2112215" y="769704"/>
            <a:ext cx="787982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ko-KR" altLang="en-US" sz="2600" b="1" dirty="0">
                <a:latin typeface="Constantia" panose="02030602050306030303" pitchFamily="18" charset="0"/>
              </a:rPr>
              <a:t>아담과 하와는 하나님께 불순종하여 에덴동산을 잃어버렸고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그들의 죄로 온 땅이 저주를 받았습니다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그러나 하나님의 백성들이 그분의 말씀을 순종한다면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그들의 땅은 비옥하고 아름다운 땅으로 회복될 수 있었습니다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하나님께서는 그들에게 땅을 경작하는 방법을 직접 가르쳐 주셨고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그들은 땅을 건강하게 회복시키기 위해 하나님과 협력해야 했습니다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이렇게 하나님께서 다스리실 때 온 땅은 영적 진리를 체험하게 해 주는 장소가 될 수 있었습니다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땅이 하나님께서 만드신 자연 법칙들을 순종하여 보물들을 생산하듯이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사람들도 하나님의 도덕 법칙들을 순종하면 그들의 마음도 하나님의 성품의 속성들을 닮은 열매들을 맺을 것입니다</a:t>
            </a:r>
            <a:r>
              <a:rPr lang="en-US" altLang="ko-KR" sz="2600" b="1" dirty="0">
                <a:latin typeface="Constantia" panose="02030602050306030303" pitchFamily="18" charset="0"/>
              </a:rPr>
              <a:t>.</a:t>
            </a:r>
            <a:r>
              <a:rPr lang="en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5D0C1-3E85-151F-5DEA-F321F15A622C}"/>
              </a:ext>
            </a:extLst>
          </p:cNvPr>
          <p:cNvSpPr txBox="1"/>
          <p:nvPr/>
        </p:nvSpPr>
        <p:spPr>
          <a:xfrm>
            <a:off x="7531106" y="6063461"/>
            <a:ext cx="2460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 err="1"/>
              <a:t>실물교훈</a:t>
            </a:r>
            <a:r>
              <a:rPr lang="en" sz="1600" b="1" dirty="0"/>
              <a:t>. 289)</a:t>
            </a:r>
          </a:p>
        </p:txBody>
      </p:sp>
    </p:spTree>
    <p:extLst>
      <p:ext uri="{BB962C8B-B14F-4D97-AF65-F5344CB8AC3E}">
        <p14:creationId xmlns:p14="http://schemas.microsoft.com/office/powerpoint/2010/main" val="655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6668</TotalTime>
  <Words>923</Words>
  <Application>Microsoft Office PowerPoint</Application>
  <PresentationFormat>Panorámica</PresentationFormat>
  <Paragraphs>73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112</cp:revision>
  <dcterms:created xsi:type="dcterms:W3CDTF">2025-10-25T14:24:07Z</dcterms:created>
  <dcterms:modified xsi:type="dcterms:W3CDTF">2025-11-27T15:48:46Z</dcterms:modified>
</cp:coreProperties>
</file>