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sldIdLst>
    <p:sldId id="257" r:id="rId4"/>
    <p:sldId id="31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9" autoAdjust="0"/>
    <p:restoredTop sz="97007"/>
  </p:normalViewPr>
  <p:slideViewPr>
    <p:cSldViewPr snapToGrid="0">
      <p:cViewPr varScale="1">
        <p:scale>
          <a:sx n="102" d="100"/>
          <a:sy n="102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한 마음으로 연합함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ko-KR" altLang="en-US" sz="1800" b="1" dirty="0"/>
            <a:t>우리가 함께 일할 때 서로 간에 험담</a:t>
          </a:r>
          <a:r>
            <a:rPr lang="en-US" altLang="ko-KR" sz="1800" b="1" dirty="0"/>
            <a:t>, </a:t>
          </a:r>
          <a:r>
            <a:rPr lang="ko-KR" altLang="en-US" sz="1800" b="1" dirty="0"/>
            <a:t>비판</a:t>
          </a:r>
          <a:r>
            <a:rPr lang="en-US" altLang="ko-KR" sz="1800" b="1" dirty="0"/>
            <a:t>, </a:t>
          </a:r>
          <a:r>
            <a:rPr lang="ko-KR" altLang="en-US" sz="1800" b="1" dirty="0"/>
            <a:t>경쟁</a:t>
          </a:r>
          <a:r>
            <a:rPr lang="en-US" altLang="ko-KR" sz="1800" b="1" dirty="0"/>
            <a:t>, </a:t>
          </a:r>
          <a:r>
            <a:rPr lang="ko-KR" altLang="en-US" sz="1800" b="1" dirty="0"/>
            <a:t>다툼이 있어서는 안됩니다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흠 잡을 것 없이 삶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/>
            <a:t>순전한 마음으로 하나님 아버지를 섬기는 우리의 자세는 주변에 </a:t>
          </a:r>
          <a:r>
            <a:rPr lang="ko-KR" altLang="en-US" sz="1800" b="1" dirty="0" err="1"/>
            <a:t>편만한</a:t>
          </a:r>
          <a:r>
            <a:rPr lang="ko-KR" altLang="en-US" sz="1800" b="1" dirty="0"/>
            <a:t> 악과 방탕함과 크게 대조됩니다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말씀을 충실히 지킴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ko-KR" altLang="en-US" sz="1800" b="1" dirty="0"/>
            <a:t>우리의 생각과 행동은 성경의 가르침을 따라야 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 custLinFactNeighborX="-10715" custLinFactNeighborY="-940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043" custLinFactNeighborY="737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667729" y="416243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1651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우리가 함께 일할 때 서로 간에 험담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비판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경쟁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다툼이 있어서는 안됩니다</a:t>
          </a:r>
          <a:endParaRPr lang="es-ES" sz="1800" kern="1200" dirty="0"/>
        </a:p>
      </dsp:txBody>
      <dsp:txXfrm>
        <a:off x="771651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한 마음으로 연합함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순전한 마음으로 하나님 아버지를 섬기는 우리의 자세는 주변에 </a:t>
          </a:r>
          <a:r>
            <a:rPr lang="ko-KR" altLang="en-US" sz="1800" b="1" kern="1200" dirty="0" err="1"/>
            <a:t>편만한</a:t>
          </a:r>
          <a:r>
            <a:rPr lang="ko-KR" altLang="en-US" sz="1800" b="1" kern="1200" dirty="0"/>
            <a:t> 악과 방탕함과 크게 대조됩니다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흠 잡을 것 없이 삶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우리의 생각과 행동은 성경의 가르침을 따라야 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하나님의 말씀을 충실히 지킴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빌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1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7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69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6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5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9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4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64387" y="4705841"/>
            <a:ext cx="6829404" cy="1334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밤을 밝히는 빛으로</a:t>
            </a:r>
            <a:endParaRPr kumimoji="0" lang="en" sz="6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10086938" y="0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과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2026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년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월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31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일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FCF6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ko-KR" altLang="en-US" sz="5400" b="1" dirty="0" err="1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에바브로디도</a:t>
            </a:r>
            <a:endParaRPr kumimoji="0" lang="en" sz="5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나는 </a:t>
            </a:r>
            <a:r>
              <a:rPr lang="ko-KR" altLang="en-US" b="1" dirty="0" err="1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에바브로디도를</a:t>
            </a:r>
            <a:r>
              <a:rPr lang="ko-KR" alt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 여러분에게 보내는 것이 필요하다고 생각합니다</a:t>
            </a:r>
            <a:r>
              <a:rPr lang="en-US" altLang="ko-KR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그는 나의 형제요 동역자요 전우이며 나의 필수품을 공급해 주라고 여러분이 보낸 사자입니다</a:t>
            </a:r>
            <a:r>
              <a:rPr lang="en-US" altLang="ko-KR" b="1" dirty="0">
                <a:solidFill>
                  <a:srgbClr val="9900CC">
                    <a:lumMod val="75000"/>
                  </a:srgbClr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333375" y="1341304"/>
            <a:ext cx="8731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바울이 로마에서 투옥되었다는 소식을 들은 빌립보 교인들은 그에게 필요한 방세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식비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겨울 옷 등을 위해 모금했고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 err="1">
                <a:solidFill>
                  <a:prstClr val="black"/>
                </a:solidFill>
              </a:rPr>
              <a:t>에바브로디도를</a:t>
            </a:r>
            <a:r>
              <a:rPr lang="ko-KR" altLang="en-US" sz="2000" b="1" dirty="0">
                <a:solidFill>
                  <a:prstClr val="black"/>
                </a:solidFill>
              </a:rPr>
              <a:t> 선택해 그 선물들을 사도 바울에게 전달하게 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4:18; 2:25).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1600" b="1" dirty="0">
                <a:solidFill>
                  <a:prstClr val="black"/>
                </a:solidFill>
              </a:rPr>
              <a:t>(</a:t>
            </a:r>
            <a:r>
              <a:rPr lang="ko-KR" altLang="en-US" sz="1600" b="1" dirty="0">
                <a:solidFill>
                  <a:prstClr val="black"/>
                </a:solidFill>
              </a:rPr>
              <a:t>당시 죄수가 비용을 지불함</a:t>
            </a:r>
            <a:r>
              <a:rPr lang="en-US" altLang="ko-KR" sz="1600" b="1" dirty="0">
                <a:solidFill>
                  <a:prstClr val="black"/>
                </a:solidFill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995356" y="3295839"/>
            <a:ext cx="49624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복음을 열정적으로 전파하던 </a:t>
            </a:r>
            <a:r>
              <a:rPr lang="ko-KR" altLang="en-US" sz="2000" b="1" dirty="0" err="1">
                <a:solidFill>
                  <a:prstClr val="black"/>
                </a:solidFill>
              </a:rPr>
              <a:t>에바브로디도는</a:t>
            </a:r>
            <a:r>
              <a:rPr lang="ko-KR" altLang="en-US" sz="2000" b="1" dirty="0">
                <a:solidFill>
                  <a:prstClr val="black"/>
                </a:solidFill>
              </a:rPr>
              <a:t> 결국 생명을 위협할 심각한 병에 걸렸습니다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2:27, 30). </a:t>
            </a:r>
            <a:r>
              <a:rPr lang="ko-KR" altLang="en-US" sz="2000" b="1" dirty="0">
                <a:solidFill>
                  <a:prstClr val="black"/>
                </a:solidFill>
              </a:rPr>
              <a:t>빌립보 교인들이 이 소식을 듣고 그를 걱정했습니다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이를 안 바울은 그에게 자신의 편지서를 주어 빌립보 교인들에게 돌아가도록 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2:26, ​​28).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333376" y="2472460"/>
            <a:ext cx="8731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 err="1">
                <a:solidFill>
                  <a:prstClr val="black"/>
                </a:solidFill>
              </a:rPr>
              <a:t>에바브로디도는</a:t>
            </a:r>
            <a:r>
              <a:rPr lang="ko-KR" altLang="en-US" sz="2000" b="1" dirty="0">
                <a:solidFill>
                  <a:prstClr val="black"/>
                </a:solidFill>
              </a:rPr>
              <a:t> 그 선물들을 전달했을 뿐 아니라 바울과 동행하며 같이 복음을 전파했습니다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995356" y="5658100"/>
            <a:ext cx="51555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그와 같은 사람들을 존경하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 err="1">
                <a:solidFill>
                  <a:prstClr val="black"/>
                </a:solidFill>
              </a:rPr>
              <a:t>라고</a:t>
            </a:r>
            <a:r>
              <a:rPr lang="ko-KR" altLang="en-US" sz="2000" b="1" dirty="0">
                <a:solidFill>
                  <a:prstClr val="black"/>
                </a:solidFill>
              </a:rPr>
              <a:t> 권면합니다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2:29). </a:t>
            </a:r>
            <a:r>
              <a:rPr lang="ko-KR" altLang="en-US" sz="2000" b="1" dirty="0" err="1">
                <a:solidFill>
                  <a:prstClr val="black"/>
                </a:solidFill>
              </a:rPr>
              <a:t>에바브로디도는</a:t>
            </a:r>
            <a:r>
              <a:rPr lang="ko-KR" altLang="en-US" sz="2000" b="1" dirty="0">
                <a:solidFill>
                  <a:prstClr val="black"/>
                </a:solidFill>
              </a:rPr>
              <a:t> 의심할 여지 없이 충실한 </a:t>
            </a:r>
            <a:r>
              <a:rPr lang="ko-KR" altLang="en-US" sz="2000" b="1" dirty="0" err="1">
                <a:solidFill>
                  <a:prstClr val="black"/>
                </a:solidFill>
              </a:rPr>
              <a:t>그리스도인이었습니다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3" grpId="0"/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52C35A-D6FC-C7F5-7F63-E9D1D39FCF19}"/>
              </a:ext>
            </a:extLst>
          </p:cNvPr>
          <p:cNvSpPr txBox="1"/>
          <p:nvPr/>
        </p:nvSpPr>
        <p:spPr>
          <a:xfrm>
            <a:off x="2105835" y="565442"/>
            <a:ext cx="779037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예수님께서 하늘에서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우리를 위해 중보하시고 간구하시는 동안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성령님은 우리 안에 역사하셔서 하나님께서 기뻐하시는 일을 하게하십니다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온 하늘의 관심은 영혼 구원에 쏠려 있습니다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그렇다면 하나님께서 우리를 도우실 것을 의심할 여지가 있습니까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?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다른 사람들을 가르치는 우리 자신이 하나님과 살아있는 관계를 유지해야 합니다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우리는 성령님과 하나님의 말씀으로 다른 사람들에게 생명의 샘이 되어야 합니다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그리스도께서 우리 안에서 영원한 생명이 솟아나는 샘물이 되시기 때문입니다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우리의 인내와 믿음이 슬픔과 고통으로 시험 받을지라도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눈에는 보이지 않으나 하나님의 임재의 ​​광채가 함께 하시니</a:t>
            </a:r>
            <a:r>
              <a:rPr lang="en-US" altLang="ko-KR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solidFill>
                  <a:prstClr val="black"/>
                </a:solidFill>
                <a:latin typeface="Constantia" panose="02030602050306030303" pitchFamily="18" charset="0"/>
              </a:rPr>
              <a:t>우리는 예수님 뒤에 숨어야 합니다</a:t>
            </a:r>
            <a:r>
              <a:rPr kumimoji="0" lang="e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018B04-181A-6179-9EB0-6EA05A3CD07E}"/>
              </a:ext>
            </a:extLst>
          </p:cNvPr>
          <p:cNvSpPr txBox="1"/>
          <p:nvPr/>
        </p:nvSpPr>
        <p:spPr>
          <a:xfrm>
            <a:off x="6256938" y="6110749"/>
            <a:ext cx="3817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엘렌 </a:t>
            </a:r>
            <a:r>
              <a:rPr kumimoji="0" lang="ko-KR" alt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화잇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너희가 권능을 받고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12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월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8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일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79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393262" y="542662"/>
            <a:ext cx="5680447" cy="526297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모든 일을 원망과 시비가 없이 하라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이는 너희가 흠이 없고 순전하여 어그러지고 거스르는 세대 가운데서 하나님의 흠 없는 자녀로 세상에서 그들 가운데 빛들로 나타내며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Comic Sans MS" panose="030F0702030302020204" pitchFamily="66" charset="0"/>
              </a:rPr>
              <a:t>빌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6585466" y="3860698"/>
            <a:ext cx="491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ko-KR" altLang="en-US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latin typeface="Aptos" panose="02110004020202020204"/>
              </a:rPr>
              <a:t>세상을 밝게 비추는 사람들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하나님을 </a:t>
            </a:r>
            <a:r>
              <a:rPr lang="ko-KR" altLang="en-US" sz="2000" b="1" dirty="0">
                <a:solidFill>
                  <a:prstClr val="black"/>
                </a:solidFill>
                <a:latin typeface="Aptos" panose="02110004020202020204"/>
              </a:rPr>
              <a:t>반영함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세상의 빛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>
                <a:solidFill>
                  <a:prstClr val="black"/>
                </a:solidFill>
                <a:latin typeface="Aptos" panose="02110004020202020204"/>
              </a:rPr>
              <a:t>살아있는 희생제물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ko-KR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latin typeface="Aptos" panose="02110004020202020204"/>
              </a:rPr>
              <a:t>세상의 빛이 된 사람들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디모데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에바브로디도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266701" y="205710"/>
            <a:ext cx="74580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이와 같이 너희 빛을 사람들 앞에 비추어 그들이 너희의 선한 행실을 보고 하늘에 계신 너희 아버지께 영광을 돌리게 하라</a:t>
            </a:r>
            <a:r>
              <a:rPr lang="en-US" altLang="ko-KR" sz="2000" b="1" dirty="0">
                <a:solidFill>
                  <a:prstClr val="black"/>
                </a:solidFill>
              </a:rPr>
              <a:t>.” (</a:t>
            </a:r>
            <a:r>
              <a:rPr lang="ko-KR" altLang="en-US" sz="2000" b="1" dirty="0">
                <a:solidFill>
                  <a:prstClr val="black"/>
                </a:solidFill>
              </a:rPr>
              <a:t>마 </a:t>
            </a:r>
            <a:r>
              <a:rPr lang="en-US" altLang="ko-KR" sz="2000" b="1" dirty="0">
                <a:solidFill>
                  <a:prstClr val="black"/>
                </a:solidFill>
              </a:rPr>
              <a:t>5:16)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6771283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6771283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6771283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6771283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6771283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5280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730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266700" y="1914691"/>
            <a:ext cx="7458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하나님의 율법을 끊임없이 짓밟는 세상에서 하나님을 섬기는 그리스도인들은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하나님의 율법을 순종함으로 짙은 어둠을 밝히는 사람들입니다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266700" y="1214089"/>
            <a:ext cx="7458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빌립보서 </a:t>
            </a:r>
            <a:r>
              <a:rPr lang="en-US" altLang="ko-KR" sz="2000" b="1" dirty="0">
                <a:solidFill>
                  <a:prstClr val="black"/>
                </a:solidFill>
              </a:rPr>
              <a:t>2</a:t>
            </a:r>
            <a:r>
              <a:rPr lang="ko-KR" altLang="en-US" sz="2000" b="1" dirty="0">
                <a:solidFill>
                  <a:prstClr val="black"/>
                </a:solidFill>
              </a:rPr>
              <a:t>장 </a:t>
            </a:r>
            <a:r>
              <a:rPr lang="en-US" altLang="ko-KR" sz="2000" b="1" dirty="0">
                <a:solidFill>
                  <a:prstClr val="black"/>
                </a:solidFill>
              </a:rPr>
              <a:t>12-18</a:t>
            </a:r>
            <a:r>
              <a:rPr lang="ko-KR" altLang="en-US" sz="2000" b="1" dirty="0">
                <a:solidFill>
                  <a:prstClr val="black"/>
                </a:solidFill>
              </a:rPr>
              <a:t>절에서 예수님께서 하신 이 명령을 설명합니다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151860" y="152873"/>
            <a:ext cx="7610167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세상을 밝게 비추는 사람들 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400" b="1" spc="30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하나님을 반영함 </a:t>
            </a:r>
            <a:endParaRPr kumimoji="0" lang="en" sz="4400" b="1" i="0" u="none" strike="noStrike" kern="1200" cap="none" spc="300" normalizeH="0" baseline="0" noProof="0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너희 안에서 행하시는 이는 하나님이시니 자기의 기쁘신 뜻을 위하여 </a:t>
            </a:r>
            <a:endParaRPr lang="en-US" altLang="ko-KR" b="1" dirty="0">
              <a:solidFill>
                <a:srgbClr val="339966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ko-KR" alt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너희에게 소원을 두고 행하게 </a:t>
            </a:r>
            <a:r>
              <a:rPr lang="ko-KR" alt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하시나니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98607" y="1529163"/>
            <a:ext cx="5106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예수님의 겸비하심과 영광을 자세히 설명한 바울은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그러므로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>
                <a:solidFill>
                  <a:prstClr val="black"/>
                </a:solidFill>
              </a:rPr>
              <a:t>라는 말로 편지서를 이어갑니다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다시 말해서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예수님께서 자신을 낮추심으로 영광을 받으시고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모든 사람들이 예수 그리스도를 주님으로 고백하여 하나님 아버지께 영광을 돌리게 하셨으므로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2:11), </a:t>
            </a:r>
            <a:r>
              <a:rPr lang="ko-KR" altLang="en-US" sz="2000" b="1" dirty="0">
                <a:solidFill>
                  <a:prstClr val="black"/>
                </a:solidFill>
              </a:rPr>
              <a:t>빌립보 교인들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더 나아가 우리 모두도 해야 할 일이 있다는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98607" y="4544481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우리가 가장 먼저 해야 할 것은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두려움과 떨림으로</a:t>
            </a:r>
            <a:r>
              <a:rPr lang="en-US" altLang="ko-KR" sz="2000" b="1" dirty="0">
                <a:solidFill>
                  <a:prstClr val="black"/>
                </a:solidFill>
              </a:rPr>
              <a:t>” </a:t>
            </a:r>
            <a:r>
              <a:rPr lang="ko-KR" altLang="en-US" sz="2000" b="1" dirty="0">
                <a:solidFill>
                  <a:prstClr val="black"/>
                </a:solidFill>
              </a:rPr>
              <a:t>우리 자신의 구원을 이루어 나가는 것입니다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2:12). </a:t>
            </a:r>
            <a:r>
              <a:rPr lang="ko-KR" altLang="en-US" sz="2000" b="1" dirty="0">
                <a:solidFill>
                  <a:prstClr val="black"/>
                </a:solidFill>
              </a:rPr>
              <a:t>그러나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우리를 구원하시는 분은 </a:t>
            </a:r>
            <a:r>
              <a:rPr lang="ko-KR" altLang="en-US" sz="2000" b="1" dirty="0" err="1">
                <a:solidFill>
                  <a:prstClr val="black"/>
                </a:solidFill>
              </a:rPr>
              <a:t>하나님이신데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딛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2:11), </a:t>
            </a:r>
            <a:r>
              <a:rPr lang="ko-KR" altLang="en-US" sz="2000" b="1" dirty="0">
                <a:solidFill>
                  <a:prstClr val="black"/>
                </a:solidFill>
              </a:rPr>
              <a:t>왜 ​​우리가 구원을 걱정해야 할까요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98607" y="5713140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히브리 원어에서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 두려움과 떨림은 하나님을 섬기는 자세를 묘사했습니다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시 </a:t>
            </a:r>
            <a:r>
              <a:rPr lang="en-US" altLang="ko-KR" sz="2000" b="1" dirty="0">
                <a:solidFill>
                  <a:prstClr val="black"/>
                </a:solidFill>
              </a:rPr>
              <a:t>2:11). </a:t>
            </a:r>
            <a:r>
              <a:rPr lang="ko-KR" altLang="en-US" sz="2000" b="1" dirty="0">
                <a:solidFill>
                  <a:prstClr val="black"/>
                </a:solidFill>
              </a:rPr>
              <a:t>따라서 바울은 우리에게 선을 행하려는 동기를 주시고 선을 행할 능력을 주시는 분은 바로 하나님이시라고 강조합니다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2:13).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ko-KR" altLang="en-US" sz="5400" b="1" dirty="0">
                <a:ln/>
                <a:solidFill>
                  <a:srgbClr val="B90E4E"/>
                </a:solidFill>
              </a:rPr>
              <a:t>세상의 빛</a:t>
            </a:r>
            <a:endParaRPr kumimoji="0" lang="en" sz="5400" b="1" i="0" u="none" strike="noStrike" kern="1200" cap="none" spc="0" normalizeH="0" baseline="0" noProof="0" dirty="0">
              <a:ln/>
              <a:solidFill>
                <a:srgbClr val="B90E4E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이는 너희가 흠이 없고 순전하여 어그러지고 거스르는 세대 가운데서 </a:t>
            </a:r>
            <a:endParaRPr lang="en-US" altLang="ko-KR" b="1" dirty="0">
              <a:solidFill>
                <a:srgbClr val="FF33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ko-KR" alt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하나님의 흠 없는 자녀로 세상에서 그들 가운데 빛들로 나타내며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309562" y="1462290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그리스도인들이 세상에 빛을 비추기 위해 갖추어야 할 세 덕목들을 이야기 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006799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128588" y="6105767"/>
            <a:ext cx="10599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가장 캄캄한 곳에서 빛은 가장 밝게 빛납니다</a:t>
            </a:r>
            <a:r>
              <a:rPr lang="en-US" altLang="ko-KR" sz="2000" b="1" dirty="0">
                <a:solidFill>
                  <a:prstClr val="black"/>
                </a:solidFill>
              </a:rPr>
              <a:t>. (</a:t>
            </a:r>
            <a:r>
              <a:rPr lang="ko-KR" altLang="en-US" sz="2000" b="1" dirty="0">
                <a:solidFill>
                  <a:prstClr val="black"/>
                </a:solidFill>
              </a:rPr>
              <a:t>살아 계셔서 역사하시는</a:t>
            </a:r>
            <a:r>
              <a:rPr lang="en-US" altLang="ko-KR" sz="2000" b="1" dirty="0">
                <a:solidFill>
                  <a:prstClr val="black"/>
                </a:solidFill>
              </a:rPr>
              <a:t>)</a:t>
            </a:r>
            <a:r>
              <a:rPr lang="ko-KR" altLang="en-US" sz="2000" b="1" dirty="0">
                <a:solidFill>
                  <a:prstClr val="black"/>
                </a:solidFill>
              </a:rPr>
              <a:t> 하나님을 체계적으로 지우려는 이 세상에서 그리스도인들은 예수님의 빛으로 밝게 빛나야 합니다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0"/>
            <a:ext cx="11172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4800" b="1" spc="30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</a:rPr>
              <a:t>살아있는 희생제물 </a:t>
            </a:r>
            <a:endParaRPr kumimoji="0" lang="en" sz="4800" b="1" i="0" u="none" strike="noStrike" kern="1200" cap="none" spc="300" normalizeH="0" baseline="0" noProof="0" dirty="0">
              <a:ln w="12700">
                <a:solidFill>
                  <a:srgbClr val="FF3300">
                    <a:lumMod val="50000"/>
                  </a:srgbClr>
                </a:solidFill>
                <a:prstDash val="solid"/>
              </a:ln>
              <a:pattFill prst="narHorz">
                <a:fgClr>
                  <a:srgbClr val="FF3300"/>
                </a:fgClr>
                <a:bgClr>
                  <a:srgbClr val="FF330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FF3300">
                    <a:lumMod val="50000"/>
                  </a:srgbClr>
                </a:inn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990788" y="709552"/>
            <a:ext cx="978286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만일 너희 믿음의 제물과 섬김 위에 내가 나를 전제로 드릴지라도 </a:t>
            </a:r>
            <a:endParaRPr lang="en-US" altLang="ko-KR" b="1" dirty="0">
              <a:solidFill>
                <a:srgbClr val="339966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ko-KR" altLang="en-US" b="1" dirty="0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나는 기뻐하고 너희 무리와 함께 </a:t>
            </a:r>
            <a:r>
              <a:rPr lang="ko-KR" altLang="en-US" b="1" dirty="0" err="1">
                <a:solidFill>
                  <a:srgbClr val="339966">
                    <a:lumMod val="75000"/>
                  </a:srgbClr>
                </a:solidFill>
                <a:latin typeface="Comic Sans MS" panose="030F0702030302020204" pitchFamily="66" charset="0"/>
              </a:rPr>
              <a:t>기뻐하리니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14300" y="1388863"/>
            <a:ext cx="686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감옥에서 풀려나기를 기대했던 바울은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자신이 유죄 판결을 받을 경우를 생각했습니다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그가 처형당한다면 자신을 하나님께 부어 바치는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전제</a:t>
            </a:r>
            <a:r>
              <a:rPr lang="en-US" altLang="ko-KR" sz="2000" b="1" dirty="0">
                <a:solidFill>
                  <a:prstClr val="black"/>
                </a:solidFill>
              </a:rPr>
              <a:t>”</a:t>
            </a:r>
            <a:r>
              <a:rPr lang="ko-KR" altLang="en-US" sz="2000" b="1" dirty="0" err="1">
                <a:solidFill>
                  <a:prstClr val="black"/>
                </a:solidFill>
              </a:rPr>
              <a:t>에</a:t>
            </a:r>
            <a:r>
              <a:rPr lang="ko-KR" altLang="en-US" sz="2000" b="1" dirty="0">
                <a:solidFill>
                  <a:prstClr val="black"/>
                </a:solidFill>
              </a:rPr>
              <a:t> 비유했습니다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2:17).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819898" y="4818041"/>
            <a:ext cx="52863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죽음을 두려워하지 않았습니다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r>
              <a:rPr lang="ko-KR" altLang="en-US" sz="2000" b="1" dirty="0">
                <a:solidFill>
                  <a:prstClr val="black"/>
                </a:solidFill>
              </a:rPr>
              <a:t> 그 당시 그리스도인들은 신실한 증인으로 담대하게 복음을 전했고 하나님의 자녀로 인정받을만한 삶을 살고 있었기 때문에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자신의 순교가 그들에게 더욱 큰 용기를 줄 것으로 믿었기 때문입니다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95251" y="2470486"/>
            <a:ext cx="3507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전제는 희생 제물위에 기름이나 음료를 붓는 것으로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출 </a:t>
            </a:r>
            <a:r>
              <a:rPr lang="en-US" altLang="ko-KR" sz="2000" b="1" dirty="0">
                <a:solidFill>
                  <a:prstClr val="black"/>
                </a:solidFill>
              </a:rPr>
              <a:t>29:39-40),</a:t>
            </a:r>
            <a:r>
              <a:rPr lang="ko-KR" altLang="en-US" sz="2000" b="1" dirty="0">
                <a:solidFill>
                  <a:prstClr val="black"/>
                </a:solidFill>
              </a:rPr>
              <a:t> 바울의 비유에서 희생제물은 빌립보 교인들을 상징했습니다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14300" y="4101702"/>
            <a:ext cx="34088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그렇다면 빌립보 교인들이 희생제물처럼 죽는 것을 말하는 것일까요</a:t>
            </a:r>
            <a:r>
              <a:rPr lang="en-US" altLang="ko-KR" sz="2000" b="1" dirty="0">
                <a:solidFill>
                  <a:prstClr val="black"/>
                </a:solidFill>
              </a:rPr>
              <a:t>? </a:t>
            </a:r>
            <a:r>
              <a:rPr lang="ko-KR" altLang="en-US" sz="2000" b="1" dirty="0">
                <a:solidFill>
                  <a:prstClr val="black"/>
                </a:solidFill>
              </a:rPr>
              <a:t>아닙니다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여기서 희생은 그들의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믿음의 봉사</a:t>
            </a:r>
            <a:r>
              <a:rPr lang="en-US" altLang="ko-KR" sz="2000" b="1" dirty="0">
                <a:solidFill>
                  <a:prstClr val="black"/>
                </a:solidFill>
              </a:rPr>
              <a:t>,”</a:t>
            </a:r>
            <a:r>
              <a:rPr lang="ko-KR" altLang="en-US" sz="2000" b="1" dirty="0">
                <a:solidFill>
                  <a:prstClr val="black"/>
                </a:solidFill>
              </a:rPr>
              <a:t> 즉 희생을 실천하는 삶을 말하며</a:t>
            </a:r>
            <a:r>
              <a:rPr lang="en-US" altLang="ko-KR" sz="2000" b="1" dirty="0">
                <a:solidFill>
                  <a:prstClr val="black"/>
                </a:solidFill>
              </a:rPr>
              <a:t> </a:t>
            </a:r>
            <a:r>
              <a:rPr lang="ko-KR" altLang="en-US" sz="2000" b="1" dirty="0">
                <a:solidFill>
                  <a:prstClr val="black"/>
                </a:solidFill>
              </a:rPr>
              <a:t>우리 모두가 하나님께 드려야 할 희생인 것입니다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롬 </a:t>
            </a:r>
            <a:r>
              <a:rPr lang="en-US" altLang="ko-KR" sz="2000" b="1" dirty="0">
                <a:solidFill>
                  <a:prstClr val="black"/>
                </a:solidFill>
              </a:rPr>
              <a:t>12:1).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6170212" y="874730"/>
            <a:ext cx="6877707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세상의 </a:t>
            </a:r>
            <a:endParaRPr kumimoji="0" lang="en-US" altLang="ko-KR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빛이 된 사람들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lvl="0" algn="ctr">
              <a:defRPr/>
            </a:pPr>
            <a:r>
              <a:rPr lang="ko-KR" altLang="en-US" sz="5400" b="1" spc="60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디모데 </a:t>
            </a:r>
            <a:endParaRPr kumimoji="0" lang="en" sz="5400" b="1" i="0" u="none" strike="noStrike" kern="1200" cap="none" spc="600" normalizeH="0" baseline="0" noProof="0" dirty="0">
              <a:ln w="22225">
                <a:noFill/>
                <a:prstDash val="solid"/>
              </a:ln>
              <a:solidFill>
                <a:srgbClr val="5E71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257368" y="94624"/>
            <a:ext cx="782033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ko-KR" alt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여러분이 디모데의 훌륭한 인품을 알고 있겠지만 그는 자식이 아버지에게 하듯 </a:t>
            </a:r>
            <a:endParaRPr lang="en-US" altLang="ko-KR" sz="1600" b="1" dirty="0">
              <a:solidFill>
                <a:srgbClr val="A26036"/>
              </a:solidFill>
              <a:latin typeface="Comic Sans MS" panose="030F0702030302020204" pitchFamily="66" charset="0"/>
            </a:endParaRPr>
          </a:p>
          <a:p>
            <a:pPr lvl="0" algn="ctr">
              <a:defRPr/>
            </a:pPr>
            <a:r>
              <a:rPr lang="ko-KR" altLang="en-US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기쁜 소식을 전하는 일에 나를 도와 수고하였습니다</a:t>
            </a:r>
            <a:r>
              <a:rPr lang="en-US" altLang="ko-KR" sz="1600" b="1" dirty="0">
                <a:solidFill>
                  <a:srgbClr val="A26036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ko-KR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빌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디모데는 바울을 열심히 도왔을 뿐 아니라 바울의 여섯 편의 서신들</a:t>
            </a:r>
            <a:r>
              <a:rPr lang="en-US" altLang="ko-KR" sz="2000" b="1" dirty="0">
                <a:solidFill>
                  <a:prstClr val="black"/>
                </a:solidFill>
              </a:rPr>
              <a:t>,</a:t>
            </a:r>
            <a:r>
              <a:rPr lang="ko-KR" altLang="en-US" sz="2000" b="1" dirty="0">
                <a:solidFill>
                  <a:prstClr val="black"/>
                </a:solidFill>
              </a:rPr>
              <a:t> 즉 고린도후서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빌립보서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골로새서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</a:rPr>
              <a:t>데살로니가전서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</a:rPr>
              <a:t>데살로니가후서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 err="1">
                <a:solidFill>
                  <a:prstClr val="black"/>
                </a:solidFill>
              </a:rPr>
              <a:t>빌레몬서의</a:t>
            </a:r>
            <a:r>
              <a:rPr lang="ko-KR" altLang="en-US" sz="2000" b="1" dirty="0">
                <a:solidFill>
                  <a:prstClr val="black"/>
                </a:solidFill>
              </a:rPr>
              <a:t> 공동 저자였습니다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바울은 직접 디모데를 전도자로 선택했습니다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행 </a:t>
            </a:r>
            <a:r>
              <a:rPr lang="en-US" altLang="ko-KR" sz="2000" b="1" dirty="0">
                <a:solidFill>
                  <a:prstClr val="black"/>
                </a:solidFill>
              </a:rPr>
              <a:t>16:1-3). </a:t>
            </a:r>
            <a:r>
              <a:rPr lang="ko-KR" altLang="en-US" sz="2000" b="1" dirty="0">
                <a:solidFill>
                  <a:prstClr val="black"/>
                </a:solidFill>
              </a:rPr>
              <a:t>바울은 이 젊은이에게서 어떤 특별한 성품을 보았을까요</a:t>
            </a:r>
            <a:r>
              <a:rPr lang="en-US" altLang="ko-KR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3200" y="2165154"/>
            <a:ext cx="2733677" cy="4475705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276762" y="2493271"/>
            <a:ext cx="48594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우선</a:t>
            </a:r>
            <a:r>
              <a:rPr lang="en-US" altLang="ko-KR" sz="2000" b="1" dirty="0">
                <a:solidFill>
                  <a:prstClr val="black"/>
                </a:solidFill>
              </a:rPr>
              <a:t>, </a:t>
            </a:r>
            <a:r>
              <a:rPr lang="ko-KR" altLang="en-US" sz="2000" b="1" dirty="0">
                <a:solidFill>
                  <a:prstClr val="black"/>
                </a:solidFill>
              </a:rPr>
              <a:t>모든 사람들이 디모데를 </a:t>
            </a:r>
            <a:r>
              <a:rPr lang="en-US" altLang="ko-KR" sz="2000" b="1" dirty="0">
                <a:solidFill>
                  <a:prstClr val="black"/>
                </a:solidFill>
              </a:rPr>
              <a:t>“</a:t>
            </a:r>
            <a:r>
              <a:rPr lang="ko-KR" altLang="en-US" sz="2000" b="1" dirty="0">
                <a:solidFill>
                  <a:prstClr val="black"/>
                </a:solidFill>
              </a:rPr>
              <a:t>칭찬했습니다</a:t>
            </a:r>
            <a:r>
              <a:rPr lang="en-US" altLang="ko-KR" sz="2000" b="1" dirty="0">
                <a:solidFill>
                  <a:prstClr val="black"/>
                </a:solidFill>
              </a:rPr>
              <a:t>.” </a:t>
            </a:r>
            <a:r>
              <a:rPr lang="ko-KR" altLang="en-US" sz="2000" b="1" dirty="0">
                <a:solidFill>
                  <a:prstClr val="black"/>
                </a:solidFill>
              </a:rPr>
              <a:t>바울은 그가 전도자의 자격이 있음을 예언했고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딤전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1:18), </a:t>
            </a:r>
            <a:r>
              <a:rPr lang="ko-KR" altLang="en-US" sz="2000" b="1" dirty="0">
                <a:solidFill>
                  <a:prstClr val="black"/>
                </a:solidFill>
              </a:rPr>
              <a:t>어린 그를 아들처럼 생각했고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딤전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1:2; 4:12), </a:t>
            </a:r>
            <a:r>
              <a:rPr lang="ko-KR" altLang="en-US" sz="2000" b="1" dirty="0">
                <a:solidFill>
                  <a:prstClr val="black"/>
                </a:solidFill>
              </a:rPr>
              <a:t>디모데 또한 바울을 아버지처럼 존경하고 사랑했습니다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2:22).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257368" y="4516607"/>
            <a:ext cx="48787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ko-KR" altLang="en-US" sz="2000" b="1" dirty="0">
                <a:solidFill>
                  <a:prstClr val="black"/>
                </a:solidFill>
              </a:rPr>
              <a:t>바울은 디모데를 자신처럼 유능한 전도자로 생각했습니다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6:10). </a:t>
            </a:r>
            <a:r>
              <a:rPr lang="ko-KR" altLang="en-US" sz="2000" b="1" dirty="0">
                <a:solidFill>
                  <a:prstClr val="black"/>
                </a:solidFill>
              </a:rPr>
              <a:t>그는 디모데에게 고린도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고전 </a:t>
            </a:r>
            <a:r>
              <a:rPr lang="en-US" altLang="ko-KR" sz="2000" b="1" dirty="0">
                <a:solidFill>
                  <a:prstClr val="black"/>
                </a:solidFill>
              </a:rPr>
              <a:t>4:17), </a:t>
            </a:r>
            <a:r>
              <a:rPr lang="ko-KR" altLang="en-US" sz="2000" b="1" dirty="0">
                <a:solidFill>
                  <a:prstClr val="black"/>
                </a:solidFill>
              </a:rPr>
              <a:t>빌립보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빌 </a:t>
            </a:r>
            <a:r>
              <a:rPr lang="en-US" altLang="ko-KR" sz="2000" b="1" dirty="0">
                <a:solidFill>
                  <a:prstClr val="black"/>
                </a:solidFill>
              </a:rPr>
              <a:t>2:19), </a:t>
            </a:r>
            <a:r>
              <a:rPr lang="ko-KR" altLang="en-US" sz="2000" b="1" dirty="0">
                <a:solidFill>
                  <a:prstClr val="black"/>
                </a:solidFill>
              </a:rPr>
              <a:t>데살로니가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 err="1">
                <a:solidFill>
                  <a:prstClr val="black"/>
                </a:solidFill>
              </a:rPr>
              <a:t>살전</a:t>
            </a:r>
            <a:r>
              <a:rPr lang="ko-KR" altLang="en-US" sz="2000" b="1" dirty="0">
                <a:solidFill>
                  <a:prstClr val="black"/>
                </a:solidFill>
              </a:rPr>
              <a:t> </a:t>
            </a:r>
            <a:r>
              <a:rPr lang="en-US" altLang="ko-KR" sz="2000" b="1" dirty="0">
                <a:solidFill>
                  <a:prstClr val="black"/>
                </a:solidFill>
              </a:rPr>
              <a:t>3:2) </a:t>
            </a:r>
            <a:r>
              <a:rPr lang="ko-KR" altLang="en-US" sz="2000" b="1" dirty="0">
                <a:solidFill>
                  <a:prstClr val="black"/>
                </a:solidFill>
              </a:rPr>
              <a:t>등 여러 교회들을 지도하는 책임을 맡겼습니다</a:t>
            </a:r>
            <a:r>
              <a:rPr lang="en-US" altLang="ko-KR" sz="2000" b="1" dirty="0">
                <a:solidFill>
                  <a:prstClr val="black"/>
                </a:solidFill>
              </a:rPr>
              <a:t>. </a:t>
            </a:r>
            <a:r>
              <a:rPr lang="ko-KR" altLang="en-US" sz="2000" b="1" dirty="0">
                <a:solidFill>
                  <a:prstClr val="black"/>
                </a:solidFill>
              </a:rPr>
              <a:t>디모데는 바울처럼 감옥에 갇히기도 했습니다 </a:t>
            </a:r>
            <a:r>
              <a:rPr lang="en-US" altLang="ko-KR" sz="2000" b="1" dirty="0">
                <a:solidFill>
                  <a:prstClr val="black"/>
                </a:solidFill>
              </a:rPr>
              <a:t>(</a:t>
            </a:r>
            <a:r>
              <a:rPr lang="ko-KR" altLang="en-US" sz="2000" b="1" dirty="0">
                <a:solidFill>
                  <a:prstClr val="black"/>
                </a:solidFill>
              </a:rPr>
              <a:t>히 </a:t>
            </a:r>
            <a:r>
              <a:rPr lang="en-US" altLang="ko-KR" sz="2000" b="1" dirty="0">
                <a:solidFill>
                  <a:prstClr val="black"/>
                </a:solidFill>
              </a:rPr>
              <a:t>13:23).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942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Comic Sans MS</vt:lpstr>
      <vt:lpstr>Constantia</vt:lpstr>
      <vt:lpstr>Gill Sans MT</vt:lpstr>
      <vt:lpstr>1_Tema de Office</vt:lpstr>
      <vt:lpstr>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Isabel Laveda</cp:lastModifiedBy>
  <cp:revision>59</cp:revision>
  <dcterms:created xsi:type="dcterms:W3CDTF">2026-01-05T23:20:28Z</dcterms:created>
  <dcterms:modified xsi:type="dcterms:W3CDTF">2026-01-24T07:27:34Z</dcterms:modified>
</cp:coreProperties>
</file>