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5" autoAdjust="0"/>
    <p:restoredTop sz="96081"/>
  </p:normalViewPr>
  <p:slideViewPr>
    <p:cSldViewPr snapToGrid="0">
      <p:cViewPr varScale="1">
        <p:scale>
          <a:sx n="107" d="100"/>
          <a:sy n="107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b="1" dirty="0"/>
            <a:t>하나님의 사랑과 은혜를 받음</a:t>
          </a:r>
          <a:r>
            <a:rPr lang="en" sz="1800" b="1" dirty="0"/>
            <a:t> (</a:t>
          </a:r>
          <a:r>
            <a:rPr lang="ko-KR" altLang="en-US" sz="1800" b="1" dirty="0"/>
            <a:t>시</a:t>
          </a:r>
          <a:r>
            <a:rPr lang="en" sz="1800" b="1" dirty="0"/>
            <a:t> 31:7)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b="1" dirty="0"/>
            <a:t>하나님을 신뢰함 </a:t>
          </a:r>
          <a:r>
            <a:rPr lang="en" sz="1800" b="1" dirty="0"/>
            <a:t>(</a:t>
          </a:r>
          <a:r>
            <a:rPr lang="ko-KR" altLang="en-US" sz="1800" b="1" dirty="0"/>
            <a:t>시</a:t>
          </a:r>
          <a:r>
            <a:rPr lang="en" sz="1800" b="1" dirty="0"/>
            <a:t> 5:11)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b="1" dirty="0"/>
            <a:t>구원의 축복을 받음</a:t>
          </a:r>
          <a:r>
            <a:rPr lang="en" sz="1800" b="1" dirty="0"/>
            <a:t> (</a:t>
          </a:r>
          <a:r>
            <a:rPr lang="ko-KR" altLang="en-US" sz="1800" b="1" dirty="0"/>
            <a:t>시</a:t>
          </a:r>
          <a:r>
            <a:rPr lang="en" sz="1800" b="1" dirty="0"/>
            <a:t> 9:14)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b="1" dirty="0"/>
            <a:t>하나님의 법을 지킴 </a:t>
          </a:r>
          <a:r>
            <a:rPr lang="en" sz="1800" b="1" dirty="0"/>
            <a:t>(</a:t>
          </a:r>
          <a:r>
            <a:rPr lang="ko-KR" altLang="en-US" sz="1800" b="1" dirty="0"/>
            <a:t>시</a:t>
          </a:r>
          <a:r>
            <a:rPr lang="en" sz="1800" b="1" dirty="0"/>
            <a:t> 119:14; </a:t>
          </a:r>
          <a:r>
            <a:rPr lang="ko-KR" altLang="en-US" sz="1800" b="1" dirty="0"/>
            <a:t>사</a:t>
          </a:r>
          <a:r>
            <a:rPr lang="en" sz="1800" b="1" dirty="0"/>
            <a:t> 58:13, 14)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b="1" dirty="0"/>
            <a:t>하나님의 말씀을 믿음</a:t>
          </a:r>
          <a:r>
            <a:rPr lang="en" sz="1800" b="1" dirty="0"/>
            <a:t> (</a:t>
          </a:r>
          <a:r>
            <a:rPr lang="ko-KR" altLang="en-US" sz="1800" b="1" dirty="0"/>
            <a:t>시</a:t>
          </a:r>
          <a:r>
            <a:rPr lang="en" sz="1800" b="1" dirty="0"/>
            <a:t> 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b="1" dirty="0"/>
            <a:t>자녀들을 하나님의 사람으로 키움</a:t>
          </a:r>
          <a:r>
            <a:rPr lang="en" sz="1800" b="1" dirty="0"/>
            <a:t> (</a:t>
          </a:r>
          <a:r>
            <a:rPr lang="ko-KR" altLang="en-US" sz="1800" b="1" dirty="0"/>
            <a:t>잠</a:t>
          </a:r>
          <a:r>
            <a:rPr lang="en" sz="1800" b="1" dirty="0"/>
            <a:t>. 23:24, 25)</a:t>
          </a:r>
          <a:endParaRPr lang="es-ES" sz="18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독실한 부모님에게서 태어나</a:t>
          </a:r>
          <a:r>
            <a:rPr lang="en-US" altLang="ko-KR" sz="1800" b="1" dirty="0"/>
            <a:t>,</a:t>
          </a:r>
          <a:r>
            <a:rPr lang="ko-KR" altLang="en-US" sz="1800" b="1" dirty="0"/>
            <a:t> 팔일만에 할례 받고</a:t>
          </a:r>
          <a:endParaRPr lang="en" sz="1800" b="1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벤자민 자손의 혈통으로 진짜 히브리인</a:t>
          </a:r>
          <a:endParaRPr lang="en" sz="1800" b="1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율법을 가장 철저하게 지키던 바리세인</a:t>
          </a:r>
          <a:endParaRPr lang="en" sz="1800" b="1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교회를 나서서 핍박할 정도로 열정적으로 일함</a:t>
          </a:r>
          <a:endParaRPr lang="en" sz="1800" b="1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ko-KR" altLang="en-US" sz="1800" b="1" dirty="0"/>
            <a:t>흠잡을 데 없는 </a:t>
          </a:r>
          <a:r>
            <a:rPr lang="ko-KR" altLang="en-US" sz="1800" b="1" dirty="0" err="1"/>
            <a:t>울법의</a:t>
          </a:r>
          <a:r>
            <a:rPr lang="ko-KR" altLang="en-US" sz="1800" b="1" dirty="0"/>
            <a:t> 수호자</a:t>
          </a:r>
          <a:endParaRPr lang="en" sz="18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 custLinFactNeighborX="-737" custLinFactNeighborY="-12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 custLinFactNeighborY="-1155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ko-KR" altLang="en-US" sz="2000" b="1" dirty="0"/>
            <a:t>그분의 말씀을 연구하고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ko-KR" altLang="en-US" sz="2000" b="1" dirty="0"/>
            <a:t>우리가 성령님의 말씀에 순종할 때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ko-KR" altLang="en-US" sz="2000" b="1" dirty="0"/>
            <a:t>그분의 고난에 참여하고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ko-KR" altLang="en-US" sz="2000" b="1" dirty="0"/>
            <a:t>우리가 영적 성장의 목표를 달성할 때</a:t>
          </a:r>
          <a:endParaRPr lang="es-ES" sz="20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하나님의 사랑과 은혜를 받음</a:t>
          </a:r>
          <a:r>
            <a:rPr lang="en" sz="1800" b="1" kern="1200" dirty="0"/>
            <a:t> (</a:t>
          </a:r>
          <a:r>
            <a:rPr lang="ko-KR" altLang="en-US" sz="1800" b="1" kern="1200" dirty="0"/>
            <a:t>시</a:t>
          </a:r>
          <a:r>
            <a:rPr lang="en" sz="1800" b="1" kern="1200" dirty="0"/>
            <a:t> 31:7)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하나님을 신뢰함 </a:t>
          </a:r>
          <a:r>
            <a:rPr lang="en" sz="1800" b="1" kern="1200" dirty="0"/>
            <a:t>(</a:t>
          </a:r>
          <a:r>
            <a:rPr lang="ko-KR" altLang="en-US" sz="1800" b="1" kern="1200" dirty="0"/>
            <a:t>시</a:t>
          </a:r>
          <a:r>
            <a:rPr lang="en" sz="1800" b="1" kern="1200" dirty="0"/>
            <a:t> 5:11)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구원의 축복을 받음</a:t>
          </a:r>
          <a:r>
            <a:rPr lang="en" sz="1800" b="1" kern="1200" dirty="0"/>
            <a:t> (</a:t>
          </a:r>
          <a:r>
            <a:rPr lang="ko-KR" altLang="en-US" sz="1800" b="1" kern="1200" dirty="0"/>
            <a:t>시</a:t>
          </a:r>
          <a:r>
            <a:rPr lang="en" sz="1800" b="1" kern="1200" dirty="0"/>
            <a:t> 9:14)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하나님의 법을 지킴 </a:t>
          </a:r>
          <a:r>
            <a:rPr lang="en" sz="1800" b="1" kern="1200" dirty="0"/>
            <a:t>(</a:t>
          </a:r>
          <a:r>
            <a:rPr lang="ko-KR" altLang="en-US" sz="1800" b="1" kern="1200" dirty="0"/>
            <a:t>시</a:t>
          </a:r>
          <a:r>
            <a:rPr lang="en" sz="1800" b="1" kern="1200" dirty="0"/>
            <a:t> 119:14; </a:t>
          </a:r>
          <a:r>
            <a:rPr lang="ko-KR" altLang="en-US" sz="1800" b="1" kern="1200" dirty="0"/>
            <a:t>사</a:t>
          </a:r>
          <a:r>
            <a:rPr lang="en" sz="1800" b="1" kern="1200" dirty="0"/>
            <a:t> 58:13, 14)</a:t>
          </a:r>
          <a:endParaRPr lang="es-ES" sz="18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하나님의 말씀을 믿음</a:t>
          </a:r>
          <a:r>
            <a:rPr lang="en" sz="1800" b="1" kern="1200" dirty="0"/>
            <a:t> (</a:t>
          </a:r>
          <a:r>
            <a:rPr lang="ko-KR" altLang="en-US" sz="1800" b="1" kern="1200" dirty="0"/>
            <a:t>시</a:t>
          </a:r>
          <a:r>
            <a:rPr lang="en" sz="1800" b="1" kern="1200" dirty="0"/>
            <a:t> 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자녀들을 하나님의 사람으로 키움</a:t>
          </a:r>
          <a:r>
            <a:rPr lang="en" sz="1800" b="1" kern="1200" dirty="0"/>
            <a:t> (</a:t>
          </a:r>
          <a:r>
            <a:rPr lang="ko-KR" altLang="en-US" sz="1800" b="1" kern="1200" dirty="0"/>
            <a:t>잠</a:t>
          </a:r>
          <a:r>
            <a:rPr lang="en" sz="1800" b="1" kern="1200" dirty="0"/>
            <a:t>. 23:24, 25)</a:t>
          </a:r>
          <a:endParaRPr lang="es-ES" sz="18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독실한 부모님에게서 태어나</a:t>
          </a:r>
          <a:r>
            <a:rPr lang="en-US" altLang="ko-KR" sz="1800" b="1" kern="1200" dirty="0"/>
            <a:t>,</a:t>
          </a:r>
          <a:r>
            <a:rPr lang="ko-KR" altLang="en-US" sz="1800" b="1" kern="1200" dirty="0"/>
            <a:t> 팔일만에 할례 받고</a:t>
          </a:r>
          <a:endParaRPr lang="en" sz="1800" b="1" kern="1200" dirty="0"/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19152" y="213397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벤자민 자손의 혈통으로 진짜 히브리인</a:t>
          </a:r>
          <a:endParaRPr lang="en" sz="1800" b="1" kern="1200" dirty="0"/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율법을 가장 철저하게 지키던 바리세인</a:t>
          </a:r>
          <a:endParaRPr lang="en" sz="1800" b="1" kern="120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교회를 나서서 핍박할 정도로 열정적으로 일함</a:t>
          </a:r>
          <a:endParaRPr lang="en" sz="1800" b="1" kern="1200" dirty="0"/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77084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흠잡을 데 없는 </a:t>
          </a:r>
          <a:r>
            <a:rPr lang="ko-KR" altLang="en-US" sz="1800" b="1" kern="1200" dirty="0" err="1"/>
            <a:t>울법의</a:t>
          </a:r>
          <a:r>
            <a:rPr lang="ko-KR" altLang="en-US" sz="1800" b="1" kern="1200" dirty="0"/>
            <a:t> 수호자</a:t>
          </a:r>
          <a:endParaRPr lang="en" sz="1800" b="1" kern="120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13"/>
          <a:ext cx="5838883" cy="3251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그분의 말씀을 연구하고</a:t>
          </a:r>
          <a:endParaRPr lang="es-ES" sz="2000" kern="1200" dirty="0"/>
        </a:p>
      </dsp:txBody>
      <dsp:txXfrm>
        <a:off x="15874" y="15887"/>
        <a:ext cx="5807135" cy="293441"/>
      </dsp:txXfrm>
    </dsp:sp>
    <dsp:sp modelId="{AC2183AB-1788-4257-BAEC-8F86DBF54A97}">
      <dsp:nvSpPr>
        <dsp:cNvPr id="0" name=""/>
        <dsp:cNvSpPr/>
      </dsp:nvSpPr>
      <dsp:spPr>
        <a:xfrm>
          <a:off x="0" y="332754"/>
          <a:ext cx="5838883" cy="325189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우리가 성령님의 말씀에 순종할 때</a:t>
          </a:r>
          <a:endParaRPr lang="es-ES" sz="2000" kern="1200" dirty="0"/>
        </a:p>
      </dsp:txBody>
      <dsp:txXfrm>
        <a:off x="15874" y="348628"/>
        <a:ext cx="5807135" cy="293441"/>
      </dsp:txXfrm>
    </dsp:sp>
    <dsp:sp modelId="{98181CE8-058B-4900-B30A-3A1C2A9FA89B}">
      <dsp:nvSpPr>
        <dsp:cNvPr id="0" name=""/>
        <dsp:cNvSpPr/>
      </dsp:nvSpPr>
      <dsp:spPr>
        <a:xfrm>
          <a:off x="0" y="665495"/>
          <a:ext cx="5838883" cy="325189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그분의 고난에 참여하고</a:t>
          </a:r>
          <a:endParaRPr lang="es-ES" sz="2000" kern="1200" dirty="0"/>
        </a:p>
      </dsp:txBody>
      <dsp:txXfrm>
        <a:off x="15874" y="681369"/>
        <a:ext cx="5807135" cy="293441"/>
      </dsp:txXfrm>
    </dsp:sp>
    <dsp:sp modelId="{AE6B2F7C-9832-47C0-AE96-1FC8C025600F}">
      <dsp:nvSpPr>
        <dsp:cNvPr id="0" name=""/>
        <dsp:cNvSpPr/>
      </dsp:nvSpPr>
      <dsp:spPr>
        <a:xfrm>
          <a:off x="0" y="998236"/>
          <a:ext cx="5838883" cy="325189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우리가 영적 성장의 목표를 달성할 때</a:t>
          </a:r>
          <a:endParaRPr lang="es-ES" sz="2000" kern="1200" dirty="0"/>
        </a:p>
      </dsp:txBody>
      <dsp:txXfrm>
        <a:off x="15874" y="1014110"/>
        <a:ext cx="5807135" cy="293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sz="5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오직 그리스도안에서 얻는 확신</a:t>
            </a:r>
            <a:endParaRPr lang="en" sz="5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10245212" y="103240"/>
            <a:ext cx="182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o-KR" alt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</a:t>
            </a:r>
            <a:r>
              <a:rPr lang="en-US" altLang="ko-KR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r"/>
            <a:r>
              <a:rPr lang="en-US" altLang="ko-KR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  <a:r>
              <a:rPr lang="ko-KR" alt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" sz="16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5400" b="1" dirty="0">
                <a:ln/>
                <a:solidFill>
                  <a:srgbClr val="954ECA"/>
                </a:solidFill>
              </a:rPr>
              <a:t>그리스도의 지식</a:t>
            </a:r>
            <a:endParaRPr lang="en" sz="5400" b="1" dirty="0">
              <a:ln/>
              <a:solidFill>
                <a:srgbClr val="954EC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716228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내가 원하는 것은 그리스도를 바로 알고 그분의 부활의 능력을 체험하며 그의 고난에 참여하고 </a:t>
            </a:r>
            <a:endParaRPr lang="en-US" altLang="ko-KR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그분의 죽음을 본받아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빌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어떻게 그리스도를 알 수 있을까요</a:t>
            </a:r>
            <a:r>
              <a:rPr lang="en" sz="2000" b="1" dirty="0"/>
              <a:t> (</a:t>
            </a:r>
            <a:r>
              <a:rPr lang="ko-KR" altLang="en-US" sz="2000" b="1" dirty="0"/>
              <a:t>빌</a:t>
            </a:r>
            <a:r>
              <a:rPr lang="en" sz="2000" b="1" dirty="0"/>
              <a:t>. 3:10-16)?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137008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554820"/>
            <a:ext cx="6114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그리스도인의 삶은 육상경기와 같습니다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분명한 목표를 세워야 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우리는 이 세상을 즐기려고 사는 사람들이 아닙니다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우리는 죽음을 박차고 부활하는 날을 소망하며 사는 사람들입니다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3:11).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4878259"/>
            <a:ext cx="61952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 때까지 우리는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예수 그리스도께서 나를 사로잡으셨으므로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그분과 하나가 되는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목적을 이루기 위해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3:12) </a:t>
            </a:r>
            <a:r>
              <a:rPr lang="ko-KR" altLang="en-US" sz="2000" b="1" dirty="0"/>
              <a:t>최선을 다해 달려갑니다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예수님께서 나를 사로잡으시고 나에게 상과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그분과 함께 영원히 살아갈 도성과 영생을 주셨습니다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히 </a:t>
            </a:r>
            <a:r>
              <a:rPr lang="en-US" altLang="ko-KR" sz="2000" b="1" dirty="0"/>
              <a:t>11:10; 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3:14; </a:t>
            </a:r>
            <a:r>
              <a:rPr lang="ko-KR" altLang="en-US" sz="2000" b="1" dirty="0" err="1"/>
              <a:t>살전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4:17).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465025" y="1434091"/>
            <a:ext cx="9501687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ko-KR" altLang="en-US" sz="2800" b="1" dirty="0">
                <a:latin typeface="Constantia" panose="02030602050306030303" pitchFamily="18" charset="0"/>
              </a:rPr>
              <a:t>바울이 품은 위대한 목적은 그가 고난과 어려움을 견디고 앞으로 계속 전진하도록 동기를 부여해 주었습니다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</a:t>
            </a:r>
            <a:r>
              <a:rPr lang="ko-KR" altLang="en-US" sz="2800" b="1" dirty="0">
                <a:latin typeface="Constantia" panose="02030602050306030303" pitchFamily="18" charset="0"/>
              </a:rPr>
              <a:t> 모든 그리스도인 사역자들도 바울이 품었던 목적을 자신의 동기로 삼고 온전히 하나님의 사역에 헌신해야 합니다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그리스도인 사역자들은 그들의 관심을 구주 예수님에게서 떼어놓으려는 세상의 유혹들을 물리치고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목표를 향해 나아가며</a:t>
            </a:r>
            <a:r>
              <a:rPr lang="en-US" altLang="ko-KR" sz="2800" b="1" dirty="0">
                <a:latin typeface="Constantia" panose="02030602050306030303" pitchFamily="18" charset="0"/>
              </a:rPr>
              <a:t>,</a:t>
            </a:r>
            <a:r>
              <a:rPr lang="ko-KR" altLang="en-US" sz="2800" b="1" dirty="0">
                <a:latin typeface="Constantia" panose="02030602050306030303" pitchFamily="18" charset="0"/>
              </a:rPr>
              <a:t> 온 세상과 사람들과 천사들에게 하나님의 얼굴을 뵙는 소망을 성취하기위해 치러야 되는 모든 노력과 희생들이 충분한 가치가 있음을 보여주어야 합니다</a:t>
            </a:r>
            <a:r>
              <a:rPr lang="en-US" altLang="ko-KR" sz="28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ko-KR" altLang="en-US" sz="2800" b="1" dirty="0">
                <a:latin typeface="Constantia" panose="02030602050306030303" pitchFamily="18" charset="0"/>
              </a:rPr>
              <a:t>그리스도의 제자들 중에 가장 보잘것없이 보이는 사람이라도 하늘나라의 시민이 되고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썩지 않는 유업을 받을 하나님의 상속자가 될 수 있습니다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8697868" y="6453776"/>
            <a:ext cx="3268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투쟁과 용기</a:t>
            </a:r>
            <a:r>
              <a:rPr lang="en" sz="1600" b="1" dirty="0"/>
              <a:t>, </a:t>
            </a:r>
            <a:r>
              <a:rPr lang="en-US" altLang="ko-KR" sz="1600" b="1" dirty="0"/>
              <a:t>12</a:t>
            </a:r>
            <a:r>
              <a:rPr lang="ko-KR" altLang="en-US" sz="1600" b="1" dirty="0"/>
              <a:t>월</a:t>
            </a:r>
            <a:r>
              <a:rPr lang="en" sz="1600" b="1" dirty="0"/>
              <a:t> 13</a:t>
            </a:r>
            <a:r>
              <a:rPr lang="ko-KR" altLang="en-US" sz="1600" b="1" dirty="0"/>
              <a:t>일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597956" y="883806"/>
            <a:ext cx="6644213" cy="4832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kumimoji="0" lang="ko-KR" altLang="en-US" sz="4400" b="1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내가 그리스도와 그 부활의 권능과 그 고난에 참예함을 </a:t>
            </a:r>
            <a:r>
              <a:rPr kumimoji="0" lang="ko-KR" altLang="en-US" sz="4400" b="1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알려하여</a:t>
            </a:r>
            <a:r>
              <a:rPr kumimoji="0" lang="ko-KR" altLang="en-US" sz="4400" b="1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그의 죽으심을 본받아</a:t>
            </a:r>
            <a:r>
              <a:rPr kumimoji="0" lang="en-US" altLang="ko-KR" sz="4400" b="1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ko-KR" altLang="en-US" sz="4400" b="1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어찌하든지 죽은 자 가운데서 부활에 이르려 </a:t>
            </a:r>
            <a:r>
              <a:rPr kumimoji="0" lang="ko-KR" altLang="en-US" sz="4400" b="1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하노니</a:t>
            </a:r>
            <a:r>
              <a:rPr kumimoji="0" lang="es-ES" sz="4400" b="1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”</a:t>
            </a:r>
            <a:r>
              <a:rPr kumimoji="0" lang="en-US" altLang="ko-KR" sz="4400" b="1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. </a:t>
            </a:r>
            <a:r>
              <a:rPr kumimoji="0" lang="ko-KR" altLang="en-US" sz="4400" b="1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  </a:t>
            </a:r>
            <a:r>
              <a:rPr lang="ko-KR" altLang="en-US" sz="32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빌</a:t>
            </a:r>
            <a:r>
              <a:rPr kumimoji="0" lang="es-ES" sz="3200" b="1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3:10, 11</a:t>
            </a: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rgbClr val="2B436F"/>
                </a:solidFill>
              </a:rPr>
              <a:t>구원을 잃지 않기 위해 지켜야 할 지침들</a:t>
            </a:r>
            <a:r>
              <a:rPr lang="en" sz="2000" b="1" dirty="0">
                <a:solidFill>
                  <a:srgbClr val="2B436F"/>
                </a:solidFill>
              </a:rPr>
              <a:t>:</a:t>
            </a:r>
            <a:r>
              <a:rPr lang="ko-KR" altLang="en-US" sz="2000" b="1" dirty="0">
                <a:solidFill>
                  <a:srgbClr val="2B436F"/>
                </a:solidFill>
              </a:rPr>
              <a:t> </a:t>
            </a:r>
            <a:endParaRPr lang="en" sz="2000" b="1" dirty="0">
              <a:solidFill>
                <a:srgbClr val="2B436F"/>
              </a:solidFill>
            </a:endParaRP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피해야 되는 것들</a:t>
            </a:r>
            <a:r>
              <a:rPr lang="en" sz="2000" b="1" dirty="0"/>
              <a:t> (</a:t>
            </a:r>
            <a:r>
              <a:rPr lang="ko-KR" altLang="en-US" sz="2000" b="1" dirty="0"/>
              <a:t>빌</a:t>
            </a:r>
            <a:r>
              <a:rPr lang="en" sz="2000" b="1" dirty="0"/>
              <a:t> 3:1-3)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뒤로 제쳐두고 떠나야 할 것들</a:t>
            </a:r>
            <a:r>
              <a:rPr lang="en" sz="2000" b="1" dirty="0"/>
              <a:t> (</a:t>
            </a:r>
            <a:r>
              <a:rPr lang="ko-KR" altLang="en-US" sz="2000" b="1" dirty="0"/>
              <a:t>빌</a:t>
            </a:r>
            <a:r>
              <a:rPr lang="en" sz="2000" b="1" dirty="0"/>
              <a:t> 3:4-6)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가장 중요한 것</a:t>
            </a:r>
            <a:r>
              <a:rPr lang="en" sz="2000" b="1" dirty="0"/>
              <a:t> (</a:t>
            </a:r>
            <a:r>
              <a:rPr lang="ko-KR" altLang="en-US" sz="2000" b="1" dirty="0"/>
              <a:t>빌</a:t>
            </a:r>
            <a:r>
              <a:rPr lang="en" sz="2000" b="1" dirty="0"/>
              <a:t> 3:7-8)</a:t>
            </a:r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28724D"/>
                </a:solidFill>
              </a:rPr>
              <a:t>구원에 남기위한 지침들</a:t>
            </a:r>
            <a:r>
              <a:rPr lang="en" sz="2000" b="1" dirty="0">
                <a:solidFill>
                  <a:srgbClr val="28724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그리스도의 믿음</a:t>
            </a:r>
            <a:r>
              <a:rPr lang="en" sz="2000" b="1" dirty="0"/>
              <a:t> (</a:t>
            </a:r>
            <a:r>
              <a:rPr lang="ko-KR" altLang="en-US" sz="2000" b="1" dirty="0"/>
              <a:t>빌</a:t>
            </a:r>
            <a:r>
              <a:rPr lang="en" sz="2000" b="1" dirty="0"/>
              <a:t> 3:9)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그리스도의 지식</a:t>
            </a:r>
            <a:r>
              <a:rPr lang="en" sz="2000" b="1" dirty="0"/>
              <a:t> (</a:t>
            </a:r>
            <a:r>
              <a:rPr lang="ko-KR" altLang="en-US" sz="2000" b="1" dirty="0"/>
              <a:t>빌</a:t>
            </a:r>
            <a:r>
              <a:rPr lang="en" sz="2000" b="1" dirty="0"/>
              <a:t> 3:10-16)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47756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빌립보 사람들은 구원 받는 방법을 알고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바울과 </a:t>
            </a:r>
            <a:r>
              <a:rPr lang="ko-KR" altLang="en-US" sz="2000" b="1" dirty="0" err="1"/>
              <a:t>실라가</a:t>
            </a:r>
            <a:r>
              <a:rPr lang="ko-KR" altLang="en-US" sz="2000" b="1" dirty="0"/>
              <a:t> 그 도시의 첫 그리스도인들 중 하나인 간수에게 구원의 길을 분명히 가르쳐 주었기 때문입니다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16:30-31).</a:t>
            </a:r>
            <a:endParaRPr lang="en" sz="2000" b="1" dirty="0"/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4" y="2582505"/>
            <a:ext cx="4775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 위험을 감지한 바울은 그들에게 복음의 기초 기둥인 믿음으로 구원 받는다는 진리를 다시 가르쳤습니다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4" y="1632899"/>
            <a:ext cx="4902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빌립보 교회는 확고하게 자리를 잡았지만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교인들은 참된 구원의 길을 떠나 거짓된 길로 갈 위험에 빠졌습니다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2308324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ko-KR" altLang="en-US" sz="72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구원을 잃지 않기 위해 지켜야 할 지침들</a:t>
            </a:r>
            <a:endParaRPr lang="en" sz="72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800008"/>
            <a:ext cx="110299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포피를 베어 </a:t>
            </a:r>
            <a:r>
              <a:rPr lang="ko-KR" alt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할례한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것을 자랑하며 악을 행하는 개 같은 자들을 주의하십시오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빌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1" y="1236580"/>
            <a:ext cx="3838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믿음을 해치는 위험들에 대해 경고하기 전에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주님 안에서 기뻐하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3:1</a:t>
            </a:r>
            <a:r>
              <a:rPr lang="en-US" sz="2000" b="1" dirty="0"/>
              <a:t>a)</a:t>
            </a:r>
            <a:r>
              <a:rPr lang="ko-KR" altLang="en-US" sz="2000" b="1" dirty="0" err="1"/>
              <a:t>라고</a:t>
            </a:r>
            <a:r>
              <a:rPr lang="ko-KR" altLang="en-US" sz="2000" b="1" dirty="0"/>
              <a:t> 말합니다</a:t>
            </a:r>
            <a:r>
              <a:rPr lang="en-US" sz="2000" b="1" dirty="0"/>
              <a:t>. </a:t>
            </a:r>
            <a:r>
              <a:rPr lang="ko-KR" altLang="en-US" sz="2000" b="1" dirty="0"/>
              <a:t>그리고 당부하기를 우리에게 익숙한 진리라도 그 진리를 굳게 지켜야 한다고 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3:1</a:t>
            </a:r>
            <a:r>
              <a:rPr lang="en-US" sz="2000" b="1" dirty="0"/>
              <a:t>b).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507226" y="4435023"/>
            <a:ext cx="5334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종교 의식법들을 철저하게 지켜야 한다고 가르치는 거짓 교사들이야 말로 그 당시 교회를 위협하는 가장 큰 위험이라고 경고했습니다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3:2). </a:t>
            </a:r>
            <a:r>
              <a:rPr lang="ko-KR" altLang="en-US" sz="2000" b="1" dirty="0"/>
              <a:t>바울은 이 거짓교사들을 개들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22:16; </a:t>
            </a:r>
            <a:r>
              <a:rPr lang="ko-KR" altLang="en-US" sz="2000" b="1" dirty="0" err="1"/>
              <a:t>벧후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2:21-22), </a:t>
            </a:r>
            <a:r>
              <a:rPr lang="ko-KR" altLang="en-US" sz="2000" b="1" dirty="0" err="1"/>
              <a:t>악행하는</a:t>
            </a:r>
            <a:r>
              <a:rPr lang="ko-KR" altLang="en-US" sz="2000" b="1" dirty="0"/>
              <a:t> 자들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그리고 할례로 몸을 상하게 하는 자들이라고 묘사했습니다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307075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9" y="3550589"/>
            <a:ext cx="4015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어떻게 주님안에서 기뻐할 수 있습니까</a:t>
            </a:r>
            <a:r>
              <a:rPr lang="en" sz="2000" b="1" dirty="0"/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800" b="1" spc="300" dirty="0">
                <a:ln/>
                <a:solidFill>
                  <a:schemeClr val="accent3"/>
                </a:solidFill>
              </a:rPr>
              <a:t>피해야 되는 것들 </a:t>
            </a:r>
            <a:endParaRPr lang="en" sz="4800" b="1" spc="300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뒤로 제쳐두고 떠나야 할 것들 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4837" y="769441"/>
            <a:ext cx="1098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내가 팔일만에 할례를 받고 이스라엘의 족속이요 베냐민의 지파요 히브리인 중의 히브리인이요 율법으로는 바리새인이요</a:t>
            </a:r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빌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예루살렘 공의회는 그리스도교로 개종한 이방사람들이 유대인의 </a:t>
            </a:r>
            <a:r>
              <a:rPr lang="ko-KR" altLang="en-US" sz="2000" b="1" dirty="0" err="1"/>
              <a:t>의식법</a:t>
            </a:r>
            <a:r>
              <a:rPr lang="ko-KR" altLang="en-US" sz="2000" b="1" dirty="0"/>
              <a:t> 때문에 괴로움을 당하지 않도록 하기로 결정했습니다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15:19-21). </a:t>
            </a:r>
            <a:r>
              <a:rPr lang="ko-KR" altLang="en-US" sz="2000" b="1" dirty="0"/>
              <a:t>그러나 어떤 유대인 선생들이 빌립보에 와서 할례를 반드시 받아야 한다고 가르쳤습니다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3:2-3).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214727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458831"/>
            <a:ext cx="3264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바울이 예수님을 알기 전에는 이 모든 것들에 자부심을 가졌습니다</a:t>
            </a:r>
            <a:r>
              <a:rPr lang="en-US" altLang="ko-KR" b="1" dirty="0"/>
              <a:t>. </a:t>
            </a:r>
            <a:r>
              <a:rPr lang="ko-KR" altLang="en-US" b="1" dirty="0"/>
              <a:t>이제 그는 자신이 율법조차 제대로 이해하지 못했다는 것과 </a:t>
            </a:r>
            <a:r>
              <a:rPr lang="en-US" altLang="ko-KR" b="1" dirty="0"/>
              <a:t>(</a:t>
            </a:r>
            <a:r>
              <a:rPr lang="ko-KR" altLang="en-US" b="1" dirty="0"/>
              <a:t>마 </a:t>
            </a:r>
            <a:r>
              <a:rPr lang="en-US" altLang="ko-KR" b="1" dirty="0"/>
              <a:t>5:21-22) </a:t>
            </a:r>
            <a:r>
              <a:rPr lang="ko-KR" altLang="en-US" b="1" dirty="0"/>
              <a:t>오직 그리스도만이 구원하신다는 것을 알게 되었습니다</a:t>
            </a:r>
            <a:r>
              <a:rPr lang="en-US" altLang="ko-KR" b="1" dirty="0"/>
              <a:t>(</a:t>
            </a:r>
            <a:r>
              <a:rPr lang="ko-KR" altLang="en-US" b="1" dirty="0"/>
              <a:t>빌 </a:t>
            </a:r>
            <a:r>
              <a:rPr lang="en-US" altLang="ko-KR" b="1" dirty="0"/>
              <a:t>3:7).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228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유대교사들처럼 과거에 얼마나 자신이 완벽하기위해 애썼는 지 말해줍니다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3:4-6).</a:t>
            </a:r>
            <a:endParaRPr lang="en" sz="2000" b="1" dirty="0"/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가장 중요한 것 </a:t>
            </a:r>
            <a:endParaRPr lang="en" sz="5000" b="1" spc="630" dirty="0">
              <a:ln w="10160">
                <a:solidFill>
                  <a:srgbClr val="FFFF00"/>
                </a:solidFill>
                <a:prstDash val="solid"/>
              </a:ln>
              <a:solidFill>
                <a:srgbClr val="823A36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369332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그러나 무엇이든지 내게 유익하던 것을 내가 그리스도를 위하여 다 해로 </a:t>
            </a:r>
            <a:r>
              <a:rPr lang="ko-KR" alt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여길뿐더러</a:t>
            </a:r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빌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6" y="1190680"/>
            <a:ext cx="7298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자신의 과거와 현재 삶을 비교해 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과거의 자신은 많은 지식을 알고</a:t>
            </a:r>
            <a:r>
              <a:rPr lang="en-US" altLang="ko-KR" sz="2000" b="1" dirty="0"/>
              <a:t>, (</a:t>
            </a:r>
            <a:r>
              <a:rPr lang="ko-KR" altLang="en-US" sz="2000" b="1" dirty="0"/>
              <a:t>유대교의 지도자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가말리엘의</a:t>
            </a:r>
            <a:r>
              <a:rPr lang="ko-KR" altLang="en-US" sz="2000" b="1" dirty="0"/>
              <a:t> 수제자로서 미래가 보장되었고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뛰어난 재능을 인정받는 바리새인이었습니다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이러한 배경들은 그에게 이득이었습니다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7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888292" y="4669091"/>
            <a:ext cx="63037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b="1" dirty="0"/>
              <a:t>하늘과 새로운 세상에서 누릴 영원한 삶보다 더 소중한 것이 무엇이 있겠습니까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그러나 많은 사람들이 이 세상의 가치관에 눈이 가려져 진실을 보지 못합니다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 세상이 소중하게 여기는 것들과 하늘이 소중히 여기는 것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즉 그리스도를 닮은 성품과 영혼의 구원과 같은  가치관들은 자연히 서로 대립될 수 밖에 없습니다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178206" y="2460317"/>
            <a:ext cx="72729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이제 바울은 저울의 다른 편에 그리스도를 만난 이후의 자신의 삶을 올려 놓습니다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 모든 이득들은 보잘것없이 되어 버립니다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왜냐하면 그 무엇도 그리스도의 사랑과 비교할 수 없기 때문입니다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3:7-8).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200329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ko-KR" altLang="en-US" sz="7200" spc="300" dirty="0"/>
              <a:t>구원에 남기위한 지침들</a:t>
            </a:r>
            <a:endParaRPr lang="en" sz="7200" spc="300" dirty="0"/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ko-KR" altLang="en-US" sz="5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그리스도의 믿음 </a:t>
            </a:r>
            <a:endParaRPr lang="en" sz="54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0" y="644858"/>
            <a:ext cx="1212533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그 안에서 발견되려 함이니 내가 가진 의는 율법에서 난 것이 아니요 </a:t>
            </a:r>
            <a:endParaRPr lang="en-US" altLang="ko-KR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오직 그리스도를 믿음으로 말미암은 것이니 곧 믿음으로 </a:t>
            </a:r>
            <a:r>
              <a:rPr lang="ko-KR" alt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하나님께로부터</a:t>
            </a:r>
            <a:r>
              <a:rPr lang="ko-KR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난 의라</a:t>
            </a:r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빌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7" y="1262581"/>
            <a:ext cx="84296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자기가 의롭다는 확신에 찬 사울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바울의 옛이름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은 </a:t>
            </a:r>
            <a:r>
              <a:rPr lang="ko-KR" altLang="en-US" sz="2000" b="1" dirty="0" err="1"/>
              <a:t>다마스커스로</a:t>
            </a:r>
            <a:r>
              <a:rPr lang="ko-KR" altLang="en-US" sz="2000" b="1" dirty="0"/>
              <a:t> 가서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도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또는 길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이라고 불리는 이단 종파를 참 구원의 길로 </a:t>
            </a:r>
            <a:r>
              <a:rPr lang="ko-KR" altLang="en-US" sz="2000" b="1" dirty="0" err="1"/>
              <a:t>회심시키려</a:t>
            </a:r>
            <a:r>
              <a:rPr lang="ko-KR" altLang="en-US" sz="2000" b="1" dirty="0"/>
              <a:t> 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행 </a:t>
            </a:r>
            <a:r>
              <a:rPr lang="en-US" altLang="ko-KR" sz="2000" b="1" dirty="0"/>
              <a:t>9:1-2). </a:t>
            </a:r>
            <a:r>
              <a:rPr lang="ko-KR" altLang="en-US" sz="2000" b="1" dirty="0"/>
              <a:t>그런데 </a:t>
            </a:r>
            <a:r>
              <a:rPr lang="ko-KR" altLang="en-US" sz="2000" b="1" dirty="0" err="1"/>
              <a:t>다마스커스에</a:t>
            </a:r>
            <a:r>
              <a:rPr lang="ko-KR" altLang="en-US" sz="2000" b="1" dirty="0"/>
              <a:t> 도착한 사울은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처음 경험하는 의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즉 하나님의 의로우심에 압도당했습니다</a:t>
            </a:r>
            <a:r>
              <a:rPr lang="en-US" altLang="ko-KR" sz="2000" b="1" dirty="0"/>
              <a:t>. “</a:t>
            </a:r>
            <a:r>
              <a:rPr lang="ko-KR" altLang="en-US" sz="2000" b="1" dirty="0"/>
              <a:t>그리스도를 믿음으로 얻는 의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였습니다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3:9).</a:t>
            </a:r>
            <a:endParaRPr lang="en" sz="2000" b="1" dirty="0"/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075385" y="4103655"/>
            <a:ext cx="53527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고린도전서 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장 </a:t>
            </a:r>
            <a:r>
              <a:rPr lang="en-US" altLang="ko-KR" sz="2000" b="1" dirty="0"/>
              <a:t>30</a:t>
            </a:r>
            <a:r>
              <a:rPr lang="ko-KR" altLang="en-US" sz="2000" b="1" dirty="0"/>
              <a:t>절에서는</a:t>
            </a:r>
            <a:r>
              <a:rPr lang="en-US" altLang="ko-KR" sz="2000" b="1" dirty="0"/>
              <a:t> “</a:t>
            </a:r>
            <a:r>
              <a:rPr lang="ko-KR" altLang="en-US" sz="2000" b="1" dirty="0"/>
              <a:t>그리스도 안에 거한다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는 의미를 구원의 전 과정을 아우르는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다시 말해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우리가 맨 처음 하나님을 만나 영적 지식에 눈을 뜨고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믿음으로 의롭게 되는 경험과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하늘 시민이 되기 위한 성화의 과정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마지막으로 예수님께서 다시 오실 때 영광스럽게 홀연히 변화되는 것으로 설명했습니다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66" y="3426882"/>
            <a:ext cx="84296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그는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그리스도 안에서 발견되기를</a:t>
            </a:r>
            <a:r>
              <a:rPr lang="en-US" altLang="ko-KR" sz="2000" b="1" dirty="0"/>
              <a:t>” </a:t>
            </a:r>
            <a:r>
              <a:rPr lang="ko-KR" altLang="en-US" sz="2000" b="1" dirty="0"/>
              <a:t>간절히 바랐습니다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빌 </a:t>
            </a:r>
            <a:r>
              <a:rPr lang="en-US" altLang="ko-KR" sz="2000" b="1" dirty="0"/>
              <a:t>3:9).</a:t>
            </a:r>
            <a:r>
              <a:rPr lang="ko-KR" altLang="en-US" sz="2000" b="1" dirty="0"/>
              <a:t> 여기서</a:t>
            </a:r>
            <a:r>
              <a:rPr lang="en-US" altLang="ko-KR" sz="2000" b="1" dirty="0"/>
              <a:t> “</a:t>
            </a:r>
            <a:r>
              <a:rPr lang="ko-KR" altLang="en-US" sz="2000" b="1" dirty="0"/>
              <a:t>발견된다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는 말은 무엇을 의미할까요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67" y="2791536"/>
            <a:ext cx="8429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 순간부터 바울은 더 이상 자신의 의로움을 믿지 않았습니다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왜냐하면 구원받기 위해 애쓰는 행동들은 아무 소용이 없었기 때문입니다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갈 </a:t>
            </a:r>
            <a:r>
              <a:rPr lang="en-US" altLang="ko-KR" sz="2000" b="1" dirty="0"/>
              <a:t>2:16).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6735</TotalTime>
  <Words>985</Words>
  <Application>Microsoft Office PowerPoint</Application>
  <PresentationFormat>Panorámica</PresentationFormat>
  <Paragraphs>62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Constantia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120</cp:revision>
  <dcterms:created xsi:type="dcterms:W3CDTF">2026-01-07T16:18:59Z</dcterms:created>
  <dcterms:modified xsi:type="dcterms:W3CDTF">2026-02-02T05:28:52Z</dcterms:modified>
</cp:coreProperties>
</file>