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88" autoAdjust="0"/>
    <p:restoredTop sz="97007"/>
  </p:normalViewPr>
  <p:slideViewPr>
    <p:cSldViewPr snapToGrid="0">
      <p:cViewPr varScale="1">
        <p:scale>
          <a:sx n="107" d="100"/>
          <a:sy n="107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우리 각자는 꼭 필요한 존재들입니다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각자가 맡은 분야가 있습니다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서로 멸시할 수 없습니다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(</a:t>
          </a:r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아무도 열등한 교인은 없습니다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서로 돌보아 주는 관계인 것입니다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우리 각자는 꼭 필요한 존재들입니다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각자가 맡은 분야가 있습니다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서로 멸시할 수 없습니다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(</a:t>
          </a: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아무도 열등한 교인은 없습니다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서로 돌보아 주는 관계인 것입니다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ko-KR" alt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고전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ko-KR" alt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으뜸</a:t>
            </a:r>
            <a:r>
              <a:rPr lang="en-US" altLang="ko-KR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(</a:t>
            </a:r>
            <a:r>
              <a:rPr lang="ko-KR" alt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탁월함</a:t>
            </a:r>
            <a:r>
              <a:rPr lang="en-US" altLang="ko-KR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)</a:t>
            </a:r>
            <a:r>
              <a:rPr lang="ko-KR" alt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이 되신 그리스도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10147832" y="85522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8</a:t>
            </a:r>
            <a:r>
              <a:rPr lang="ko-KR" altLang="en-US" sz="1600" b="1" noProof="0" dirty="0">
                <a:solidFill>
                  <a:srgbClr val="2E767C"/>
                </a:solidFill>
              </a:rPr>
              <a:t>과  </a:t>
            </a:r>
            <a:r>
              <a:rPr lang="en-US" altLang="ko-KR" sz="1600" b="1" noProof="0" dirty="0">
                <a:solidFill>
                  <a:srgbClr val="2E767C"/>
                </a:solidFill>
              </a:rPr>
              <a:t>2026</a:t>
            </a:r>
            <a:r>
              <a:rPr lang="ko-KR" altLang="en-US" sz="1600" b="1" noProof="0" dirty="0">
                <a:solidFill>
                  <a:srgbClr val="2E767C"/>
                </a:solidFill>
              </a:rPr>
              <a:t>년 </a:t>
            </a:r>
            <a:r>
              <a:rPr lang="en-US" altLang="ko-KR" sz="1600" b="1" noProof="0" dirty="0">
                <a:solidFill>
                  <a:srgbClr val="2E767C"/>
                </a:solidFill>
              </a:rPr>
              <a:t>2</a:t>
            </a:r>
            <a:r>
              <a:rPr lang="ko-KR" altLang="en-US" sz="1600" b="1" noProof="0" dirty="0">
                <a:solidFill>
                  <a:srgbClr val="2E767C"/>
                </a:solidFill>
              </a:rPr>
              <a:t>월 </a:t>
            </a:r>
            <a:r>
              <a:rPr lang="en-US" altLang="ko-KR" sz="1600" b="1" noProof="0" dirty="0">
                <a:solidFill>
                  <a:srgbClr val="2E767C"/>
                </a:solidFill>
              </a:rPr>
              <a:t>21</a:t>
            </a:r>
            <a:r>
              <a:rPr lang="ko-KR" altLang="en-US" sz="1600" b="1" noProof="0" dirty="0">
                <a:solidFill>
                  <a:srgbClr val="2E767C"/>
                </a:solidFill>
              </a:rPr>
              <a:t>일</a:t>
            </a:r>
            <a:endParaRPr lang="en-US" sz="1600" b="1" noProof="0" dirty="0">
              <a:solidFill>
                <a:srgbClr val="2E76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219075"/>
            <a:ext cx="5981700" cy="6647974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ko-KR" alt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그는 보이지 아니하는 하나님의 형상이시요 모든 피조물보다 먼저 나신 이시니 만물이 그에게서 창조되되 하늘과 땅에서 보이는 것들과 보이지 않는 것들과 혹은 왕권들이나 주권들이나 통치자들이나 권세들이나 만물이 다 그로 말미암고 그를 위하여 창조되었고 또한 그가 만물보다 먼저 계시고 만물이 </a:t>
            </a:r>
            <a:endParaRPr kumimoji="0" lang="en-US" altLang="ko-KR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그 안에 함께 </a:t>
            </a:r>
            <a:r>
              <a:rPr kumimoji="0" lang="ko-KR" alt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섰느니라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ko-KR" alt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altLang="ko-KR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ko-KR" altLang="en-US" sz="2000" b="1" noProof="0" dirty="0">
                <a:solidFill>
                  <a:srgbClr val="D81062"/>
                </a:solidFill>
              </a:rPr>
              <a:t>하나님의 형상</a:t>
            </a:r>
            <a:r>
              <a:rPr lang="en-US" altLang="ko-KR" sz="2000" b="1" noProof="0" dirty="0">
                <a:solidFill>
                  <a:srgbClr val="D81062"/>
                </a:solidFill>
              </a:rPr>
              <a:t>(</a:t>
            </a:r>
            <a:r>
              <a:rPr lang="ko-KR" altLang="en-US" sz="2000" b="1" noProof="0" dirty="0">
                <a:solidFill>
                  <a:srgbClr val="D81062"/>
                </a:solidFill>
              </a:rPr>
              <a:t>모습</a:t>
            </a:r>
            <a:r>
              <a:rPr lang="en-US" altLang="ko-KR" sz="2000" b="1" noProof="0" dirty="0">
                <a:solidFill>
                  <a:srgbClr val="D81062"/>
                </a:solidFill>
              </a:rPr>
              <a:t>)</a:t>
            </a:r>
            <a:r>
              <a:rPr lang="en-US" sz="2000" b="1" noProof="0" dirty="0">
                <a:solidFill>
                  <a:srgbClr val="D81062"/>
                </a:solidFill>
              </a:rPr>
              <a:t> (</a:t>
            </a:r>
            <a:r>
              <a:rPr lang="ko-KR" altLang="en-US" sz="2000" b="1" noProof="0" dirty="0">
                <a:solidFill>
                  <a:srgbClr val="D81062"/>
                </a:solidFill>
              </a:rPr>
              <a:t>골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>
                <a:solidFill>
                  <a:srgbClr val="9112E3"/>
                </a:solidFill>
              </a:rPr>
              <a:t>가장 먼저 나신 분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ko-KR" altLang="en-US" sz="2000" b="1" noProof="0" dirty="0">
                <a:solidFill>
                  <a:srgbClr val="9112E3"/>
                </a:solidFill>
              </a:rPr>
              <a:t>골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ko-KR" altLang="en-US" sz="2000" b="1" noProof="0" dirty="0">
                <a:solidFill>
                  <a:srgbClr val="173EE5"/>
                </a:solidFill>
              </a:rPr>
              <a:t>교회의 머리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ko-KR" altLang="en-US" sz="2000" b="1" noProof="0" dirty="0">
                <a:solidFill>
                  <a:srgbClr val="173EE5"/>
                </a:solidFill>
              </a:rPr>
              <a:t>골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ko-KR" altLang="en-US" sz="2000" b="1" noProof="0" dirty="0">
                <a:solidFill>
                  <a:srgbClr val="28BA63"/>
                </a:solidFill>
              </a:rPr>
              <a:t>시작이신 분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ko-KR" altLang="en-US" sz="2000" b="1" noProof="0" dirty="0">
                <a:solidFill>
                  <a:srgbClr val="28BA63"/>
                </a:solidFill>
              </a:rPr>
              <a:t>골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>
                <a:solidFill>
                  <a:srgbClr val="E35316"/>
                </a:solidFill>
              </a:rPr>
              <a:t>화해시키시는 분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ko-KR" altLang="en-US" sz="2000" b="1" noProof="0" dirty="0">
                <a:solidFill>
                  <a:srgbClr val="E35316"/>
                </a:solidFill>
              </a:rPr>
              <a:t>골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바울은 예수님께서 온 우주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즉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땅에 있는 것이나 하늘에 있는 것들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1:20)</a:t>
            </a:r>
            <a:r>
              <a:rPr lang="ko-KR" altLang="en-US" sz="2000" b="1" dirty="0"/>
              <a:t>을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다시 하나님과</a:t>
            </a:r>
            <a:r>
              <a:rPr lang="en-US" altLang="ko-KR" sz="2000" b="1" dirty="0"/>
              <a:t>)</a:t>
            </a:r>
            <a:r>
              <a:rPr lang="ko-KR" altLang="en-US" sz="2000" b="1" dirty="0"/>
              <a:t> 화합하게 하신다고 선포했습니다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noProof="0" dirty="0"/>
              <a:t>예수 그리스도는</a:t>
            </a:r>
            <a:r>
              <a:rPr lang="en-US" sz="2000" b="1" noProof="0" dirty="0"/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603767"/>
            <a:ext cx="396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이 선포 하기 전에 사도 바울은 예수님의 진정한 정체를 가르쳐줍니다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예수님은 위대한 교사도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철학자도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예언자도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설교자도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복음을 전해주시는 분도 아니었습니다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하나님의 형상</a:t>
            </a:r>
            <a:r>
              <a:rPr lang="en-US" altLang="ko-K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ko-KR" alt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모습</a:t>
            </a:r>
            <a:r>
              <a:rPr lang="en-US" altLang="ko-K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34556" y="711380"/>
            <a:ext cx="62407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그분의 아들은 보이지 않는 하나님의 모습이며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골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누군가의 형상은 실존인물을 복제한 사진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홀로그램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또는 </a:t>
            </a:r>
            <a:r>
              <a:rPr lang="ko-KR" altLang="en-US" sz="2000" b="1" dirty="0" err="1"/>
              <a:t>조각상일</a:t>
            </a:r>
            <a:r>
              <a:rPr lang="ko-KR" altLang="en-US" sz="2000" b="1" dirty="0"/>
              <a:t> 수도 있고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상상 속 인물을 그린 그림일 수도 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하지만 성경에서 말하는 형상 또는 모습은 이보다 더 깊은 뜻이 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하나님은 아담과 하와를 자신의 형상대로 창조하셨고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창 </a:t>
            </a:r>
            <a:r>
              <a:rPr lang="en-US" altLang="ko-KR" sz="2000" b="1" dirty="0"/>
              <a:t>1:27), </a:t>
            </a:r>
            <a:r>
              <a:rPr lang="ko-KR" altLang="en-US" sz="2000" b="1" dirty="0"/>
              <a:t>아담은 자신의 형상대로 아들을 낳았습니다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창 </a:t>
            </a:r>
            <a:r>
              <a:rPr lang="en-US" altLang="ko-KR" sz="2000" b="1" dirty="0"/>
              <a:t>5:3). </a:t>
            </a:r>
            <a:r>
              <a:rPr lang="ko-KR" altLang="en-US" sz="2000" b="1" dirty="0"/>
              <a:t>이 형상은 자신의 복제품이나 </a:t>
            </a:r>
            <a:r>
              <a:rPr lang="ko-KR" altLang="en-US" sz="2000" b="1" dirty="0" err="1"/>
              <a:t>모방품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혹은 상상 속 인물이 아닌 육체적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심리적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사회적으로 닮은 존재인 것입니다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4059839" y="3114614"/>
            <a:ext cx="5016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바울은 히브리서 </a:t>
            </a:r>
            <a:r>
              <a:rPr lang="en-US" altLang="ko-KR" sz="2000" b="1" dirty="0"/>
              <a:t>10</a:t>
            </a:r>
            <a:r>
              <a:rPr lang="ko-KR" altLang="en-US" sz="2000" b="1" dirty="0"/>
              <a:t>장 </a:t>
            </a:r>
            <a:r>
              <a:rPr lang="en-US" altLang="ko-KR" sz="2000" b="1" dirty="0"/>
              <a:t>1</a:t>
            </a:r>
            <a:r>
              <a:rPr lang="ko-KR" altLang="en-US" sz="2000" b="1" dirty="0"/>
              <a:t>절에서 의식법은 그림자에 불과하며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실체가 아니</a:t>
            </a:r>
            <a:r>
              <a:rPr lang="en-US" altLang="ko-KR" sz="2000" b="1" dirty="0"/>
              <a:t>”</a:t>
            </a:r>
            <a:r>
              <a:rPr lang="ko-KR" altLang="en-US" sz="2000" b="1" dirty="0" err="1"/>
              <a:t>라고</a:t>
            </a:r>
            <a:r>
              <a:rPr lang="ko-KR" altLang="en-US" sz="2000" b="1" dirty="0"/>
              <a:t> 말했는데 이는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형상은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실체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라는 것을 암시한 것이었습니다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441151" y="4424489"/>
            <a:ext cx="52967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dirty="0"/>
              <a:t>그렇다면 예수님은 하나님과 닮은 분일까요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아니면 하나님과 같은 분일까요</a:t>
            </a:r>
            <a:r>
              <a:rPr lang="en-US" altLang="ko-KR" sz="2000" b="1" dirty="0"/>
              <a:t>? </a:t>
            </a:r>
          </a:p>
          <a:p>
            <a:r>
              <a:rPr lang="ko-KR" altLang="en-US" sz="2000" b="1" dirty="0"/>
              <a:t>예수님은 자신을 거룩한 하나님의 성호인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스스로 있는 분</a:t>
            </a:r>
            <a:r>
              <a:rPr lang="en-US" altLang="ko-KR" sz="2000" b="1" dirty="0"/>
              <a:t>”</a:t>
            </a:r>
            <a:r>
              <a:rPr lang="ko-KR" altLang="en-US" sz="2000" b="1" dirty="0" err="1"/>
              <a:t>으로</a:t>
            </a:r>
            <a:r>
              <a:rPr lang="ko-KR" altLang="en-US" sz="2000" b="1" dirty="0"/>
              <a:t> 여러 번 소개하셨고 </a:t>
            </a:r>
            <a:r>
              <a:rPr lang="en-US" altLang="ko-KR" sz="2000" b="1" dirty="0"/>
              <a:t>, “</a:t>
            </a:r>
            <a:r>
              <a:rPr lang="ko-KR" altLang="en-US" sz="2000" b="1" dirty="0"/>
              <a:t>나와 아버지는 하나이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고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요 </a:t>
            </a:r>
            <a:r>
              <a:rPr lang="en-US" altLang="ko-KR" sz="2000" b="1" dirty="0"/>
              <a:t>10:30), “</a:t>
            </a:r>
            <a:r>
              <a:rPr lang="ko-KR" altLang="en-US" sz="2000" b="1" dirty="0"/>
              <a:t>나를 본 사람은 아버지를 본 것이</a:t>
            </a:r>
            <a:r>
              <a:rPr lang="en-US" altLang="ko-KR" sz="2000" b="1" dirty="0"/>
              <a:t>”(</a:t>
            </a:r>
            <a:r>
              <a:rPr lang="ko-KR" altLang="en-US" sz="2000" b="1" dirty="0"/>
              <a:t>요 </a:t>
            </a:r>
            <a:r>
              <a:rPr lang="en-US" altLang="ko-KR" sz="2000" b="1" dirty="0"/>
              <a:t>14:9)</a:t>
            </a:r>
            <a:r>
              <a:rPr lang="ko-KR" altLang="en-US" sz="2000" b="1" dirty="0" err="1"/>
              <a:t>라고</a:t>
            </a:r>
            <a:r>
              <a:rPr lang="ko-KR" altLang="en-US" sz="2000" b="1" dirty="0"/>
              <a:t> 분명히 말씀하셨습니다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o-KR" altLang="en-US" sz="4800" b="1" spc="600" dirty="0">
                <a:ln/>
                <a:solidFill>
                  <a:srgbClr val="C87353"/>
                </a:solidFill>
              </a:rPr>
              <a:t>가장 먼저 나신 분 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060490" y="697454"/>
            <a:ext cx="10120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그분은 모든 것이 있기 전에 계시고 모든 것은 그분에 의해서 유지되고 있습니다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골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2000" b="1" dirty="0"/>
              <a:t>“</a:t>
            </a:r>
            <a:r>
              <a:rPr lang="ko-KR" altLang="en-US" sz="2000" b="1" dirty="0"/>
              <a:t>첫째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는 가장 먼저 태어난 사람을 말합니다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그래서 하나님께서 맨 먼저 창조하신 것이 예수님이라고 가르치는 사람들도 있습니다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1:15). </a:t>
            </a:r>
            <a:r>
              <a:rPr lang="ko-KR" altLang="en-US" sz="2000" b="1" dirty="0"/>
              <a:t>그러나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하나님의 형상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이라는 표현처럼 성경의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첫째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라는 단어는  더 넓은 의미를 가지고 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4809045"/>
            <a:ext cx="5947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바울은 골로새서에서 예수님의 탁월하심을 설명합니다</a:t>
            </a:r>
            <a:r>
              <a:rPr lang="en-US" altLang="ko-KR" sz="2000" b="1" dirty="0"/>
              <a:t>.</a:t>
            </a:r>
            <a:r>
              <a:rPr lang="ko-KR" altLang="en-US" sz="2000" b="1" dirty="0"/>
              <a:t> 예수님의 정체성에 대한 의문을 종식시키고 그분이 하나님의 첫째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즉 탁월한 지위를 차지하신 이유는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존재하는 모든 것들을 창조하셨을 뿐 아니라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1:16; </a:t>
            </a:r>
            <a:r>
              <a:rPr lang="ko-KR" altLang="en-US" sz="2000" b="1" dirty="0"/>
              <a:t>사 </a:t>
            </a:r>
            <a:r>
              <a:rPr lang="en-US" altLang="ko-KR" sz="2000" b="1" dirty="0"/>
              <a:t>45:18), </a:t>
            </a:r>
            <a:r>
              <a:rPr lang="ko-KR" altLang="en-US" sz="2000" b="1" dirty="0"/>
              <a:t>그들을 유지하시는 분이라는 것입니다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1:17; </a:t>
            </a:r>
            <a:r>
              <a:rPr lang="ko-KR" altLang="en-US" sz="2000" b="1" dirty="0"/>
              <a:t>시 </a:t>
            </a:r>
            <a:r>
              <a:rPr lang="en-US" altLang="ko-KR" sz="2000" b="1" dirty="0"/>
              <a:t>119:91).</a:t>
            </a:r>
            <a:endParaRPr lang="en-US" sz="2000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63413"/>
            <a:ext cx="63870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 err="1"/>
              <a:t>이스마엘의</a:t>
            </a:r>
            <a:r>
              <a:rPr lang="ko-KR" altLang="en-US" sz="2000" b="1" dirty="0"/>
              <a:t> 동생인 이삭이 맏아들이 되었고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에서의 동생인 야곱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르우벤의</a:t>
            </a:r>
            <a:r>
              <a:rPr lang="ko-KR" altLang="en-US" sz="2000" b="1" dirty="0"/>
              <a:t> 한참 동생이었던 요셉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</a:t>
            </a:r>
            <a:r>
              <a:rPr lang="ko-KR" altLang="en-US" sz="2000" b="1" dirty="0" err="1"/>
              <a:t>엘리압의</a:t>
            </a:r>
            <a:r>
              <a:rPr lang="ko-KR" altLang="en-US" sz="2000" b="1" dirty="0"/>
              <a:t> 막내 동생이었던 다윗도 맏아들이 되었습니다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시 </a:t>
            </a:r>
            <a:r>
              <a:rPr lang="en-US" altLang="ko-KR" sz="2000" b="1" dirty="0"/>
              <a:t>89:27). </a:t>
            </a:r>
            <a:r>
              <a:rPr lang="ko-KR" altLang="en-US" sz="2000" b="1" dirty="0"/>
              <a:t>이들은 다 형들보다 탁월한 지위를 차지했기 때문에 맏아들이 된 것이지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가장 먼저 태어났기 때문에 맏아들이 된 것이 아니었습니다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교회의 머리 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6" y="731488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그분은 교회라는 몸의 머리이십니다</a:t>
            </a:r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골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 err="1"/>
              <a:t>카탈루냐어나</a:t>
            </a:r>
            <a:r>
              <a:rPr lang="ko-KR" altLang="en-US" sz="2000" b="1" dirty="0"/>
              <a:t> 영어와 같은 언어에서는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머리</a:t>
            </a:r>
            <a:r>
              <a:rPr lang="en-US" altLang="ko-KR" sz="2000" b="1" dirty="0"/>
              <a:t>”</a:t>
            </a:r>
            <a:r>
              <a:rPr lang="ko-KR" altLang="en-US" sz="2000" b="1" dirty="0" err="1"/>
              <a:t>를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문맥에 따라</a:t>
            </a:r>
            <a:r>
              <a:rPr lang="en-US" altLang="ko-KR" sz="2000" b="1" dirty="0"/>
              <a:t>)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족장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이나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지도자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로 번역하는데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이는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머리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가 지도자를 상징한다고 생각하기 때문입니다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히브리어에서도 마찬가지입니다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예를 들어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호세아서에서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그들이 한 </a:t>
            </a:r>
            <a:r>
              <a:rPr lang="en-US" altLang="ko-KR" sz="2000" b="1" dirty="0"/>
              <a:t>‘</a:t>
            </a:r>
            <a:r>
              <a:rPr lang="ko-KR" altLang="en-US" sz="2000" b="1" dirty="0"/>
              <a:t>머리</a:t>
            </a:r>
            <a:r>
              <a:rPr lang="en-US" altLang="ko-KR" sz="2000" b="1" dirty="0"/>
              <a:t>’</a:t>
            </a:r>
            <a:r>
              <a:rPr lang="ko-KR" altLang="en-US" sz="2000" b="1" dirty="0" err="1"/>
              <a:t>를</a:t>
            </a:r>
            <a:r>
              <a:rPr lang="ko-KR" altLang="en-US" sz="2000" b="1" dirty="0"/>
              <a:t> 세우고</a:t>
            </a:r>
            <a:r>
              <a:rPr lang="en-US" altLang="ko-KR" sz="2000" b="1" dirty="0"/>
              <a:t>”(</a:t>
            </a:r>
            <a:r>
              <a:rPr lang="ko-KR" altLang="en-US" sz="2000" b="1" dirty="0"/>
              <a:t>호 </a:t>
            </a:r>
            <a:r>
              <a:rPr lang="en-US" altLang="ko-KR" sz="2000" b="1" dirty="0"/>
              <a:t>1:11)</a:t>
            </a:r>
            <a:r>
              <a:rPr lang="ko-KR" altLang="en-US" sz="2000" b="1" dirty="0"/>
              <a:t>는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그들이 한 지도자를 임명하고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로 번역하는 것이 적절합니다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197727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226784"/>
            <a:ext cx="4416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또한 바울은 그리스도께서 머리를 상징하시면 우리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즉 교회는 그분의 몸을 상징한다고 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따라서 다음과 같은 결론을 맺을 수 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299912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바울도 이와 같은 맥락에서 그리스도께서 교회의 머리가 되신다고 했습니다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1:18</a:t>
            </a:r>
            <a:r>
              <a:rPr lang="en-US" sz="2000" b="1" dirty="0"/>
              <a:t>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ko-KR" alt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시작이신 분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그는 근원이시며</a:t>
            </a:r>
            <a:r>
              <a:rPr lang="en-US" altLang="ko-KR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죽은 사람들 가운데서 제일 먼저 살아나신 분이십니다</a:t>
            </a:r>
            <a:r>
              <a:rPr lang="en-US" altLang="ko-KR" b="1" dirty="0">
                <a:solidFill>
                  <a:srgbClr val="8A450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ko-KR" alt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이는 그분이 만물 가운데서 으뜸이 되시기 </a:t>
            </a:r>
            <a:r>
              <a:rPr lang="ko-KR" alt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위함입니다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골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여기서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근원</a:t>
            </a:r>
            <a:r>
              <a:rPr lang="en-US" altLang="ko-KR" sz="2000" b="1" dirty="0"/>
              <a:t>”</a:t>
            </a:r>
            <a:r>
              <a:rPr lang="ko-KR" altLang="en-US" sz="2000" b="1" dirty="0" err="1"/>
              <a:t>으로</a:t>
            </a:r>
            <a:r>
              <a:rPr lang="ko-KR" altLang="en-US" sz="2000" b="1" dirty="0"/>
              <a:t> 번역된 그리스어는 </a:t>
            </a:r>
            <a:r>
              <a:rPr lang="ko-KR" altLang="en-US" sz="2000" b="1" dirty="0" err="1"/>
              <a:t>아르케</a:t>
            </a:r>
            <a:r>
              <a:rPr lang="en-US" altLang="ko-KR" sz="2000" b="1" dirty="0"/>
              <a:t>(</a:t>
            </a:r>
            <a:r>
              <a:rPr lang="el-GR" sz="2000" b="1" dirty="0" err="1"/>
              <a:t>ἀρχή</a:t>
            </a:r>
            <a:r>
              <a:rPr lang="el-GR" sz="2000" b="1" dirty="0"/>
              <a:t>)</a:t>
            </a:r>
            <a:r>
              <a:rPr lang="ko-KR" altLang="en-US" sz="2000" b="1" dirty="0"/>
              <a:t>로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시작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기원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최초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원인 또는 원리를 의미하지만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문맥에 따라 통치자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권력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권위 또는 군주를 의미하기도 합니다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5" y="4230230"/>
            <a:ext cx="6315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바울은 예수님께서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죽은 사람들 가운데서 제일 먼저 살아 나신 분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이라고 했습니다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비록 가장 먼저 죽음을 겪고 부활한 사람은 모세였지만</a:t>
            </a:r>
            <a:r>
              <a:rPr lang="en-US" altLang="ko-KR" sz="2000" b="1" dirty="0"/>
              <a:t>). </a:t>
            </a:r>
            <a:r>
              <a:rPr lang="ko-KR" altLang="en-US" sz="2000" b="1" dirty="0"/>
              <a:t>예수님께서 죽음을 이기신 것은 죄와 싸워 승리하신 것을 뜻하는 동시에 우리를 그분의 형상대로 새롭게 창조하실 능력을 증거하는 것이기도 합니다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5" y="2534220"/>
            <a:ext cx="6315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그리스도께서 </a:t>
            </a:r>
            <a:r>
              <a:rPr lang="ko-KR" altLang="en-US" sz="2000" b="1" dirty="0" err="1"/>
              <a:t>아르케</a:t>
            </a:r>
            <a:r>
              <a:rPr lang="en-US" altLang="ko-KR" sz="2000" b="1" dirty="0"/>
              <a:t>(</a:t>
            </a:r>
            <a:r>
              <a:rPr lang="el-GR" sz="2000" b="1" dirty="0" err="1"/>
              <a:t>ἀρχή</a:t>
            </a:r>
            <a:r>
              <a:rPr lang="el-GR" sz="2000" b="1" dirty="0"/>
              <a:t>)</a:t>
            </a:r>
            <a:r>
              <a:rPr lang="ko-KR" altLang="en-US" sz="2000" b="1" dirty="0"/>
              <a:t>시라는 것은 이 모든 의미들을 내포하고 있습니다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1:18). </a:t>
            </a:r>
            <a:r>
              <a:rPr lang="ko-KR" altLang="en-US" sz="2000" b="1" dirty="0"/>
              <a:t>예수님은 만물의 근원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즉 하나님의 형상이시며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만물이 창조된 이유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즉 창조의 맏아들이시고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최고의 통치자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즉 머리이십니다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이 모든 사실을 고려할 때 예수님은 으뜸이 되십니다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화해시키시는 분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그분의 십자가의 피로 평화를 이루셔서</a:t>
            </a:r>
            <a:r>
              <a:rPr lang="en-US" altLang="ko-K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그분으로</a:t>
            </a:r>
            <a:r>
              <a:rPr lang="ko-KR" alt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말미암아 만물을</a:t>
            </a:r>
            <a:r>
              <a:rPr lang="en-US" altLang="ko-K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ko-KR" alt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곧 땅에 있는 것들이나 하늘에 있는 것들이나 다</a:t>
            </a:r>
            <a:r>
              <a:rPr lang="en-US" altLang="ko-K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(</a:t>
            </a:r>
            <a:r>
              <a:rPr lang="ko-KR" alt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하나님</a:t>
            </a:r>
            <a:r>
              <a:rPr lang="en-US" altLang="ko-K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ko-KR" alt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자신과 기꺼이 화해시켰습니다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골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예수님께서 성취하신 모든 일들은 그분을 으뜸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머리</a:t>
            </a:r>
            <a:r>
              <a:rPr lang="en-US" altLang="ko-KR" sz="2000" b="1" dirty="0"/>
              <a:t>)</a:t>
            </a:r>
            <a:r>
              <a:rPr lang="ko-KR" altLang="en-US" sz="2000" b="1" dirty="0"/>
              <a:t>의 지위로 이끌었습니다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바울은</a:t>
            </a:r>
            <a:r>
              <a:rPr lang="en-US" altLang="ko-KR" sz="2000" b="1" dirty="0"/>
              <a:t> “</a:t>
            </a:r>
            <a:r>
              <a:rPr lang="ko-KR" altLang="en-US" sz="2000" b="1" dirty="0"/>
              <a:t>하나님께서 자신의 모든 충만함을 그리스도 안에 두시기를 기뻐하셨으므로</a:t>
            </a:r>
            <a:r>
              <a:rPr lang="en-US" altLang="ko-KR" sz="2000" b="1" dirty="0"/>
              <a:t>”(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1:19) </a:t>
            </a:r>
            <a:r>
              <a:rPr lang="ko-KR" altLang="en-US" sz="2000" b="1" dirty="0"/>
              <a:t>그리스도께서 이 모든 칭호를 받으시기에 합당하시다고 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다시 말해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예수님은 완전한 하나님이시면서 완전한 인간이셨습니다</a:t>
            </a:r>
            <a:r>
              <a:rPr lang="en-US" altLang="ko-KR" sz="2000" b="1" dirty="0"/>
              <a:t>. “</a:t>
            </a:r>
            <a:r>
              <a:rPr lang="ko-KR" altLang="en-US" sz="2000" b="1" dirty="0"/>
              <a:t>우리가 그의 영광을 보았으니</a:t>
            </a:r>
            <a:r>
              <a:rPr lang="en-US" altLang="ko-KR" sz="2000" b="1" dirty="0"/>
              <a:t>…</a:t>
            </a:r>
            <a:r>
              <a:rPr lang="ko-KR" altLang="en-US" sz="2000" b="1" dirty="0"/>
              <a:t>은혜와 진리가 충만하더라</a:t>
            </a:r>
            <a:r>
              <a:rPr lang="en-US" altLang="ko-KR" sz="2000" b="1" dirty="0"/>
              <a:t>”(</a:t>
            </a:r>
            <a:r>
              <a:rPr lang="ko-KR" altLang="en-US" sz="2000" b="1" dirty="0"/>
              <a:t>요 </a:t>
            </a:r>
            <a:r>
              <a:rPr lang="en-US" altLang="ko-KR" sz="2000" b="1" dirty="0"/>
              <a:t>1:14).</a:t>
            </a:r>
            <a:endParaRPr lang="en-US" sz="20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059" y="4059376"/>
            <a:ext cx="3512067" cy="2634050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우리는 예수님께서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땅에 있는 것들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을 하나님과 화해시키셨다는 것을 이해할 수 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하지만 그분은 어떻게 하늘에 있는 것들을 자신과 화해시키셨을까요</a:t>
            </a:r>
            <a:r>
              <a:rPr lang="en-US" altLang="ko-KR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247034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예수님께서는 십자가에 달려 죽으시고 부활하심으로 사람들과 하나님을 화해시키는 데 필요한 모든 조건들을 충족시키셨습니다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골 </a:t>
            </a:r>
            <a:r>
              <a:rPr lang="en-US" altLang="ko-KR" sz="2000" b="1" dirty="0"/>
              <a:t>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18693" y="5446478"/>
            <a:ext cx="4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온 우주 거민들은 죄악의 본질을 명확히 보았습니다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이로써 하나님의 성품은 하늘과 땅 모두에서 입증되었습니다</a:t>
            </a:r>
            <a:r>
              <a:rPr lang="en-US" altLang="ko-KR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607764" y="1297782"/>
            <a:ext cx="109208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예수님은 하늘의 위엄이시며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천사들이 사랑하는 사령관이시며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아버지 하나님의 뜻을 순종하기를 기뻐하셨습니다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예수님은 하나님과 하나이시며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아버지의 품 안에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”(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요 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1:18)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계셨지만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사람들이 죄악으로 고통 당하는 현실을 보고도 하나님과 하나이신 지위를 유지하려 하지 않으셨습니다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그분은 보좌에서 내려오셔서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왕관과 홀을 내려놓으시고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하나님의 본성을 사람의 본성으로 감싸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(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덧 </a:t>
            </a:r>
            <a:r>
              <a:rPr lang="ko-KR" alt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입으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)</a:t>
            </a:r>
            <a:r>
              <a:rPr lang="ko-KR" alt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셨습니다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예수님은 사람들이 그분의 보좌에 함께 앉을 수 있도록 자신을 낮추시어 십자가에 달려 죽기까지 순종하셨습니다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…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그분은 사랑으로 오셔서 아버지 하나님을 보여주시고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사람과 하나님을 화해시키셨습니다</a:t>
            </a:r>
            <a:r>
              <a:rPr lang="en-US" altLang="ko-KR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8157164" y="5138839"/>
            <a:ext cx="337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b="1" dirty="0">
                <a:solidFill>
                  <a:srgbClr val="321547"/>
                </a:solidFill>
              </a:rPr>
              <a:t>엘렌 </a:t>
            </a:r>
            <a:r>
              <a:rPr lang="ko-KR" altLang="en-US" sz="1600" b="1" dirty="0" err="1">
                <a:solidFill>
                  <a:srgbClr val="321547"/>
                </a:solidFill>
              </a:rPr>
              <a:t>화잇</a:t>
            </a:r>
            <a:r>
              <a:rPr lang="en-US" sz="1600" b="1" noProof="0" dirty="0">
                <a:solidFill>
                  <a:srgbClr val="321547"/>
                </a:solidFill>
              </a:rPr>
              <a:t> (</a:t>
            </a:r>
            <a:r>
              <a:rPr lang="ko-KR" altLang="en-US" sz="1600" b="1" noProof="0" dirty="0" err="1">
                <a:solidFill>
                  <a:srgbClr val="321547"/>
                </a:solidFill>
              </a:rPr>
              <a:t>가려뽑은</a:t>
            </a:r>
            <a:r>
              <a:rPr lang="ko-KR" altLang="en-US" sz="1600" b="1" noProof="0" dirty="0">
                <a:solidFill>
                  <a:srgbClr val="321547"/>
                </a:solidFill>
              </a:rPr>
              <a:t> 기별</a:t>
            </a:r>
            <a:r>
              <a:rPr lang="en-US" altLang="ko-KR" sz="1600" b="1" noProof="0" dirty="0">
                <a:solidFill>
                  <a:srgbClr val="321547"/>
                </a:solidFill>
              </a:rPr>
              <a:t>. </a:t>
            </a:r>
            <a:r>
              <a:rPr lang="en-US" sz="1600" b="1" noProof="0" dirty="0">
                <a:solidFill>
                  <a:srgbClr val="321547"/>
                </a:solidFill>
              </a:rPr>
              <a:t>1</a:t>
            </a:r>
            <a:r>
              <a:rPr lang="ko-KR" altLang="en-US" sz="1600" b="1" noProof="0" dirty="0">
                <a:solidFill>
                  <a:srgbClr val="321547"/>
                </a:solidFill>
              </a:rPr>
              <a:t>권</a:t>
            </a:r>
            <a:r>
              <a:rPr lang="en-US" sz="1600" b="1" noProof="0" dirty="0">
                <a:solidFill>
                  <a:srgbClr val="321547"/>
                </a:solidFill>
              </a:rPr>
              <a:t>,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10133</TotalTime>
  <Words>1027</Words>
  <Application>Microsoft Office PowerPoint</Application>
  <PresentationFormat>Panorámica</PresentationFormat>
  <Paragraphs>50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102</cp:revision>
  <dcterms:created xsi:type="dcterms:W3CDTF">2026-01-17T09:06:28Z</dcterms:created>
  <dcterms:modified xsi:type="dcterms:W3CDTF">2026-02-16T21:07:25Z</dcterms:modified>
</cp:coreProperties>
</file>