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3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9" autoAdjust="0"/>
    <p:restoredTop sz="96087"/>
  </p:normalViewPr>
  <p:slideViewPr>
    <p:cSldViewPr snapToGrid="0">
      <p:cViewPr varScale="1">
        <p:scale>
          <a:sx n="27" d="100"/>
          <a:sy n="27" d="100"/>
        </p:scale>
        <p:origin x="78" y="1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ko-KR" altLang="en-US" sz="2800" b="1" noProof="0" dirty="0">
              <a:solidFill>
                <a:schemeClr val="accent2">
                  <a:lumMod val="50000"/>
                </a:schemeClr>
              </a:solidFill>
            </a:rPr>
            <a:t>복음을 통한 관계회복과 소망</a:t>
          </a:r>
          <a:endParaRPr lang="en-US" sz="2800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>
              <a:solidFill>
                <a:schemeClr val="accent5">
                  <a:lumMod val="50000"/>
                </a:schemeClr>
              </a:solidFill>
            </a:rPr>
            <a:t>관계회복이 가져오는 변화들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>
              <a:solidFill>
                <a:schemeClr val="accent6">
                  <a:lumMod val="50000"/>
                </a:schemeClr>
              </a:solidFill>
            </a:rPr>
            <a:t>악을 행하던 사람이 거룩한 사람으로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                  (</a:t>
          </a:r>
          <a:r>
            <a:rPr lang="ko-KR" altLang="en-US" sz="2000" b="1" noProof="0" dirty="0">
              <a:solidFill>
                <a:schemeClr val="accent6">
                  <a:lumMod val="50000"/>
                </a:schemeClr>
              </a:solidFill>
            </a:rPr>
            <a:t>골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. 1:21-22)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>
              <a:solidFill>
                <a:schemeClr val="accent6">
                  <a:lumMod val="50000"/>
                </a:schemeClr>
              </a:solidFill>
            </a:rPr>
            <a:t>믿음에 굳게 서 흔들리지 않음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ko-KR" altLang="en-US" sz="2000" b="1" noProof="0" dirty="0">
              <a:solidFill>
                <a:schemeClr val="accent6">
                  <a:lumMod val="50000"/>
                </a:schemeClr>
              </a:solidFill>
            </a:rPr>
            <a:t>골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. 1:23)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ko-KR" altLang="en-US" sz="2000" b="1" noProof="0" dirty="0">
              <a:solidFill>
                <a:schemeClr val="accent5">
                  <a:lumMod val="50000"/>
                </a:schemeClr>
              </a:solidFill>
            </a:rPr>
            <a:t>소망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>
              <a:solidFill>
                <a:schemeClr val="accent6">
                  <a:lumMod val="50000"/>
                </a:schemeClr>
              </a:solidFill>
            </a:rPr>
            <a:t>소망이 솟아오르고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ko-KR" altLang="en-US" sz="2000" b="1" noProof="0" dirty="0">
              <a:solidFill>
                <a:schemeClr val="accent6">
                  <a:lumMod val="50000"/>
                </a:schemeClr>
              </a:solidFill>
            </a:rPr>
            <a:t>골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.1:24-25)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>
              <a:solidFill>
                <a:schemeClr val="accent6">
                  <a:lumMod val="50000"/>
                </a:schemeClr>
              </a:solidFill>
            </a:rPr>
            <a:t>하나님의 비밀을 알게 됨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ko-KR" altLang="en-US" sz="2000" b="1" noProof="0" dirty="0">
              <a:solidFill>
                <a:schemeClr val="accent6">
                  <a:lumMod val="50000"/>
                </a:schemeClr>
              </a:solidFill>
            </a:rPr>
            <a:t>골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. 1:26-27)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ko-KR" altLang="en-US" sz="2000" b="1" noProof="0" dirty="0">
              <a:solidFill>
                <a:schemeClr val="accent5">
                  <a:lumMod val="50000"/>
                </a:schemeClr>
              </a:solidFill>
            </a:rPr>
            <a:t>복음의 능력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>
              <a:solidFill>
                <a:schemeClr val="accent6">
                  <a:lumMod val="50000"/>
                </a:schemeClr>
              </a:solidFill>
            </a:rPr>
            <a:t>복음을 선포함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ko-KR" altLang="en-US" sz="2000" b="1" noProof="0" dirty="0">
              <a:solidFill>
                <a:schemeClr val="accent6">
                  <a:lumMod val="50000"/>
                </a:schemeClr>
              </a:solidFill>
            </a:rPr>
            <a:t>골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. 1:28-29)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27743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27743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예수님께서 십자가에서 죽으심으로 우리 죄의 값을 치르셨습니다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롬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5:8)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믿음과 회개와 침례를 통해 우리는 죄에서 해방되어 하나님 앞에서 흠 없고 책망할 데 없는 사람이 됩니다 </a:t>
          </a:r>
          <a:r>
            <a:rPr lang="en-US" altLang="ko-K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롬 </a:t>
          </a:r>
          <a:r>
            <a:rPr lang="en-US" altLang="ko-K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5:10; </a:t>
          </a:r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골 </a:t>
          </a:r>
          <a:r>
            <a:rPr lang="en-US" altLang="ko-K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1:22).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성령님께서 우리에게 역사하셔서 우리의 삶은 점차 변화되고 하나님 앞에서 거룩하게 됩니다</a:t>
          </a:r>
          <a:r>
            <a:rPr lang="en-US" altLang="ko-K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성결</a:t>
          </a:r>
          <a:r>
            <a:rPr lang="en-US" altLang="ko-K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 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en-US" altLang="ko-K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롬 </a:t>
          </a:r>
          <a:r>
            <a:rPr lang="en-US" altLang="ko-K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8:1; </a:t>
          </a:r>
          <a:r>
            <a:rPr lang="ko-KR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고전 </a:t>
          </a:r>
          <a:r>
            <a:rPr lang="en-US" altLang="ko-K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5:17)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22586" custLinFactNeighborX="-51800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29525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끈질기게 믿음을 붙잡고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>
              <a:solidFill>
                <a:schemeClr val="tx1"/>
              </a:solidFill>
            </a:rPr>
            <a:t>감옥에서 풀려난 베드로가 문이 열릴 때까지 두드렸던 것처럼</a:t>
          </a:r>
          <a:r>
            <a:rPr lang="en-US" altLang="ko-KR" sz="2000" b="1" noProof="0" dirty="0">
              <a:solidFill>
                <a:schemeClr val="tx1"/>
              </a:solidFill>
            </a:rPr>
            <a:t>, </a:t>
          </a:r>
          <a:r>
            <a:rPr lang="ko-KR" altLang="en-US" sz="2000" b="1" noProof="0" dirty="0">
              <a:solidFill>
                <a:schemeClr val="tx1"/>
              </a:solidFill>
            </a:rPr>
            <a:t>끈질기게 노력함 </a:t>
          </a:r>
          <a:endParaRPr lang="en-US" altLang="ko-KR" sz="2000" b="1" noProof="0" dirty="0">
            <a:solidFill>
              <a:schemeClr val="tx1"/>
            </a:solidFill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en-US" altLang="ko-KR" sz="2000" b="1" noProof="0" dirty="0">
              <a:solidFill>
                <a:schemeClr val="tx1"/>
              </a:solidFill>
            </a:rPr>
            <a:t>(</a:t>
          </a:r>
          <a:r>
            <a:rPr lang="ko-KR" altLang="en-US" sz="2000" b="1" noProof="0" dirty="0">
              <a:solidFill>
                <a:schemeClr val="tx1"/>
              </a:solidFill>
            </a:rPr>
            <a:t>행 </a:t>
          </a:r>
          <a:r>
            <a:rPr lang="en-US" altLang="ko-KR" sz="2000" b="1" noProof="0" dirty="0">
              <a:solidFill>
                <a:schemeClr val="tx1"/>
              </a:solidFill>
            </a:rPr>
            <a:t>12:11-16)</a:t>
          </a:r>
          <a:endParaRPr lang="en-US" sz="200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성경 진리에 근거한 믿음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ko-KR" altLang="en-US" sz="2000" b="1" noProof="0" dirty="0">
              <a:solidFill>
                <a:schemeClr val="tx1"/>
              </a:solidFill>
            </a:rPr>
            <a:t>성경의 진리에 근거한 믿음을 굳게 지킴</a:t>
          </a:r>
          <a:r>
            <a:rPr lang="en-US" altLang="ko-KR" sz="2000" b="1" noProof="0" dirty="0">
              <a:solidFill>
                <a:schemeClr val="tx1"/>
              </a:solidFill>
            </a:rPr>
            <a:t>.</a:t>
          </a:r>
          <a:endParaRPr lang="en-US" sz="2000" noProof="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ko-KR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흔들림 없이 굳게 섬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ko-KR" altLang="en-US" sz="2000" b="1" noProof="0" dirty="0">
              <a:solidFill>
                <a:schemeClr val="tx1"/>
              </a:solidFill>
            </a:rPr>
            <a:t>복음의 소망에 기초한 믿음을 결코 잃지 말고 흔들림 없이 굳건히 서 있어야 합니다</a:t>
          </a:r>
          <a:r>
            <a:rPr lang="en-US" altLang="ko-KR" sz="2000" b="1" noProof="0" dirty="0">
              <a:solidFill>
                <a:schemeClr val="tx1"/>
              </a:solidFill>
            </a:rPr>
            <a:t>.</a:t>
          </a:r>
          <a:endParaRPr lang="en-US" sz="2000" noProof="0" dirty="0">
            <a:solidFill>
              <a:schemeClr val="tx1"/>
            </a:solidFill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2935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/>
            <a:t>세상을 창조하시기 전에 계획하심 </a:t>
          </a:r>
          <a:r>
            <a:rPr lang="en-US" altLang="ko-KR" sz="2000" b="1" noProof="0" dirty="0"/>
            <a:t>(</a:t>
          </a:r>
          <a:r>
            <a:rPr lang="ko-KR" altLang="en-US" sz="2000" b="1" noProof="0" dirty="0"/>
            <a:t>벧전 </a:t>
          </a:r>
          <a:r>
            <a:rPr lang="en-US" altLang="ko-KR" sz="2000" b="1" noProof="0" dirty="0"/>
            <a:t>1:20)</a:t>
          </a:r>
          <a:endParaRPr lang="en-US" sz="200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/>
            <a:t>구원의 계획의 일부만 천사들에게 알려주심 </a:t>
          </a:r>
          <a:r>
            <a:rPr lang="en-US" altLang="ko-KR" sz="2000" b="1" noProof="0" dirty="0"/>
            <a:t>(</a:t>
          </a:r>
          <a:r>
            <a:rPr lang="ko-KR" altLang="en-US" sz="2000" b="1" noProof="0" dirty="0"/>
            <a:t>벧전 </a:t>
          </a:r>
          <a:r>
            <a:rPr lang="en-US" altLang="ko-KR" sz="2000" b="1" noProof="0" dirty="0"/>
            <a:t>1:12).</a:t>
          </a:r>
          <a:endParaRPr lang="en-US" sz="20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/>
            <a:t>아담과 하와에게 처음으로 알려주심 </a:t>
          </a:r>
          <a:r>
            <a:rPr lang="en-US" altLang="ko-KR" sz="2000" b="1" noProof="0" dirty="0"/>
            <a:t>(</a:t>
          </a:r>
          <a:r>
            <a:rPr lang="ko-KR" altLang="en-US" sz="2000" b="1" noProof="0" dirty="0"/>
            <a:t>창 </a:t>
          </a:r>
          <a:r>
            <a:rPr lang="en-US" altLang="ko-KR" sz="2000" b="1" noProof="0" dirty="0"/>
            <a:t>3:15).</a:t>
          </a:r>
          <a:endParaRPr lang="en-US" sz="200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/>
            <a:t>선지자들에게 알려 주셨고</a:t>
          </a:r>
          <a:r>
            <a:rPr lang="en-US" sz="2000" b="1" noProof="0" dirty="0"/>
            <a:t>                                           (</a:t>
          </a:r>
          <a:r>
            <a:rPr lang="ko-KR" altLang="en-US" sz="2000" b="1" noProof="0" dirty="0"/>
            <a:t>벧전</a:t>
          </a:r>
          <a:r>
            <a:rPr lang="en-US" sz="2000" b="1" noProof="0" dirty="0"/>
            <a:t> 1:10-11)</a:t>
          </a:r>
          <a:endParaRPr lang="en-US" sz="20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/>
            <a:t>예수님께서 처음으로 유대인들에게 말씀하셨고 </a:t>
          </a:r>
          <a:r>
            <a:rPr lang="en-US" sz="2000" b="1" noProof="0" dirty="0"/>
            <a:t>(</a:t>
          </a:r>
          <a:r>
            <a:rPr lang="ko-KR" altLang="en-US" sz="2000" b="1" noProof="0" dirty="0"/>
            <a:t>마</a:t>
          </a:r>
          <a:r>
            <a:rPr lang="en-US" sz="2000" b="1" noProof="0" dirty="0"/>
            <a:t>. 15:24)</a:t>
          </a:r>
          <a:endParaRPr lang="en-US" sz="200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/>
            <a:t>마침내 모든 사람들에게 공개됨</a:t>
          </a:r>
          <a:r>
            <a:rPr lang="en-US" sz="2000" b="1" noProof="0" dirty="0"/>
            <a:t>               (</a:t>
          </a:r>
          <a:r>
            <a:rPr lang="ko-KR" altLang="en-US" sz="2000" b="1" noProof="0" dirty="0"/>
            <a:t>골</a:t>
          </a:r>
          <a:r>
            <a:rPr lang="en-US" sz="2000" b="1" noProof="0" dirty="0"/>
            <a:t>. 1:27)</a:t>
          </a:r>
          <a:endParaRPr lang="en-US" sz="200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ko-KR" altLang="en-US" sz="2000" b="1" noProof="0" dirty="0"/>
            <a:t>그들에게 기독교의 교리와 기독교인들의 삶을 가르치고 </a:t>
          </a:r>
          <a:r>
            <a:rPr lang="en-US" altLang="ko-KR" sz="2000" b="1" noProof="0" dirty="0"/>
            <a:t>(</a:t>
          </a:r>
          <a:r>
            <a:rPr lang="ko-KR" altLang="en-US" sz="2000" b="1" noProof="0" dirty="0" err="1"/>
            <a:t>살후</a:t>
          </a:r>
          <a:r>
            <a:rPr lang="ko-KR" altLang="en-US" sz="2000" b="1" noProof="0" dirty="0"/>
            <a:t> </a:t>
          </a:r>
          <a:r>
            <a:rPr lang="en-US" altLang="ko-KR" sz="2000" b="1" noProof="0" dirty="0"/>
            <a:t>2:15).</a:t>
          </a:r>
          <a:endParaRPr lang="en-US" sz="20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ko-KR" altLang="en-US" sz="2000" b="1" noProof="0" dirty="0"/>
            <a:t>복음을 거절한 대가에 대해 경고하고 </a:t>
          </a:r>
          <a:r>
            <a:rPr lang="en-US" altLang="ko-KR" sz="2000" b="1" noProof="0" dirty="0"/>
            <a:t>(</a:t>
          </a:r>
          <a:r>
            <a:rPr lang="ko-KR" altLang="en-US" sz="2000" b="1" noProof="0" dirty="0"/>
            <a:t>히 </a:t>
          </a:r>
          <a:r>
            <a:rPr lang="en-US" altLang="ko-KR" sz="2000" b="1" noProof="0" dirty="0"/>
            <a:t>10:25-29).</a:t>
          </a:r>
          <a:endParaRPr lang="en-US" sz="20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ko-KR" altLang="en-US" sz="2000" b="1" noProof="0" dirty="0"/>
            <a:t>거짓 교사들의 잘못된 가르침에 대해 경고했습니다 </a:t>
          </a:r>
          <a:r>
            <a:rPr lang="en-US" altLang="ko-KR" sz="2000" b="1" noProof="0" dirty="0"/>
            <a:t>(</a:t>
          </a:r>
          <a:r>
            <a:rPr lang="ko-KR" altLang="en-US" sz="2000" b="1" noProof="0" dirty="0"/>
            <a:t>행 </a:t>
          </a:r>
          <a:r>
            <a:rPr lang="en-US" altLang="ko-KR" sz="2000" b="1" noProof="0" dirty="0"/>
            <a:t>20:29-30).</a:t>
          </a:r>
          <a:endParaRPr lang="en-US" sz="20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531493" y="2158111"/>
          <a:ext cx="91440" cy="40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742333" y="878068"/>
          <a:ext cx="383487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834879" y="274020"/>
              </a:lnTo>
              <a:lnTo>
                <a:pt x="383487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260683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22398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742333" y="878068"/>
          <a:ext cx="51834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518349" y="274020"/>
              </a:lnTo>
              <a:lnTo>
                <a:pt x="51834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2711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890415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27114" y="878068"/>
          <a:ext cx="3815219" cy="402101"/>
        </a:xfrm>
        <a:custGeom>
          <a:avLst/>
          <a:gdLst/>
          <a:ahLst/>
          <a:cxnLst/>
          <a:rect l="0" t="0" r="0" b="0"/>
          <a:pathLst>
            <a:path>
              <a:moveTo>
                <a:pt x="3815219" y="0"/>
              </a:moveTo>
              <a:lnTo>
                <a:pt x="3815219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773874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927494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b="1" kern="1200" noProof="0" dirty="0">
              <a:solidFill>
                <a:schemeClr val="accent2">
                  <a:lumMod val="50000"/>
                </a:schemeClr>
              </a:solidFill>
            </a:rPr>
            <a:t>복음을 통한 관계회복과 소망</a:t>
          </a:r>
          <a:endParaRPr lang="en-US" sz="2800" kern="1200" noProof="0" dirty="0">
            <a:solidFill>
              <a:schemeClr val="accent2">
                <a:lumMod val="50000"/>
              </a:schemeClr>
            </a:solidFill>
          </a:endParaRPr>
        </a:p>
      </dsp:txBody>
      <dsp:txXfrm>
        <a:off x="953208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721603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75224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>
              <a:solidFill>
                <a:schemeClr val="accent5">
                  <a:lumMod val="50000"/>
                </a:schemeClr>
              </a:solidFill>
            </a:rPr>
            <a:t>관계회복이 가져오는 변화들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900938" y="1451823"/>
        <a:ext cx="2359593" cy="826513"/>
      </dsp:txXfrm>
    </dsp:sp>
    <dsp:sp modelId="{702217B5-9891-4E57-986B-E40E5930A3B1}">
      <dsp:nvSpPr>
        <dsp:cNvPr id="0" name=""/>
        <dsp:cNvSpPr/>
      </dsp:nvSpPr>
      <dsp:spPr>
        <a:xfrm>
          <a:off x="7337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160958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>
              <a:solidFill>
                <a:schemeClr val="accent6">
                  <a:lumMod val="50000"/>
                </a:schemeClr>
              </a:solidFill>
            </a:rPr>
            <a:t>악을 행하던 사람이 거룩한 사람으로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                  (</a:t>
          </a:r>
          <a:r>
            <a:rPr lang="ko-KR" altLang="en-US" sz="2000" b="1" kern="1200" noProof="0" dirty="0">
              <a:solidFill>
                <a:schemeClr val="accent6">
                  <a:lumMod val="50000"/>
                </a:schemeClr>
              </a:solidFill>
            </a:rPr>
            <a:t>골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. 1:21-22)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01586" y="2746781"/>
        <a:ext cx="1684900" cy="1305892"/>
      </dsp:txXfrm>
    </dsp:sp>
    <dsp:sp modelId="{43BEDBA9-8DED-4279-B5CB-884CA4ACCA90}">
      <dsp:nvSpPr>
        <dsp:cNvPr id="0" name=""/>
        <dsp:cNvSpPr/>
      </dsp:nvSpPr>
      <dsp:spPr>
        <a:xfrm>
          <a:off x="20807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2343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>
              <a:solidFill>
                <a:schemeClr val="accent6">
                  <a:lumMod val="50000"/>
                </a:schemeClr>
              </a:solidFill>
            </a:rPr>
            <a:t>믿음에 굳게 서 흔들리지 않음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ko-KR" altLang="en-US" sz="2000" b="1" kern="1200" noProof="0" dirty="0">
              <a:solidFill>
                <a:schemeClr val="accent6">
                  <a:lumMod val="50000"/>
                </a:schemeClr>
              </a:solidFill>
            </a:rPr>
            <a:t>골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. 1:23)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274983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05517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208792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solidFill>
                <a:schemeClr val="accent5">
                  <a:lumMod val="50000"/>
                </a:schemeClr>
              </a:solidFill>
            </a:rPr>
            <a:t>소망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5234506" y="1451823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40906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494526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>
              <a:solidFill>
                <a:schemeClr val="accent6">
                  <a:lumMod val="50000"/>
                </a:schemeClr>
              </a:solidFill>
            </a:rPr>
            <a:t>소망이 솟아오르고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ko-KR" altLang="en-US" sz="2000" b="1" kern="1200" noProof="0" dirty="0">
              <a:solidFill>
                <a:schemeClr val="accent6">
                  <a:lumMod val="50000"/>
                </a:schemeClr>
              </a:solidFill>
            </a:rPr>
            <a:t>골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.1:24-25)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535154" y="2746781"/>
        <a:ext cx="1684900" cy="1305892"/>
      </dsp:txXfrm>
    </dsp:sp>
    <dsp:sp modelId="{B02ACB1A-363A-4CB4-8E9B-39E85E01A57C}">
      <dsp:nvSpPr>
        <dsp:cNvPr id="0" name=""/>
        <dsp:cNvSpPr/>
      </dsp:nvSpPr>
      <dsp:spPr>
        <a:xfrm>
          <a:off x="6414303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567924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>
              <a:solidFill>
                <a:schemeClr val="accent6">
                  <a:lumMod val="50000"/>
                </a:schemeClr>
              </a:solidFill>
            </a:rPr>
            <a:t>하나님의 비밀을 알게 됨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ko-KR" altLang="en-US" sz="2000" b="1" kern="1200" noProof="0" dirty="0">
              <a:solidFill>
                <a:schemeClr val="accent6">
                  <a:lumMod val="50000"/>
                </a:schemeClr>
              </a:solidFill>
            </a:rPr>
            <a:t>골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. 1:26-27)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608552" y="2746781"/>
        <a:ext cx="1684900" cy="1305892"/>
      </dsp:txXfrm>
    </dsp:sp>
    <dsp:sp modelId="{CBFFB407-C583-4B58-96BA-C44E032E75B1}">
      <dsp:nvSpPr>
        <dsp:cNvPr id="0" name=""/>
        <dsp:cNvSpPr/>
      </dsp:nvSpPr>
      <dsp:spPr>
        <a:xfrm>
          <a:off x="837170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525323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solidFill>
                <a:schemeClr val="accent5">
                  <a:lumMod val="50000"/>
                </a:schemeClr>
              </a:solidFill>
            </a:rPr>
            <a:t>복음의 능력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551037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6941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88477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>
              <a:solidFill>
                <a:schemeClr val="accent6">
                  <a:lumMod val="50000"/>
                </a:schemeClr>
              </a:solidFill>
            </a:rPr>
            <a:t>복음을 선포함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ko-KR" altLang="en-US" sz="2000" b="1" kern="1200" noProof="0" dirty="0">
              <a:solidFill>
                <a:schemeClr val="accent6">
                  <a:lumMod val="50000"/>
                </a:schemeClr>
              </a:solidFill>
            </a:rPr>
            <a:t>골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. 1:28-29)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8888383" y="2746781"/>
        <a:ext cx="1684900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579267" y="2032"/>
          <a:ext cx="4032006" cy="14079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예수님께서 십자가에서 죽으심으로 우리 죄의 값을 치르셨습니다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롬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5:8)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267" y="2032"/>
        <a:ext cx="4032006" cy="1407922"/>
      </dsp:txXfrm>
    </dsp:sp>
    <dsp:sp modelId="{C109F6EB-5007-4416-A0BB-A8537E14AA87}">
      <dsp:nvSpPr>
        <dsp:cNvPr id="0" name=""/>
        <dsp:cNvSpPr/>
      </dsp:nvSpPr>
      <dsp:spPr>
        <a:xfrm>
          <a:off x="559269" y="5"/>
          <a:ext cx="2376001" cy="140792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32962" y="1642234"/>
          <a:ext cx="3816000" cy="140792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믿음과 회개와 침례를 통해 우리는 죄에서 해방되어 하나님 앞에서 흠 없고 책망할 데 없는 사람이 됩니다 </a:t>
          </a:r>
          <a:r>
            <a:rPr lang="en-US" altLang="ko-K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롬 </a:t>
          </a:r>
          <a:r>
            <a:rPr lang="en-US" altLang="ko-K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5:10; </a:t>
          </a: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골 </a:t>
          </a:r>
          <a:r>
            <a:rPr lang="en-US" altLang="ko-K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1:22).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2" y="1642234"/>
        <a:ext cx="3816000" cy="1407922"/>
      </dsp:txXfrm>
    </dsp:sp>
    <dsp:sp modelId="{6C7FBD44-A5F9-4455-A01E-1F65E2D55A80}">
      <dsp:nvSpPr>
        <dsp:cNvPr id="0" name=""/>
        <dsp:cNvSpPr/>
      </dsp:nvSpPr>
      <dsp:spPr>
        <a:xfrm>
          <a:off x="3925396" y="1642263"/>
          <a:ext cx="1393843" cy="140792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569710" y="3282493"/>
          <a:ext cx="4032006" cy="140792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성령님께서 우리에게 역사하셔서 우리의 삶은 점차 변화되고 하나님 앞에서 거룩하게 됩니다</a:t>
          </a:r>
          <a:r>
            <a:rPr lang="en-US" altLang="ko-K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성결</a:t>
          </a:r>
          <a:r>
            <a:rPr lang="en-US" altLang="ko-K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 </a:t>
          </a:r>
        </a:p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ko-K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롬 </a:t>
          </a:r>
          <a:r>
            <a:rPr lang="en-US" altLang="ko-K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8:1; </a:t>
          </a:r>
          <a:r>
            <a:rPr lang="ko-KR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고전 </a:t>
          </a:r>
          <a:r>
            <a:rPr lang="en-US" altLang="ko-K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5:17)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9710" y="3282493"/>
        <a:ext cx="4032006" cy="1407922"/>
      </dsp:txXfrm>
    </dsp:sp>
    <dsp:sp modelId="{23C4F2D5-6CC6-4ABD-B543-1004840CE357}">
      <dsp:nvSpPr>
        <dsp:cNvPr id="0" name=""/>
        <dsp:cNvSpPr/>
      </dsp:nvSpPr>
      <dsp:spPr>
        <a:xfrm>
          <a:off x="569207" y="3282493"/>
          <a:ext cx="2376001" cy="14079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8310" y="123991"/>
          <a:ext cx="3660922" cy="48580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끈질기게 믿음을 붙잡고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39" y="138220"/>
        <a:ext cx="3632464" cy="457347"/>
      </dsp:txXfrm>
    </dsp:sp>
    <dsp:sp modelId="{99D36536-A3B4-4D49-83BE-457AE2F5B7A2}">
      <dsp:nvSpPr>
        <dsp:cNvPr id="0" name=""/>
        <dsp:cNvSpPr/>
      </dsp:nvSpPr>
      <dsp:spPr>
        <a:xfrm>
          <a:off x="40291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45517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>
              <a:solidFill>
                <a:schemeClr val="tx1"/>
              </a:solidFill>
            </a:rPr>
            <a:t>감옥에서 풀려난 베드로가 문이 열릴 때까지 두드렸던 것처럼</a:t>
          </a:r>
          <a:r>
            <a:rPr lang="en-US" altLang="ko-KR" sz="2000" b="1" kern="1200" noProof="0" dirty="0">
              <a:solidFill>
                <a:schemeClr val="tx1"/>
              </a:solidFill>
            </a:rPr>
            <a:t>, </a:t>
          </a:r>
          <a:r>
            <a:rPr lang="ko-KR" altLang="en-US" sz="2000" b="1" kern="1200" noProof="0" dirty="0">
              <a:solidFill>
                <a:schemeClr val="tx1"/>
              </a:solidFill>
            </a:rPr>
            <a:t>끈질기게 노력함 </a:t>
          </a:r>
          <a:endParaRPr lang="en-US" altLang="ko-KR" sz="2000" b="1" kern="1200" noProof="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ko-KR" sz="2000" b="1" kern="1200" noProof="0" dirty="0">
              <a:solidFill>
                <a:schemeClr val="tx1"/>
              </a:solidFill>
            </a:rPr>
            <a:t>(</a:t>
          </a:r>
          <a:r>
            <a:rPr lang="ko-KR" altLang="en-US" sz="2000" b="1" kern="1200" noProof="0" dirty="0">
              <a:solidFill>
                <a:schemeClr val="tx1"/>
              </a:solidFill>
            </a:rPr>
            <a:t>행 </a:t>
          </a:r>
          <a:r>
            <a:rPr lang="en-US" altLang="ko-KR" sz="2000" b="1" kern="1200" noProof="0" dirty="0">
              <a:solidFill>
                <a:schemeClr val="tx1"/>
              </a:solidFill>
            </a:rPr>
            <a:t>12:11-16)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1568716" y="835571"/>
        <a:ext cx="2098377" cy="2820779"/>
      </dsp:txXfrm>
    </dsp:sp>
    <dsp:sp modelId="{38F04ACA-9C01-45E8-8BFC-5DCFD3FAEB20}">
      <dsp:nvSpPr>
        <dsp:cNvPr id="0" name=""/>
        <dsp:cNvSpPr/>
      </dsp:nvSpPr>
      <dsp:spPr>
        <a:xfrm>
          <a:off x="4048947" y="123991"/>
          <a:ext cx="3660922" cy="485805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성경 진리에 근거한 믿음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3176" y="138220"/>
        <a:ext cx="3632464" cy="457347"/>
      </dsp:txXfrm>
    </dsp:sp>
    <dsp:sp modelId="{F20D61F0-7A4B-4A87-8119-BA789B8B2306}">
      <dsp:nvSpPr>
        <dsp:cNvPr id="0" name=""/>
        <dsp:cNvSpPr/>
      </dsp:nvSpPr>
      <dsp:spPr>
        <a:xfrm>
          <a:off x="4002246" y="853149"/>
          <a:ext cx="1348782" cy="2785623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17127" y="722031"/>
          <a:ext cx="2325457" cy="304785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solidFill>
                <a:schemeClr val="tx1"/>
              </a:solidFill>
            </a:rPr>
            <a:t>성경의 진리에 근거한 믿음을 굳게 지킴</a:t>
          </a:r>
          <a:r>
            <a:rPr lang="en-US" altLang="ko-KR" sz="2000" b="1" kern="1200" noProof="0" dirty="0">
              <a:solidFill>
                <a:schemeClr val="tx1"/>
              </a:solidFill>
            </a:rPr>
            <a:t>.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5530667" y="835571"/>
        <a:ext cx="2098377" cy="2820779"/>
      </dsp:txXfrm>
    </dsp:sp>
    <dsp:sp modelId="{C473FD13-5BAF-4B9B-BF2E-9AAD8331BEC3}">
      <dsp:nvSpPr>
        <dsp:cNvPr id="0" name=""/>
        <dsp:cNvSpPr/>
      </dsp:nvSpPr>
      <dsp:spPr>
        <a:xfrm>
          <a:off x="8030541" y="123991"/>
          <a:ext cx="3660922" cy="485805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흔들림 없이 굳게 섬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4770" y="138220"/>
        <a:ext cx="3632464" cy="457347"/>
      </dsp:txXfrm>
    </dsp:sp>
    <dsp:sp modelId="{B9BC0BC2-73FB-4F25-88C4-5E109F8D6048}">
      <dsp:nvSpPr>
        <dsp:cNvPr id="0" name=""/>
        <dsp:cNvSpPr/>
      </dsp:nvSpPr>
      <dsp:spPr>
        <a:xfrm>
          <a:off x="7952148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6348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solidFill>
                <a:schemeClr val="tx1"/>
              </a:solidFill>
            </a:rPr>
            <a:t>복음의 소망에 기초한 믿음을 결코 잃지 말고 흔들림 없이 굳건히 서 있어야 합니다</a:t>
          </a:r>
          <a:r>
            <a:rPr lang="en-US" altLang="ko-KR" sz="2000" b="1" kern="1200" noProof="0" dirty="0">
              <a:solidFill>
                <a:schemeClr val="tx1"/>
              </a:solidFill>
            </a:rPr>
            <a:t>.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9477026" y="835571"/>
        <a:ext cx="2098377" cy="2820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/>
            <a:t>세상을 창조하시기 전에 계획하심 </a:t>
          </a:r>
          <a:r>
            <a:rPr lang="en-US" altLang="ko-KR" sz="2000" b="1" kern="1200" noProof="0" dirty="0"/>
            <a:t>(</a:t>
          </a:r>
          <a:r>
            <a:rPr lang="ko-KR" altLang="en-US" sz="2000" b="1" kern="1200" noProof="0" dirty="0"/>
            <a:t>벧전 </a:t>
          </a:r>
          <a:r>
            <a:rPr lang="en-US" altLang="ko-KR" sz="2000" b="1" kern="1200" noProof="0" dirty="0"/>
            <a:t>1:20)</a:t>
          </a:r>
          <a:endParaRPr lang="en-US" sz="2000" kern="1200" noProof="0" dirty="0"/>
        </a:p>
      </dsp:txBody>
      <dsp:txXfrm>
        <a:off x="854154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/>
            <a:t>구원의 계획의 일부만 천사들에게 알려주심 </a:t>
          </a:r>
          <a:r>
            <a:rPr lang="en-US" altLang="ko-KR" sz="2000" b="1" kern="1200" noProof="0" dirty="0"/>
            <a:t>(</a:t>
          </a:r>
          <a:r>
            <a:rPr lang="ko-KR" altLang="en-US" sz="2000" b="1" kern="1200" noProof="0" dirty="0"/>
            <a:t>벧전 </a:t>
          </a:r>
          <a:r>
            <a:rPr lang="en-US" altLang="ko-KR" sz="2000" b="1" kern="1200" noProof="0" dirty="0"/>
            <a:t>1:12).</a:t>
          </a:r>
          <a:endParaRPr lang="en-US" sz="2000" kern="1200" noProof="0" dirty="0"/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/>
            <a:t>아담과 하와에게 처음으로 알려주심 </a:t>
          </a:r>
          <a:r>
            <a:rPr lang="en-US" altLang="ko-KR" sz="2000" b="1" kern="1200" noProof="0" dirty="0"/>
            <a:t>(</a:t>
          </a:r>
          <a:r>
            <a:rPr lang="ko-KR" altLang="en-US" sz="2000" b="1" kern="1200" noProof="0" dirty="0"/>
            <a:t>창 </a:t>
          </a:r>
          <a:r>
            <a:rPr lang="en-US" altLang="ko-KR" sz="2000" b="1" kern="1200" noProof="0" dirty="0"/>
            <a:t>3:15).</a:t>
          </a:r>
          <a:endParaRPr lang="en-US" sz="2000" kern="1200" noProof="0" dirty="0"/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/>
            <a:t>선지자들에게 알려 주셨고</a:t>
          </a:r>
          <a:r>
            <a:rPr lang="en-US" sz="2000" b="1" kern="1200" noProof="0" dirty="0"/>
            <a:t>                                           (</a:t>
          </a:r>
          <a:r>
            <a:rPr lang="ko-KR" altLang="en-US" sz="2000" b="1" kern="1200" noProof="0" dirty="0"/>
            <a:t>벧전</a:t>
          </a:r>
          <a:r>
            <a:rPr lang="en-US" sz="2000" b="1" kern="1200" noProof="0" dirty="0"/>
            <a:t> 1:10-11)</a:t>
          </a:r>
          <a:endParaRPr lang="en-US" sz="2000" kern="1200" noProof="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/>
            <a:t>예수님께서 처음으로 유대인들에게 말씀하셨고 </a:t>
          </a:r>
          <a:r>
            <a:rPr lang="en-US" sz="2000" b="1" kern="1200" noProof="0" dirty="0"/>
            <a:t>(</a:t>
          </a:r>
          <a:r>
            <a:rPr lang="ko-KR" altLang="en-US" sz="2000" b="1" kern="1200" noProof="0" dirty="0"/>
            <a:t>마</a:t>
          </a:r>
          <a:r>
            <a:rPr lang="en-US" sz="2000" b="1" kern="1200" noProof="0" dirty="0"/>
            <a:t>. 15:24)</a:t>
          </a:r>
          <a:endParaRPr lang="en-US" sz="2000" kern="1200" noProof="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/>
            <a:t>마침내 모든 사람들에게 공개됨</a:t>
          </a:r>
          <a:r>
            <a:rPr lang="en-US" sz="2000" b="1" kern="1200" noProof="0" dirty="0"/>
            <a:t>               (</a:t>
          </a:r>
          <a:r>
            <a:rPr lang="ko-KR" altLang="en-US" sz="2000" b="1" kern="1200" noProof="0" dirty="0"/>
            <a:t>골</a:t>
          </a:r>
          <a:r>
            <a:rPr lang="en-US" sz="2000" b="1" kern="1200" noProof="0" dirty="0"/>
            <a:t>. 1:27)</a:t>
          </a:r>
          <a:endParaRPr lang="en-US" sz="2000" kern="1200" noProof="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/>
            <a:t>그들에게 기독교의 교리와 기독교인들의 삶을 가르치고 </a:t>
          </a:r>
          <a:r>
            <a:rPr lang="en-US" altLang="ko-KR" sz="2000" b="1" kern="1200" noProof="0" dirty="0"/>
            <a:t>(</a:t>
          </a:r>
          <a:r>
            <a:rPr lang="ko-KR" altLang="en-US" sz="2000" b="1" kern="1200" noProof="0" dirty="0" err="1"/>
            <a:t>살후</a:t>
          </a:r>
          <a:r>
            <a:rPr lang="ko-KR" altLang="en-US" sz="2000" b="1" kern="1200" noProof="0" dirty="0"/>
            <a:t> </a:t>
          </a:r>
          <a:r>
            <a:rPr lang="en-US" altLang="ko-KR" sz="2000" b="1" kern="1200" noProof="0" dirty="0"/>
            <a:t>2:15).</a:t>
          </a:r>
          <a:endParaRPr lang="en-US" sz="2000" kern="1200" noProof="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/>
            <a:t>복음을 거절한 대가에 대해 경고하고 </a:t>
          </a:r>
          <a:r>
            <a:rPr lang="en-US" altLang="ko-KR" sz="2000" b="1" kern="1200" noProof="0" dirty="0"/>
            <a:t>(</a:t>
          </a:r>
          <a:r>
            <a:rPr lang="ko-KR" altLang="en-US" sz="2000" b="1" kern="1200" noProof="0" dirty="0"/>
            <a:t>히 </a:t>
          </a:r>
          <a:r>
            <a:rPr lang="en-US" altLang="ko-KR" sz="2000" b="1" kern="1200" noProof="0" dirty="0"/>
            <a:t>10:25-29).</a:t>
          </a:r>
          <a:endParaRPr lang="en-US" sz="2000" kern="1200" noProof="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/>
            <a:t>거짓 교사들의 잘못된 가르침에 대해 경고했습니다 </a:t>
          </a:r>
          <a:r>
            <a:rPr lang="en-US" altLang="ko-KR" sz="2000" b="1" kern="1200" noProof="0" dirty="0"/>
            <a:t>(</a:t>
          </a:r>
          <a:r>
            <a:rPr lang="ko-KR" altLang="en-US" sz="2000" b="1" kern="1200" noProof="0" dirty="0"/>
            <a:t>행 </a:t>
          </a:r>
          <a:r>
            <a:rPr lang="en-US" altLang="ko-KR" sz="2000" b="1" kern="1200" noProof="0" dirty="0"/>
            <a:t>20:29-30).</a:t>
          </a:r>
          <a:endParaRPr lang="en-US" sz="2000" kern="1200" noProof="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ko-KR" altLang="en-US" sz="60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화목</a:t>
            </a:r>
            <a:r>
              <a:rPr lang="en-US" altLang="ko-KR" sz="60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sz="60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관계회복</a:t>
            </a:r>
            <a:r>
              <a:rPr lang="en-US" altLang="ko-KR" sz="60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ko-KR" altLang="en-US" sz="60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과 소망</a:t>
            </a:r>
            <a:endParaRPr lang="en-US" sz="60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5011407" y="6496050"/>
            <a:ext cx="2169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C3AF97"/>
                </a:solidFill>
              </a:rPr>
              <a:t> 9</a:t>
            </a:r>
            <a:r>
              <a:rPr lang="ko-KR" altLang="en-US" sz="1600" b="1" noProof="0" dirty="0">
                <a:solidFill>
                  <a:srgbClr val="C3AF97"/>
                </a:solidFill>
              </a:rPr>
              <a:t>과    </a:t>
            </a:r>
            <a:r>
              <a:rPr lang="en-US" altLang="ko-KR" sz="1600" b="1" noProof="0" dirty="0">
                <a:solidFill>
                  <a:srgbClr val="C3AF97"/>
                </a:solidFill>
              </a:rPr>
              <a:t>2026</a:t>
            </a:r>
            <a:r>
              <a:rPr lang="ko-KR" altLang="en-US" sz="1600" b="1" noProof="0" dirty="0">
                <a:solidFill>
                  <a:srgbClr val="C3AF97"/>
                </a:solidFill>
              </a:rPr>
              <a:t>년 </a:t>
            </a:r>
            <a:r>
              <a:rPr lang="en-US" altLang="ko-KR" sz="1600" b="1" noProof="0" dirty="0">
                <a:solidFill>
                  <a:srgbClr val="C3AF97"/>
                </a:solidFill>
              </a:rPr>
              <a:t>2</a:t>
            </a:r>
            <a:r>
              <a:rPr lang="ko-KR" altLang="en-US" sz="1600" b="1" noProof="0" dirty="0">
                <a:solidFill>
                  <a:srgbClr val="C3AF97"/>
                </a:solidFill>
              </a:rPr>
              <a:t>월 </a:t>
            </a:r>
            <a:r>
              <a:rPr lang="en-US" altLang="ko-KR" sz="1600" b="1" noProof="0" dirty="0">
                <a:solidFill>
                  <a:srgbClr val="C3AF97"/>
                </a:solidFill>
              </a:rPr>
              <a:t>28</a:t>
            </a:r>
            <a:r>
              <a:rPr lang="ko-KR" altLang="en-US" sz="1600" b="1" noProof="0" dirty="0">
                <a:solidFill>
                  <a:srgbClr val="C3AF97"/>
                </a:solidFill>
              </a:rPr>
              <a:t>일</a:t>
            </a:r>
            <a:endParaRPr lang="en-US" sz="1600" b="1" noProof="0" dirty="0">
              <a:solidFill>
                <a:srgbClr val="C3A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ko-KR" alt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복음의 능력</a:t>
            </a: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770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복음을 선포함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519112" y="565848"/>
            <a:ext cx="11153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우리가 그리스도를 전파하며 온갖 지혜로 모든 사람을 권면하고 가르치는 것은 그들을 그리스도 안에서 완전한 사람으로 하나님께 바치기 위한 것입니다</a:t>
            </a:r>
            <a:r>
              <a:rPr lang="en-US" altLang="ko-K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골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6987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어떻게 복음을 전파했을까요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그의 설교의 중심은 십자가에 못 박히신 그리스도였습니다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고전 </a:t>
            </a:r>
            <a:r>
              <a:rPr lang="en-US" altLang="ko-KR" sz="2000" b="1" dirty="0"/>
              <a:t>1:23). </a:t>
            </a:r>
            <a:r>
              <a:rPr lang="ko-KR" altLang="en-US" sz="2000" b="1" dirty="0"/>
              <a:t>그는 예수님을 받아들인 사람들이 온전해질 때까지 권면하고 가르쳤습니다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1:28-29). </a:t>
            </a:r>
            <a:r>
              <a:rPr lang="ko-KR" altLang="en-US" sz="2000" b="1" dirty="0"/>
              <a:t>그는 어떻게 이 일을 했을까요</a:t>
            </a:r>
            <a:r>
              <a:rPr lang="en-US" altLang="ko-KR" sz="2000" b="1" dirty="0"/>
              <a:t>?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299472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1723" y="4553537"/>
            <a:ext cx="864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잠깐만요</a:t>
            </a:r>
            <a:r>
              <a:rPr lang="en-US" altLang="ko-KR" sz="2000" b="1" dirty="0"/>
              <a:t>… </a:t>
            </a:r>
            <a:r>
              <a:rPr lang="ko-KR" altLang="en-US" sz="2000" b="1" dirty="0"/>
              <a:t>그들을 온전한 사람으로 변화시키라고요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그것도 몇 명이 아니라</a:t>
            </a:r>
            <a:r>
              <a:rPr lang="en-US" altLang="ko-KR" sz="2000" b="1" dirty="0"/>
              <a:t>… “</a:t>
            </a:r>
            <a:r>
              <a:rPr lang="ko-KR" altLang="en-US" sz="2000" b="1" dirty="0"/>
              <a:t>모든 사람들</a:t>
            </a:r>
            <a:r>
              <a:rPr lang="en-US" altLang="ko-KR" sz="2000" b="1" dirty="0"/>
              <a:t>”</a:t>
            </a:r>
            <a:r>
              <a:rPr lang="ko-KR" altLang="en-US" sz="2000" b="1" dirty="0" err="1"/>
              <a:t>을요</a:t>
            </a:r>
            <a:r>
              <a:rPr lang="en-US" altLang="ko-KR" sz="2000" b="1" dirty="0"/>
              <a:t>! 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1:28</a:t>
            </a:r>
            <a:r>
              <a:rPr lang="en-US" sz="2000" b="1" dirty="0"/>
              <a:t>b)</a:t>
            </a:r>
            <a:endParaRPr lang="en-US" sz="2000" b="1" noProof="0" dirty="0"/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552097" y="5261423"/>
            <a:ext cx="86399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2000" b="1" dirty="0"/>
              <a:t>“</a:t>
            </a:r>
            <a:r>
              <a:rPr lang="ko-KR" altLang="en-US" sz="2000" b="1" dirty="0"/>
              <a:t>성숙한</a:t>
            </a:r>
            <a:r>
              <a:rPr lang="en-US" altLang="ko-KR" sz="2000" b="1" dirty="0"/>
              <a:t>”</a:t>
            </a:r>
            <a:r>
              <a:rPr lang="ko-KR" altLang="en-US" sz="2000" b="1" dirty="0" err="1"/>
              <a:t>으로</a:t>
            </a:r>
            <a:r>
              <a:rPr lang="ko-KR" altLang="en-US" sz="2000" b="1" dirty="0"/>
              <a:t> 번역된 그리스어 단어</a:t>
            </a:r>
            <a:r>
              <a:rPr lang="en-US" altLang="ko-KR" sz="2000" b="1" dirty="0"/>
              <a:t>(</a:t>
            </a:r>
            <a:r>
              <a:rPr lang="en-US" sz="2000" b="1" dirty="0" err="1"/>
              <a:t>teleios</a:t>
            </a:r>
            <a:r>
              <a:rPr lang="en-US" sz="2000" b="1" dirty="0"/>
              <a:t>)</a:t>
            </a:r>
            <a:r>
              <a:rPr lang="ko-KR" altLang="en-US" sz="2000" b="1" dirty="0"/>
              <a:t>는 온전하고 흠이 없다는 뜻입니다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우리가 그리스도인으로 성장하면서 하나님의 율법의 깊이와 그 요구 조건들을 더욱 분명하게 깨닫게 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그러므로 우리의 목표는 그리스도 예수님 안에서 온전한 사람이 되는 것입니다</a:t>
            </a:r>
            <a:r>
              <a:rPr lang="en-US" altLang="ko-KR" sz="2000" b="1" dirty="0"/>
              <a:t>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056865" y="1982450"/>
            <a:ext cx="97012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000" b="1" noProof="0" dirty="0">
                <a:latin typeface="Constantia" panose="02030602050306030303" pitchFamily="18" charset="0"/>
              </a:rPr>
              <a:t>“</a:t>
            </a:r>
            <a:r>
              <a:rPr lang="ko-KR" altLang="en-US" sz="3000" b="1" dirty="0">
                <a:latin typeface="Constantia" panose="02030602050306030303" pitchFamily="18" charset="0"/>
              </a:rPr>
              <a:t>십자가에 못 박히신 구세주를 바라볼 때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우리는 하늘의 주인께서 치르신 엄청난 희생과 의미를 더 깊이 깨닫게 됩니다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구원의 계획이 우리 앞에 영광스럽게 드러나고</a:t>
            </a:r>
            <a:r>
              <a:rPr lang="en-US" altLang="ko-KR" sz="3000" b="1" dirty="0">
                <a:latin typeface="Constantia" panose="02030602050306030303" pitchFamily="18" charset="0"/>
              </a:rPr>
              <a:t>, </a:t>
            </a:r>
            <a:r>
              <a:rPr lang="ko-KR" altLang="en-US" sz="3000" b="1" dirty="0">
                <a:latin typeface="Constantia" panose="02030602050306030303" pitchFamily="18" charset="0"/>
              </a:rPr>
              <a:t>골고다 언덕을 떠올릴 때 우리 마음속에 생생하고 거룩한 감정이 </a:t>
            </a:r>
            <a:r>
              <a:rPr lang="ko-KR" altLang="en-US" sz="3000" b="1" dirty="0" err="1">
                <a:latin typeface="Constantia" panose="02030602050306030303" pitchFamily="18" charset="0"/>
              </a:rPr>
              <a:t>피어오릅니다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하나님과 어린양을 찬양하는 마음이 우리 마음과 입술에서 흘러나올 것입니다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골고다 언덕의 모습을 생생하게 간직하는 영혼에게는 교만과 자기숭배가 싹틀 수 없기 때문입니다</a:t>
            </a:r>
            <a:r>
              <a:rPr lang="en-US" altLang="ko-KR" sz="3000" b="1" dirty="0">
                <a:latin typeface="Constantia" panose="02030602050306030303" pitchFamily="18" charset="0"/>
              </a:rPr>
              <a:t>.</a:t>
            </a:r>
            <a:r>
              <a:rPr lang="en-US" sz="30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8390953" y="5808445"/>
            <a:ext cx="2666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noProof="0" dirty="0"/>
              <a:t>엘렌 </a:t>
            </a:r>
            <a:r>
              <a:rPr lang="ko-KR" altLang="en-US" sz="1600" b="1" noProof="0" dirty="0" err="1"/>
              <a:t>화잇</a:t>
            </a:r>
            <a:r>
              <a:rPr lang="en-US" sz="1600" b="1" noProof="0" dirty="0"/>
              <a:t>(</a:t>
            </a:r>
            <a:r>
              <a:rPr lang="ko-KR" altLang="en-US" sz="1600" b="1" noProof="0" dirty="0"/>
              <a:t>시대의 소망</a:t>
            </a:r>
            <a:r>
              <a:rPr lang="en-US" sz="1600" b="1" noProof="0" dirty="0"/>
              <a:t>. 661)</a:t>
            </a:r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66676" y="2018993"/>
            <a:ext cx="6303350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하나님이 죄를 알지도 못하신 자로 우리를 대신하여 죄를 삼으신 것은 우리로 하여금 저의 안에서 하나님의 의가 되게 하려 </a:t>
            </a:r>
            <a:r>
              <a:rPr kumimoji="0" lang="ko-KR" alt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하심이니라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endParaRPr kumimoji="0" lang="en-U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고린도 후서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5:21</a:t>
            </a:r>
          </a:p>
        </p:txBody>
      </p:sp>
    </p:spTree>
    <p:extLst>
      <p:ext uri="{BB962C8B-B14F-4D97-AF65-F5344CB8AC3E}">
        <p14:creationId xmlns:p14="http://schemas.microsoft.com/office/powerpoint/2010/main" val="35566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6169832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102597"/>
            <a:ext cx="7591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그리스도께서 십자가에 달려 죽으심으로 하늘과 땅의 관계가 회복되었고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1:20)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우리에게도</a:t>
            </a:r>
            <a:r>
              <a:rPr lang="ko-KR" altLang="en-US" sz="2000" b="1" dirty="0"/>
              <a:t> 현실적인 변화가 찾아왔다고 했습니다</a:t>
            </a:r>
            <a:r>
              <a:rPr lang="en-US" altLang="ko-KR" sz="2000" b="1" dirty="0"/>
              <a:t>.</a:t>
            </a:r>
            <a:endParaRPr lang="en-US" sz="2000" b="1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8" y="1037897"/>
            <a:ext cx="75914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예수님의 죽음이 어떻게 우리를 변화시켰습니까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하나님은 어떻게 이 모든 변화가 찾아올 것을 알려 주셨습니까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다른 사람들도 우리처럼 관계의 회복과 소망을 얻도록 우리가 어떻게 도울 수 있을까요</a:t>
            </a:r>
            <a:r>
              <a:rPr lang="en-US" altLang="ko-KR" sz="2000" b="1" dirty="0"/>
              <a:t>?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ko-KR" alt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관계회복이 가져오는 변화들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ko-KR" altLang="en-US" sz="4400" b="1" spc="60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악을 행하던 사람이 거룩한 사람으로</a:t>
            </a:r>
            <a:endParaRPr lang="en-US" altLang="ko-KR" sz="4400" b="1" spc="600" dirty="0">
              <a:ln w="254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457200" y="599598"/>
            <a:ext cx="112776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여러분은 전에 여러분의 악한 행실 때문에 하나님을 떠나 마음으로 하나님과 원수가 되었습니다</a:t>
            </a:r>
            <a:r>
              <a:rPr lang="en-US" altLang="ko-KR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ko-KR" alt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그러나 이제는 하나님이 그리스도의 육체적인 죽음을 통해 여러분과 화해하셨습니다</a:t>
            </a:r>
            <a:r>
              <a:rPr lang="en-US" altLang="ko-KR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이것은 여러분을 거룩하고 흠이 없고 책망할 것이 없는 사람으로 자기 앞에 세우기 위한 것입니다</a:t>
            </a:r>
            <a:r>
              <a:rPr lang="en-US" altLang="ko-KR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.</a:t>
            </a:r>
            <a:r>
              <a:rPr lang="ko-KR" alt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골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1:21-22)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160822" y="1669412"/>
            <a:ext cx="4086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문제는 간단합니다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우리는 악을 행하며 살았으므로 영원한 죽음으로 삶을 마치게 되었습니다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롬 </a:t>
            </a:r>
            <a:r>
              <a:rPr lang="en-US" altLang="ko-KR" sz="2000" b="1" dirty="0"/>
              <a:t>6:23; </a:t>
            </a:r>
            <a:r>
              <a:rPr lang="ko-KR" altLang="en-US" sz="2000" b="1" dirty="0"/>
              <a:t>계 </a:t>
            </a:r>
            <a:r>
              <a:rPr lang="en-US" altLang="ko-KR" sz="2000" b="1" dirty="0"/>
              <a:t>21:8).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512827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04179" y="4949026"/>
            <a:ext cx="17435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b="1" noProof="0" dirty="0"/>
              <a:t>그러나 하나님께서 우리를 위해 거대한 계획을 세우셨습니다</a:t>
            </a:r>
            <a:endParaRPr lang="en-US" sz="2000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170656" y="2988413"/>
            <a:ext cx="34774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b="1" dirty="0"/>
              <a:t>우리 스스로는 이 운명을 바꿀 수 없었고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구원받기 위한 값을 치를 수도 없었습니다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시 </a:t>
            </a:r>
            <a:r>
              <a:rPr lang="en-US" altLang="ko-KR" sz="2000" b="1" dirty="0"/>
              <a:t>49:7-8).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49160"/>
            <a:ext cx="9015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믿음에 굳게 서 흔들리지 않음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97597" y="889990"/>
            <a:ext cx="8420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만일 여러분이 믿음에 굳게 서서 여러분이 들은 기쁜 소식의 희망에서 </a:t>
            </a:r>
            <a:endParaRPr lang="en-US" altLang="ko-KR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흔들리지 않는다면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골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0" y="1862087"/>
            <a:ext cx="9015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우리는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믿음으로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의롭게 되었고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칭의</a:t>
            </a:r>
            <a:r>
              <a:rPr lang="en-US" altLang="ko-KR" sz="2000" b="1" dirty="0"/>
              <a:t>), </a:t>
            </a:r>
            <a:r>
              <a:rPr lang="ko-KR" altLang="en-US" sz="2000" b="1" dirty="0"/>
              <a:t>거룩함으로 성장하고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성화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있지만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아직 하늘에 도착하지 않았습니다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지금도 우리는 길을 잃고 목표에 도달하지 못할 위험이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따라서 바울은 우리에게 세 가지를 권고합니다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1:23</a:t>
            </a:r>
            <a:r>
              <a:rPr lang="en-US" sz="2000" b="1" dirty="0"/>
              <a:t>a):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352127"/>
              </p:ext>
            </p:extLst>
          </p:nvPr>
        </p:nvGraphicFramePr>
        <p:xfrm>
          <a:off x="285749" y="2905124"/>
          <a:ext cx="1169977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369277"/>
            <a:ext cx="7964130" cy="2145323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ko-KR" alt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소망</a:t>
            </a: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1" y="46498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o-KR" altLang="en-US" sz="4800" b="1" spc="30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소망이 솟아오르고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50" y="834232"/>
            <a:ext cx="11544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나는 하나님의 말씀을 여러분에게 아낌없이 전하라는 사명을 받은 교회의 일꾼입니다</a:t>
            </a:r>
            <a:r>
              <a:rPr lang="en-US" altLang="ko-KR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골 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543300" y="1275203"/>
            <a:ext cx="86486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우리가 살펴본 바와 같이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우리를 구원하시는 하나님의 계획은 예수님의 죽음을 근거로 하며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우리의 </a:t>
            </a:r>
            <a:r>
              <a:rPr lang="ko-KR" altLang="en-US" sz="2000" b="1" dirty="0" err="1"/>
              <a:t>칭의와</a:t>
            </a:r>
            <a:r>
              <a:rPr lang="ko-KR" altLang="en-US" sz="2000" b="1" dirty="0"/>
              <a:t> 성화도 포함합니다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하지만 여기서 아주 중요한 역할을 빼놓을 수 없습니다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우리가 구원의 계획을 받아들이려면 먼저 그것을 알아야 하는데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누군가가 우리에게 구원의 계획을 전해 주어야 한다는 것입니다</a:t>
            </a:r>
            <a:r>
              <a:rPr lang="en-US" altLang="ko-KR" sz="2000" b="1" dirty="0"/>
              <a:t>.</a:t>
            </a:r>
            <a:endParaRPr lang="en-US" sz="2000" b="1" noProof="0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2697" y="2724774"/>
            <a:ext cx="3708801" cy="168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543301" y="2878459"/>
            <a:ext cx="46196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하나님의 섭리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즉 사람이 처한 상황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생각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다른 사람들을 움직이시는 과정에서 전도자의 역할을 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1:25).</a:t>
            </a:r>
            <a:endParaRPr lang="en-US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543301" y="4481715"/>
            <a:ext cx="8751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갖은 고난을 겪으면서도 바울은 구원의 계획에 참여하게 된 것을 기뻐했습니다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1:24). </a:t>
            </a:r>
            <a:r>
              <a:rPr lang="ko-KR" altLang="en-US" sz="2000" b="1" dirty="0"/>
              <a:t>로마에서 체포되어 참수형을 당할 때까지 바울은 옥중에서 신약성경에 포함된 </a:t>
            </a:r>
            <a:r>
              <a:rPr lang="en-US" altLang="ko-KR" sz="2000" b="1" dirty="0"/>
              <a:t>14</a:t>
            </a:r>
            <a:r>
              <a:rPr lang="ko-KR" altLang="en-US" sz="2000" b="1" dirty="0"/>
              <a:t>편의 서신 중 적어도 </a:t>
            </a:r>
            <a:r>
              <a:rPr lang="en-US" altLang="ko-KR" sz="2000" b="1" dirty="0"/>
              <a:t>7</a:t>
            </a:r>
            <a:r>
              <a:rPr lang="ko-KR" altLang="en-US" sz="2000" b="1" dirty="0"/>
              <a:t>편을 썼습니다</a:t>
            </a:r>
            <a:r>
              <a:rPr lang="en-US" altLang="ko-KR" sz="2000" b="1" dirty="0"/>
              <a:t>.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543300" y="5515936"/>
            <a:ext cx="86486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하나님의 계획에서 중요한 역할을 담당했고 기쁨으로 일했습니다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우리도 다른 사람들에게 그리스도를 소개하면서 구원의 계획에 동참할 수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이것이 바로 우리의 기쁨입니다</a:t>
            </a:r>
            <a:r>
              <a:rPr lang="en-US" altLang="ko-KR" sz="2000" b="1" dirty="0"/>
              <a:t>!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ko-KR" altLang="en-US" sz="4400" b="1" spc="30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하나님의 비밀을 알게 됨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624317"/>
            <a:ext cx="9479178" cy="584775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이 말씀은 오랜 세대 동안 숨겨졌던 비밀인데 지금 하나님의 성도들에게 알려졌습니다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골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1:26)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123626" y="1428867"/>
            <a:ext cx="12068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예수님께서 다시 살아나신 후에 교회에 밝혀진 비밀에 대해 이야기합니다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1:26). </a:t>
            </a:r>
            <a:r>
              <a:rPr lang="ko-KR" altLang="en-US" sz="2000" b="1" dirty="0"/>
              <a:t>그 이전에는 이 비밀이 어렴풋이 알려져 있었습니다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그렇다면 이 비밀은 무엇일까요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바로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이 비밀은 여러분 안에 계신 그리스도 곧 영광의 소망입니다”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1:27).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229897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3626" y="5139891"/>
            <a:ext cx="7952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 비밀에는 아직 공개되지 않은 부분들이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이제 우리는 영광을 받을 소망을 품고 살아가고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얼마나 놀라운 변화입니까</a:t>
            </a:r>
            <a:r>
              <a:rPr lang="en-US" altLang="ko-KR" sz="2000" b="1" dirty="0"/>
              <a:t>! </a:t>
            </a:r>
            <a:r>
              <a:rPr lang="ko-KR" altLang="en-US" sz="2000" b="1" dirty="0"/>
              <a:t>얼마나 신비로운 일입니까</a:t>
            </a:r>
            <a:r>
              <a:rPr lang="en-US" altLang="ko-KR" sz="2000" b="1" dirty="0"/>
              <a:t>! </a:t>
            </a:r>
            <a:r>
              <a:rPr lang="ko-KR" altLang="en-US" sz="2000" b="1" dirty="0"/>
              <a:t>죄인들이 예수님의 구속의 피로 의롭게 되고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거룩하게 되고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영화롭게 되었습니다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 비밀은 영원히 연구할 주제로 남을 것입니다</a:t>
            </a:r>
            <a:r>
              <a:rPr lang="en-US" altLang="ko-KR" sz="2000" b="1" dirty="0"/>
              <a:t>.</a:t>
            </a:r>
            <a:endParaRPr lang="en-US" sz="2000" b="1" noProof="0" dirty="0"/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</TotalTime>
  <Words>932</Words>
  <Application>Microsoft Office PowerPoint</Application>
  <PresentationFormat>Panorámica</PresentationFormat>
  <Paragraphs>68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Comic Sans MS</vt:lpstr>
      <vt:lpstr>Arial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114</cp:revision>
  <dcterms:created xsi:type="dcterms:W3CDTF">2026-01-24T16:42:04Z</dcterms:created>
  <dcterms:modified xsi:type="dcterms:W3CDTF">2026-02-25T03:36:52Z</dcterms:modified>
</cp:coreProperties>
</file>