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498"/>
  </p:normalViewPr>
  <p:slideViewPr>
    <p:cSldViewPr snapToGrid="0">
      <p:cViewPr varScale="1">
        <p:scale>
          <a:sx n="107" d="100"/>
          <a:sy n="10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연단한 금을 사라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/>
            </a:rPr>
            <a:t>반쪽짜리 진리나 수박 겉핥기식의 성경연구에 만족하면 안 됩니다</a:t>
          </a:r>
          <a:r>
            <a:rPr lang="en-US" altLang="ko-KR" sz="1800" b="1" noProof="0" dirty="0">
              <a:effectLst/>
            </a:rPr>
            <a:t>. </a:t>
          </a:r>
          <a:r>
            <a:rPr lang="ko-KR" altLang="en-US" sz="1800" b="1" noProof="0" dirty="0">
              <a:effectLst/>
            </a:rPr>
            <a:t>인간이 만든 싸구려 모조품인 교리들을 과감히 버리고 스스로 성경을 깊이 파고들어</a:t>
          </a:r>
          <a:r>
            <a:rPr lang="en-US" altLang="ko-KR" sz="1800" b="1" noProof="0" dirty="0">
              <a:effectLst/>
            </a:rPr>
            <a:t>, </a:t>
          </a:r>
          <a:r>
            <a:rPr lang="ko-KR" altLang="en-US" sz="1800" b="1" noProof="0" dirty="0">
              <a:effectLst/>
            </a:rPr>
            <a:t>평소에 잘못 알고 있던 모든 찌꺼기지식들을 제거해야 합니다</a:t>
          </a:r>
          <a:r>
            <a:rPr lang="en-US" altLang="ko-KR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흰 옷을 사라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/>
            </a:rPr>
            <a:t>구원을 얻는 단 하나의 방법은 예수님의 의를 받아 들이는 것 외에는 없다는 것을 </a:t>
          </a:r>
          <a:r>
            <a:rPr lang="ko-KR" altLang="en-US" sz="1800" b="1" noProof="0" dirty="0" err="1">
              <a:effectLst/>
            </a:rPr>
            <a:t>깨달아야</a:t>
          </a:r>
          <a:r>
            <a:rPr lang="ko-KR" altLang="en-US" sz="1800" b="1" noProof="0" dirty="0">
              <a:effectLst/>
            </a:rPr>
            <a:t> 합니다</a:t>
          </a:r>
          <a:r>
            <a:rPr lang="en-US" altLang="ko-KR" sz="1800" b="1" noProof="0" dirty="0">
              <a:effectLst/>
            </a:rPr>
            <a:t>.</a:t>
          </a:r>
          <a:r>
            <a:rPr lang="ko-KR" altLang="en-US" sz="1800" b="1" noProof="0" dirty="0">
              <a:effectLst/>
            </a:rPr>
            <a:t> 내 자신의 의로운 행위로 하나님께 나아가려 하는 것은</a:t>
          </a:r>
          <a:r>
            <a:rPr lang="en-US" altLang="ko-KR" sz="1800" b="1" noProof="0" dirty="0">
              <a:effectLst/>
            </a:rPr>
            <a:t>, </a:t>
          </a:r>
          <a:r>
            <a:rPr lang="ko-KR" altLang="en-US" sz="1800" b="1" noProof="0" dirty="0">
              <a:effectLst/>
            </a:rPr>
            <a:t>벌거벗은 채 그분 앞에 서는 것과 같습니다</a:t>
          </a:r>
          <a:r>
            <a:rPr lang="en-US" altLang="ko-KR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안약을 사라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/>
            </a:rPr>
            <a:t>성령님을 받아야 합니다</a:t>
          </a:r>
          <a:r>
            <a:rPr lang="en-US" altLang="ko-KR" sz="1800" b="1" noProof="0" dirty="0">
              <a:effectLst/>
            </a:rPr>
            <a:t>. </a:t>
          </a:r>
          <a:r>
            <a:rPr lang="ko-KR" altLang="en-US" sz="1800" b="1" noProof="0" dirty="0" err="1">
              <a:effectLst/>
            </a:rPr>
            <a:t>성령님만이</a:t>
          </a:r>
          <a:r>
            <a:rPr lang="ko-KR" altLang="en-US" sz="1800" b="1" noProof="0" dirty="0">
              <a:effectLst/>
            </a:rPr>
            <a:t> 우리에게 영적 분별력을 주셔서</a:t>
          </a:r>
          <a:r>
            <a:rPr lang="en-US" altLang="ko-KR" sz="1800" b="1" noProof="0" dirty="0">
              <a:effectLst/>
            </a:rPr>
            <a:t> </a:t>
          </a:r>
          <a:r>
            <a:rPr lang="ko-KR" altLang="en-US" sz="1800" b="1" noProof="0" dirty="0">
              <a:effectLst/>
            </a:rPr>
            <a:t>나의 진짜모습을 볼 수 있게 하십니다 </a:t>
          </a:r>
          <a:r>
            <a:rPr lang="en-US" altLang="ko-KR" sz="1800" b="1" noProof="0" dirty="0">
              <a:effectLst/>
            </a:rPr>
            <a:t>(</a:t>
          </a:r>
          <a:r>
            <a:rPr lang="ko-KR" altLang="en-US" sz="1800" b="1" noProof="0" dirty="0">
              <a:effectLst/>
            </a:rPr>
            <a:t>요 </a:t>
          </a:r>
          <a:r>
            <a:rPr lang="en-US" altLang="ko-KR" sz="1800" b="1" noProof="0" dirty="0">
              <a:effectLst/>
            </a:rPr>
            <a:t>16:</a:t>
          </a:r>
          <a:r>
            <a:rPr lang="ko-KR" altLang="en-US" sz="1800" b="1" noProof="0" dirty="0">
              <a:effectLst/>
            </a:rPr>
            <a:t> </a:t>
          </a:r>
          <a:r>
            <a:rPr lang="en-US" altLang="ko-KR" sz="1800" b="1" noProof="0" dirty="0">
              <a:effectLst/>
            </a:rPr>
            <a:t>8)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/>
            <a:t>우리를 창조하시기로 결심하셨고</a:t>
          </a:r>
          <a:r>
            <a:rPr lang="en" sz="1800" b="1" noProof="0" dirty="0"/>
            <a:t>(</a:t>
          </a:r>
          <a:r>
            <a:rPr lang="ko-KR" altLang="en-US" sz="1800" b="1" noProof="0" dirty="0"/>
            <a:t>창</a:t>
          </a:r>
          <a:r>
            <a:rPr lang="en" sz="1800" b="1" noProof="0" dirty="0"/>
            <a:t>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/>
            <a:t>우리가 죄 지었을 때 먼저 찾아 나서셨고 </a:t>
          </a:r>
          <a:r>
            <a:rPr lang="en" sz="1800" b="1" noProof="0" dirty="0"/>
            <a:t>(</a:t>
          </a:r>
          <a:r>
            <a:rPr lang="ko-KR" altLang="en-US" sz="1800" b="1" noProof="0" dirty="0"/>
            <a:t>창</a:t>
          </a:r>
          <a:r>
            <a:rPr lang="en" sz="1800" b="1" noProof="0" dirty="0"/>
            <a:t>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/>
            <a:t> 죄의 희생 재물이 되셔서 구원하셨고</a:t>
          </a:r>
          <a:r>
            <a:rPr lang="en" sz="1800" b="1" noProof="0" dirty="0"/>
            <a:t>(</a:t>
          </a:r>
          <a:r>
            <a:rPr lang="ko-KR" altLang="en-US" sz="1800" b="1" noProof="0" dirty="0"/>
            <a:t>요</a:t>
          </a:r>
          <a:r>
            <a:rPr lang="en" sz="1800" b="1" noProof="0" dirty="0"/>
            <a:t>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/>
            <a:t>우리에게 보상</a:t>
          </a:r>
          <a:r>
            <a:rPr lang="en-US" altLang="ko-KR" sz="1800" b="1" noProof="0" dirty="0"/>
            <a:t>,</a:t>
          </a:r>
          <a:r>
            <a:rPr lang="ko-KR" altLang="en-US" sz="1800" b="1" noProof="0" dirty="0"/>
            <a:t> 즉 하나님과 함께 앉고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 영원히 친밀하게 살도록 하심</a:t>
          </a:r>
          <a:r>
            <a:rPr lang="en-US" altLang="ko-KR" sz="1800" b="1" noProof="0" dirty="0"/>
            <a:t>(</a:t>
          </a:r>
          <a:r>
            <a:rPr lang="ko-KR" altLang="en-US" sz="1800" b="1" noProof="0" dirty="0"/>
            <a:t>계 </a:t>
          </a:r>
          <a:r>
            <a:rPr lang="en-US" altLang="ko-KR" sz="1800" b="1" noProof="0" dirty="0"/>
            <a:t>3:</a:t>
          </a:r>
          <a:r>
            <a:rPr lang="ko-KR" altLang="en-US" sz="1800" b="1" noProof="0" dirty="0"/>
            <a:t> </a:t>
          </a:r>
          <a:r>
            <a:rPr lang="en-US" altLang="ko-KR" sz="1800" b="1" noProof="0" dirty="0"/>
            <a:t>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위로하시는 분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예수님을 가르쳐 주시고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죄를 깨우쳐 주시고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모든 진리로 인도하심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/>
            </a:rPr>
            <a:t>반쪽짜리 진리나 수박 겉핥기식의 성경연구에 만족하면 안 됩니다</a:t>
          </a:r>
          <a:r>
            <a:rPr lang="en-US" altLang="ko-KR" sz="1800" b="1" kern="1200" noProof="0" dirty="0">
              <a:effectLst/>
            </a:rPr>
            <a:t>. </a:t>
          </a:r>
          <a:r>
            <a:rPr lang="ko-KR" altLang="en-US" sz="1800" b="1" kern="1200" noProof="0" dirty="0">
              <a:effectLst/>
            </a:rPr>
            <a:t>인간이 만든 싸구려 모조품인 교리들을 과감히 버리고 스스로 성경을 깊이 파고들어</a:t>
          </a:r>
          <a:r>
            <a:rPr lang="en-US" altLang="ko-KR" sz="1800" b="1" kern="1200" noProof="0" dirty="0">
              <a:effectLst/>
            </a:rPr>
            <a:t>, </a:t>
          </a:r>
          <a:r>
            <a:rPr lang="ko-KR" altLang="en-US" sz="1800" b="1" kern="1200" noProof="0" dirty="0">
              <a:effectLst/>
            </a:rPr>
            <a:t>평소에 잘못 알고 있던 모든 찌꺼기지식들을 제거해야 합니다</a:t>
          </a:r>
          <a:r>
            <a:rPr lang="en-US" altLang="ko-KR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연단한 금을 사라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/>
            </a:rPr>
            <a:t>구원을 얻는 단 하나의 방법은 예수님의 의를 받아 들이는 것 외에는 없다는 것을 </a:t>
          </a:r>
          <a:r>
            <a:rPr lang="ko-KR" altLang="en-US" sz="1800" b="1" kern="1200" noProof="0" dirty="0" err="1">
              <a:effectLst/>
            </a:rPr>
            <a:t>깨달아야</a:t>
          </a:r>
          <a:r>
            <a:rPr lang="ko-KR" altLang="en-US" sz="1800" b="1" kern="1200" noProof="0" dirty="0">
              <a:effectLst/>
            </a:rPr>
            <a:t> 합니다</a:t>
          </a:r>
          <a:r>
            <a:rPr lang="en-US" altLang="ko-KR" sz="1800" b="1" kern="1200" noProof="0" dirty="0">
              <a:effectLst/>
            </a:rPr>
            <a:t>.</a:t>
          </a:r>
          <a:r>
            <a:rPr lang="ko-KR" altLang="en-US" sz="1800" b="1" kern="1200" noProof="0" dirty="0">
              <a:effectLst/>
            </a:rPr>
            <a:t> 내 자신의 의로운 행위로 하나님께 나아가려 하는 것은</a:t>
          </a:r>
          <a:r>
            <a:rPr lang="en-US" altLang="ko-KR" sz="1800" b="1" kern="1200" noProof="0" dirty="0">
              <a:effectLst/>
            </a:rPr>
            <a:t>, </a:t>
          </a:r>
          <a:r>
            <a:rPr lang="ko-KR" altLang="en-US" sz="1800" b="1" kern="1200" noProof="0" dirty="0">
              <a:effectLst/>
            </a:rPr>
            <a:t>벌거벗은 채 그분 앞에 서는 것과 같습니다</a:t>
          </a:r>
          <a:r>
            <a:rPr lang="en-US" altLang="ko-KR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흰 옷을 사라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/>
            </a:rPr>
            <a:t>성령님을 받아야 합니다</a:t>
          </a:r>
          <a:r>
            <a:rPr lang="en-US" altLang="ko-KR" sz="1800" b="1" kern="1200" noProof="0" dirty="0">
              <a:effectLst/>
            </a:rPr>
            <a:t>. </a:t>
          </a:r>
          <a:r>
            <a:rPr lang="ko-KR" altLang="en-US" sz="1800" b="1" kern="1200" noProof="0" dirty="0" err="1">
              <a:effectLst/>
            </a:rPr>
            <a:t>성령님만이</a:t>
          </a:r>
          <a:r>
            <a:rPr lang="ko-KR" altLang="en-US" sz="1800" b="1" kern="1200" noProof="0" dirty="0">
              <a:effectLst/>
            </a:rPr>
            <a:t> 우리에게 영적 분별력을 주셔서</a:t>
          </a:r>
          <a:r>
            <a:rPr lang="en-US" altLang="ko-KR" sz="1800" b="1" kern="1200" noProof="0" dirty="0">
              <a:effectLst/>
            </a:rPr>
            <a:t> </a:t>
          </a:r>
          <a:r>
            <a:rPr lang="ko-KR" altLang="en-US" sz="1800" b="1" kern="1200" noProof="0" dirty="0">
              <a:effectLst/>
            </a:rPr>
            <a:t>나의 진짜모습을 볼 수 있게 하십니다 </a:t>
          </a:r>
          <a:r>
            <a:rPr lang="en-US" altLang="ko-KR" sz="1800" b="1" kern="1200" noProof="0" dirty="0">
              <a:effectLst/>
            </a:rPr>
            <a:t>(</a:t>
          </a:r>
          <a:r>
            <a:rPr lang="ko-KR" altLang="en-US" sz="1800" b="1" kern="1200" noProof="0" dirty="0">
              <a:effectLst/>
            </a:rPr>
            <a:t>요 </a:t>
          </a:r>
          <a:r>
            <a:rPr lang="en-US" altLang="ko-KR" sz="1800" b="1" kern="1200" noProof="0" dirty="0">
              <a:effectLst/>
            </a:rPr>
            <a:t>16:</a:t>
          </a:r>
          <a:r>
            <a:rPr lang="ko-KR" altLang="en-US" sz="1800" b="1" kern="1200" noProof="0" dirty="0">
              <a:effectLst/>
            </a:rPr>
            <a:t> </a:t>
          </a:r>
          <a:r>
            <a:rPr lang="en-US" altLang="ko-KR" sz="1800" b="1" kern="1200" noProof="0" dirty="0">
              <a:effectLst/>
            </a:rPr>
            <a:t>8)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안약을 사라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/>
            <a:t>우리를 창조하시기로 결심하셨고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창</a:t>
          </a:r>
          <a:r>
            <a:rPr lang="en" sz="1800" b="1" kern="1200" noProof="0" dirty="0"/>
            <a:t>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/>
            <a:t>우리가 죄 지었을 때 먼저 찾아 나서셨고 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창</a:t>
          </a:r>
          <a:r>
            <a:rPr lang="en" sz="1800" b="1" kern="1200" noProof="0" dirty="0"/>
            <a:t>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/>
            <a:t> 죄의 희생 재물이 되셔서 구원하셨고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요</a:t>
          </a:r>
          <a:r>
            <a:rPr lang="en" sz="1800" b="1" kern="1200" noProof="0" dirty="0"/>
            <a:t> 3:16)</a:t>
          </a:r>
          <a:endParaRPr lang="en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/>
            <a:t>우리에게 보상</a:t>
          </a:r>
          <a:r>
            <a:rPr lang="en-US" altLang="ko-KR" sz="1800" b="1" kern="1200" noProof="0" dirty="0"/>
            <a:t>,</a:t>
          </a:r>
          <a:r>
            <a:rPr lang="ko-KR" altLang="en-US" sz="1800" b="1" kern="1200" noProof="0" dirty="0"/>
            <a:t> 즉 하나님과 함께 앉고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 영원히 친밀하게 살도록 하심</a:t>
          </a:r>
          <a:r>
            <a:rPr lang="en-US" altLang="ko-KR" sz="1800" b="1" kern="1200" noProof="0" dirty="0"/>
            <a:t>(</a:t>
          </a:r>
          <a:r>
            <a:rPr lang="ko-KR" altLang="en-US" sz="1800" b="1" kern="1200" noProof="0" dirty="0"/>
            <a:t>계 </a:t>
          </a:r>
          <a:r>
            <a:rPr lang="en-US" altLang="ko-KR" sz="1800" b="1" kern="1200" noProof="0" dirty="0"/>
            <a:t>3:</a:t>
          </a:r>
          <a:r>
            <a:rPr lang="ko-KR" altLang="en-US" sz="1800" b="1" kern="1200" noProof="0" dirty="0"/>
            <a:t> </a:t>
          </a:r>
          <a:r>
            <a:rPr lang="en-US" altLang="ko-KR" sz="1800" b="1" kern="1200" noProof="0" dirty="0"/>
            <a:t>21)</a:t>
          </a:r>
          <a:endParaRPr lang="en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위로하시는 분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예수님을 가르쳐 주시고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죄를 깨우쳐 주시고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모든 진리로 인도하심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389651"/>
            <a:ext cx="900112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ko-KR" altLang="en-US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현실 점검</a:t>
            </a:r>
            <a:endParaRPr lang="en" sz="115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1</a:t>
            </a:r>
            <a:r>
              <a:rPr lang="ko-KR" altLang="en-US" sz="1600" b="1" noProof="0" dirty="0">
                <a:solidFill>
                  <a:srgbClr val="D7AA80"/>
                </a:solidFill>
              </a:rPr>
              <a:t>과   </a:t>
            </a:r>
            <a:endParaRPr lang="en-US" altLang="ko-KR" sz="1600" b="1" noProof="0" dirty="0">
              <a:solidFill>
                <a:srgbClr val="D7AA80"/>
              </a:solidFill>
            </a:endParaRPr>
          </a:p>
          <a:p>
            <a:r>
              <a:rPr lang="en-US" altLang="ko-KR" sz="1600" b="1" dirty="0">
                <a:solidFill>
                  <a:srgbClr val="D7AA80"/>
                </a:solidFill>
              </a:rPr>
              <a:t>2026</a:t>
            </a:r>
            <a:r>
              <a:rPr lang="ko-KR" altLang="en-US" sz="1600" b="1" dirty="0">
                <a:solidFill>
                  <a:srgbClr val="D7AA80"/>
                </a:solidFill>
              </a:rPr>
              <a:t>년 </a:t>
            </a:r>
            <a:r>
              <a:rPr lang="en-US" altLang="ko-KR" sz="1600" b="1" dirty="0">
                <a:solidFill>
                  <a:srgbClr val="D7AA80"/>
                </a:solidFill>
              </a:rPr>
              <a:t>4</a:t>
            </a:r>
            <a:r>
              <a:rPr lang="ko-KR" altLang="en-US" sz="1600" b="1" dirty="0">
                <a:solidFill>
                  <a:srgbClr val="D7AA80"/>
                </a:solidFill>
              </a:rPr>
              <a:t>월 </a:t>
            </a:r>
            <a:r>
              <a:rPr lang="en" sz="1600" b="1" noProof="0" dirty="0">
                <a:solidFill>
                  <a:srgbClr val="D7AA80"/>
                </a:solidFill>
              </a:rPr>
              <a:t> 4</a:t>
            </a:r>
            <a:r>
              <a:rPr lang="ko-KR" altLang="en-US" sz="1600" b="1" noProof="0" dirty="0">
                <a:solidFill>
                  <a:srgbClr val="D7AA80"/>
                </a:solidFill>
              </a:rPr>
              <a:t>일</a:t>
            </a:r>
            <a:endParaRPr lang="en" sz="1600" b="1" noProof="0" dirty="0">
              <a:solidFill>
                <a:srgbClr val="D7A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4"/>
                </a:solidFill>
              </a:rPr>
              <a:t>포도나무와 가지</a:t>
            </a:r>
          </a:p>
          <a:p>
            <a:pPr algn="ctr"/>
            <a:endParaRPr lang="ko-KR" altLang="en-U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나는 포도나무요 너희는 가지니 저가 내 안에</a:t>
            </a:r>
            <a:r>
              <a:rPr lang="en-US" altLang="ko-KR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저 안에 있으면 이 사람은 과실을 많이 </a:t>
            </a:r>
            <a:r>
              <a:rPr lang="ko-KR" alt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맺나니</a:t>
            </a:r>
            <a:r>
              <a:rPr lang="ko-KR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ko-KR" b="1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나를 떠나서는 너희가 아무것도 할 수 없음이라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예수님께서는 십자가의 죽음을 앞두고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자신을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포도나무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 그리고 제자들을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그 가지</a:t>
            </a:r>
            <a:r>
              <a:rPr lang="en-US" altLang="ko-KR" sz="2000" b="1" dirty="0"/>
              <a:t>’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말씀하셨습니다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예수님의 이 비유는 무엇을 의미할까요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551673" y="4380069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 안에 거하는 것은 </a:t>
            </a:r>
            <a:r>
              <a:rPr lang="ko-KR" altLang="en-US" sz="2000" b="1" dirty="0" err="1"/>
              <a:t>라오디게아의</a:t>
            </a:r>
            <a:r>
              <a:rPr lang="ko-KR" altLang="en-US" sz="2000" b="1" dirty="0"/>
              <a:t> 미지근한 상태를 근절하는 해독제입니다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그리고 우리의 기쁨의 원천이기도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5:11). </a:t>
            </a:r>
            <a:r>
              <a:rPr lang="ko-KR" altLang="en-US" sz="2000" b="1" dirty="0"/>
              <a:t>그렇다면 어떻게 예수님 안에 거할 수 있을까요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551673" y="5712057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그분이 기뻐하시는 행동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하나님의 계명을 지키는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15:10). </a:t>
            </a:r>
            <a:r>
              <a:rPr lang="ko-KR" altLang="en-US" sz="2000" b="1" dirty="0"/>
              <a:t>이는 우리를 사랑하신 하나님께 대한 우리의 자연스러운 반응입니다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4:19).</a:t>
            </a:r>
            <a:endParaRPr lang="en" sz="20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50661" y="2390839"/>
            <a:ext cx="7254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가지는 포도나무에 붙어 있지 않아도 얼마간 살 수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결국에는 시들어 버리고 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예수님은 우리에게 영생을 잃지 않으려면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내 안에 거하라”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15: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4)</a:t>
            </a:r>
            <a:r>
              <a:rPr lang="ko-KR" altLang="en-US" sz="2000" b="1" dirty="0"/>
              <a:t>고 간곡히 부탁하십니다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예수님은 포도나무와 가지의 비유가 나오는 열 </a:t>
            </a:r>
            <a:r>
              <a:rPr lang="ko-KR" altLang="en-US" sz="2000" b="1" dirty="0" err="1"/>
              <a:t>한절들에서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거하라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는 동사를 무려 열번이나 사용하셨습니다</a:t>
            </a:r>
            <a:r>
              <a:rPr lang="en-US" altLang="ko-KR" sz="2000" b="1" dirty="0"/>
              <a:t>. ‘</a:t>
            </a:r>
            <a:r>
              <a:rPr lang="ko-KR" altLang="en-US" sz="2000" b="1" dirty="0"/>
              <a:t>거하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라는 말씀이 얼마나 중요한 것인지 알 수 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나무의 수</a:t>
            </a:r>
            <a:r>
              <a:rPr lang="en-US" altLang="ko-KR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ko-KR" altLang="en-US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진</a:t>
            </a:r>
            <a:r>
              <a:rPr lang="en-US" altLang="ko-KR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r>
              <a:rPr lang="ko-KR" altLang="en-US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액</a:t>
            </a:r>
          </a:p>
          <a:p>
            <a:pPr algn="ctr"/>
            <a:endParaRPr lang="ko-KR" altLang="en-US" sz="4400" b="1" spc="10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7" y="533251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 안에 거하라 나도 너희 안에 거하리라 가지가 포도나무에 붙어 있지 아니하면 </a:t>
            </a:r>
            <a:endParaRPr lang="en-US" altLang="ko-KR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절로 과실을 맺을 수 없음 같이 너희도 내 안에 있지 아니하면 그러하리라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겨울철에는 가지들이 포도나무 줄기에 붙어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열매를 맺지는 못합니다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 그럴까요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수액을 공급받지 못하기 때문입니다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750612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734522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요한복음 </a:t>
            </a:r>
            <a:r>
              <a:rPr lang="en-US" altLang="ko-KR" sz="2000" b="1" dirty="0"/>
              <a:t>14-17</a:t>
            </a:r>
            <a:r>
              <a:rPr lang="ko-KR" altLang="en-US" sz="2000" b="1" dirty="0"/>
              <a:t>장에 나오는 비유들을 통해서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우리가 원하기만 하면 역사하시는 성령님께서 생명을 주시는 분이시라고 알려주셨습니다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69" y="3038350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새순이든 잘려 나갔던 가지가 되었든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한 가지는 분명합니다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포도나무의 수액이 필요하다는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수액은 무엇을 비유한 것일까요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202268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봄이 오면 비로소 가지들이 포도나무의 수액을 받게 되고 새순들이 돋아납니다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요한이 사용한 그리스어 단어는 새순들 뿐 아니라 잘려 나갔다가 다시 포도나무에 접붙여진 가지들을 의미하기도 합니다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400" b="1" dirty="0">
                <a:latin typeface="Constantia" panose="02030602050306030303" pitchFamily="18" charset="0"/>
              </a:rPr>
              <a:t>여기서 불로 연단 된 금은 믿음과 사랑을 상징합니다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이 금은 순도가 아주 높아질 때까지 정련 되었고</a:t>
            </a:r>
            <a:r>
              <a:rPr lang="en-US" altLang="ko-KR" sz="2400" b="1" dirty="0">
                <a:latin typeface="Constantia" panose="02030602050306030303" pitchFamily="18" charset="0"/>
              </a:rPr>
              <a:t>,</a:t>
            </a:r>
            <a:r>
              <a:rPr lang="ko-KR" altLang="en-US" sz="2400" b="1" dirty="0">
                <a:latin typeface="Constantia" panose="02030602050306030303" pitchFamily="18" charset="0"/>
              </a:rPr>
              <a:t> 시험을 많이 받을수록 광채가 더욱 찬란해지기 때문에 우리의 마음을 부요하게 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흰 옷은 품성의 순결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곧 죄인에게 주시는 그리스도의 의를 상징합니다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흰옷은 하늘의 직물로 짠 옷으로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즐겨 순종하는 삶이라는 대가를 지불한 사람들만 그리스도께 살 수 있는 자격이 주어집니다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안약은 눈에 바르면 악과 선을 분별할 수 있게 되고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죄를 아무리 위장해서 숨기려 할지라도 그 죄를 간파할 수 있게 해주는 지혜와 은혜를 의미합니다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하나님께서는 그분의 교회에 눈을 주셨고 사물을 명확히 볼 수 있도록 그 눈에 지혜의 안약을 바르라고 하셨습니다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그러나 많은 사람들이 호시탐탐 교회의 눈을 멀게 하려고 엿보고 있습니다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왜냐하면 빛이 자기의 행위를 드러내서 책망 받을 까봐 두려워하기 때문입니다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이 거룩한 안약을 바르면 우리는 명철한 이해력을 얻게 될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그리스도께서는 모든 은혜들을 저장하고 계십니다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예수님은 우리에게 </a:t>
            </a:r>
            <a:r>
              <a:rPr lang="en-US" altLang="ko-KR" sz="2400" b="1" dirty="0">
                <a:latin typeface="Constantia" panose="02030602050306030303" pitchFamily="18" charset="0"/>
              </a:rPr>
              <a:t>“</a:t>
            </a:r>
            <a:r>
              <a:rPr lang="ko-KR" altLang="en-US" sz="2400" b="1" dirty="0" err="1">
                <a:latin typeface="Constantia" panose="02030602050306030303" pitchFamily="18" charset="0"/>
              </a:rPr>
              <a:t>내게서</a:t>
            </a:r>
            <a:r>
              <a:rPr lang="ko-KR" altLang="en-US" sz="2400" b="1" dirty="0">
                <a:latin typeface="Constantia" panose="02030602050306030303" pitchFamily="18" charset="0"/>
              </a:rPr>
              <a:t> 사라</a:t>
            </a:r>
            <a:r>
              <a:rPr lang="en-US" altLang="ko-KR" sz="2400" b="1" dirty="0">
                <a:latin typeface="Constantia" panose="02030602050306030303" pitchFamily="18" charset="0"/>
              </a:rPr>
              <a:t>”</a:t>
            </a:r>
            <a:r>
              <a:rPr lang="ko-KR" altLang="en-US" sz="2400" b="1" dirty="0">
                <a:latin typeface="Constantia" panose="02030602050306030303" pitchFamily="18" charset="0"/>
              </a:rPr>
              <a:t>고 말씀하십니다 </a:t>
            </a:r>
            <a:r>
              <a:rPr lang="en" sz="2400" b="1" noProof="0" dirty="0">
                <a:latin typeface="Constantia" panose="02030602050306030303" pitchFamily="18" charset="0"/>
              </a:rPr>
              <a:t>(</a:t>
            </a:r>
            <a:r>
              <a:rPr lang="ko-KR" altLang="en-US" b="1" noProof="0" dirty="0">
                <a:latin typeface="Constantia" panose="02030602050306030303" pitchFamily="18" charset="0"/>
              </a:rPr>
              <a:t>계</a:t>
            </a:r>
            <a:r>
              <a:rPr lang="en" b="1" noProof="0" dirty="0">
                <a:latin typeface="Constantia" panose="02030602050306030303" pitchFamily="18" charset="0"/>
              </a:rPr>
              <a:t> 3:18</a:t>
            </a:r>
            <a:r>
              <a:rPr lang="en" sz="2400" b="1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8324639" y="6056289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ko-KR" altLang="en-US" sz="1600" b="1" noProof="0" dirty="0"/>
              <a:t> </a:t>
            </a:r>
            <a:r>
              <a:rPr lang="en" sz="1600" b="1" noProof="0" dirty="0"/>
              <a:t>(</a:t>
            </a:r>
            <a:r>
              <a:rPr lang="ko-KR" altLang="en-US" sz="1600" b="1" noProof="0" dirty="0"/>
              <a:t>교회증언</a:t>
            </a:r>
            <a:r>
              <a:rPr lang="en" sz="1600" b="1" noProof="0" dirty="0"/>
              <a:t>. 4</a:t>
            </a:r>
            <a:r>
              <a:rPr lang="ko-KR" altLang="en-US" sz="1600" b="1" noProof="0" dirty="0"/>
              <a:t>권</a:t>
            </a:r>
            <a:r>
              <a:rPr lang="en" sz="1600" b="1" noProof="0" dirty="0"/>
              <a:t>,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020050" y="295244"/>
            <a:ext cx="398456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아버지께서 나를 사랑하신 것 같이 나도 너희를 사랑하였으니 나의 사랑 안에 거하라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6C176A"/>
                </a:solidFill>
              </a:rPr>
              <a:t>하나님의 기별 </a:t>
            </a:r>
            <a:r>
              <a:rPr lang="en" sz="2000" b="1" noProof="0" dirty="0">
                <a:solidFill>
                  <a:srgbClr val="6C176A"/>
                </a:solidFill>
              </a:rPr>
              <a:t>(</a:t>
            </a:r>
            <a:r>
              <a:rPr lang="ko-KR" altLang="en-US" sz="2000" b="1" noProof="0" dirty="0">
                <a:solidFill>
                  <a:srgbClr val="6C176A"/>
                </a:solidFill>
              </a:rPr>
              <a:t>계</a:t>
            </a:r>
            <a:r>
              <a:rPr lang="en" sz="2000" b="1" noProof="0" dirty="0">
                <a:solidFill>
                  <a:srgbClr val="6C176A"/>
                </a:solidFill>
              </a:rPr>
              <a:t> 3:14-22):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평가</a:t>
            </a:r>
            <a:r>
              <a:rPr lang="en" sz="2000" b="1" noProof="0" dirty="0"/>
              <a:t> (14-17</a:t>
            </a:r>
            <a:r>
              <a:rPr lang="ko-KR" altLang="en-US" sz="2000" b="1" noProof="0" dirty="0"/>
              <a:t>절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해결책</a:t>
            </a:r>
            <a:r>
              <a:rPr lang="en" sz="2000" b="1" noProof="0" dirty="0"/>
              <a:t> (18</a:t>
            </a:r>
            <a:r>
              <a:rPr lang="ko-KR" altLang="en-US" sz="2000" b="1" noProof="0" dirty="0"/>
              <a:t>절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결과</a:t>
            </a:r>
            <a:r>
              <a:rPr lang="en" sz="2000" b="1" noProof="0" dirty="0"/>
              <a:t> (19-20</a:t>
            </a:r>
            <a:r>
              <a:rPr lang="ko-KR" altLang="en-US" sz="2000" b="1" noProof="0" dirty="0"/>
              <a:t>절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보상</a:t>
            </a:r>
            <a:r>
              <a:rPr lang="en" sz="2000" b="1" noProof="0" dirty="0"/>
              <a:t> (21-22</a:t>
            </a:r>
            <a:r>
              <a:rPr lang="ko-KR" altLang="en-US" sz="2000" b="1" noProof="0" dirty="0"/>
              <a:t>절</a:t>
            </a:r>
            <a:r>
              <a:rPr lang="en" sz="2000" b="1" noProof="0" dirty="0"/>
              <a:t>)</a:t>
            </a:r>
          </a:p>
          <a:p>
            <a:pPr>
              <a:spcBef>
                <a:spcPts val="1800"/>
              </a:spcBef>
            </a:pPr>
            <a:r>
              <a:rPr lang="ko-KR" altLang="en-US" sz="2000" b="1" noProof="0" dirty="0">
                <a:solidFill>
                  <a:srgbClr val="801C21"/>
                </a:solidFill>
              </a:rPr>
              <a:t>현실 점검</a:t>
            </a:r>
            <a:r>
              <a:rPr lang="en" sz="2000" b="1" noProof="0" dirty="0">
                <a:solidFill>
                  <a:srgbClr val="801C21"/>
                </a:solidFill>
              </a:rPr>
              <a:t> (</a:t>
            </a:r>
            <a:r>
              <a:rPr lang="ko-KR" altLang="en-US" sz="2000" b="1" noProof="0" dirty="0">
                <a:solidFill>
                  <a:srgbClr val="801C21"/>
                </a:solidFill>
              </a:rPr>
              <a:t>요</a:t>
            </a:r>
            <a:r>
              <a:rPr lang="en" sz="2000" b="1" noProof="0" dirty="0">
                <a:solidFill>
                  <a:srgbClr val="801C21"/>
                </a:solidFill>
              </a:rPr>
              <a:t> 15:1-11):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포도나무와 가지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나무의 수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진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액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하나님과의 관계는 사람마다 다르지만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하나님과 나의 관계를 개선할 필요가 있고 성장시키고 싶은 마음은 모두가 갖고 있을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667480"/>
            <a:ext cx="839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하나님은 이 세상 마지막 시대의 교회의 영적 상태를 위한 포괄적인 기별을 주셨습니다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 우리가 해야 할 것은 그 기별 중 나에게 해당되는 것들을 점검하고 하나님과의 관계를 더욱 굳건하고 깊게 다질 방법을 성찰하는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887286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우리가 성장하기 위해 반드시 거처야 할 첫 단계는 자신의 현재 모습을 점검하는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55659" y="727312"/>
            <a:ext cx="9567512" cy="39395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ko-KR" altLang="en-US" sz="13800" b="1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하나님의 기별 </a:t>
            </a:r>
            <a:endParaRPr lang="en" sz="13800" b="1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ko-KR" altLang="en-US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계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평가</a:t>
            </a:r>
            <a:endParaRPr lang="en" sz="44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네가 말하기를 나는 부자라 부요하여 부족한 것이 없다 하나 네 곤고한 것과 가련한 것과 가난한 것과 눈 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먼것과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벌거벗은 것을 알지 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못하도다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계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73767" y="1768025"/>
            <a:ext cx="7291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일곱 교회에 보내는 기별들은 사도 시대부터 오늘날까지의 세계 교회의 현실을 보여줍니다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2-3</a:t>
            </a:r>
            <a:r>
              <a:rPr lang="ko-KR" altLang="en-US" sz="2000" b="1" dirty="0"/>
              <a:t>장</a:t>
            </a:r>
            <a:r>
              <a:rPr lang="en-US" altLang="ko-KR" sz="2000" b="1" dirty="0"/>
              <a:t>). </a:t>
            </a:r>
            <a:r>
              <a:rPr lang="ko-KR" altLang="en-US" sz="2000" b="1" dirty="0" err="1"/>
              <a:t>라오디게아교회에</a:t>
            </a:r>
            <a:r>
              <a:rPr lang="ko-KR" altLang="en-US" sz="2000" b="1" dirty="0"/>
              <a:t> 보내는 기별은 현재 우리 교회의 현실을 말하며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예수님은 자신이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아멘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진리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이요 충성되고 참된 증인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이라고 말씀하십니다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3:14).</a:t>
            </a:r>
            <a:endParaRPr lang="en" sz="2000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311260"/>
            <a:ext cx="7443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스스로를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나는 부자라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부요하여 부족한 것이 없다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고 평가하지만 이것은 내가 믿는 나의 진리입니다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3:17</a:t>
            </a:r>
            <a:r>
              <a:rPr lang="en-US" sz="2000" b="1" dirty="0"/>
              <a:t>a)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897357" y="5079316"/>
            <a:ext cx="49702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자신을 점검할 시간이 왔습니다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내가 가진 것은 무엇이며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필요한 것이 무엇인지 깨닫고 있습니까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나와 예수님의 관계는 얼마나 성장했으며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더 나은 방향으로 변화하고 있습니까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3991078"/>
            <a:ext cx="490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예수님은 참 진리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우리의 실상은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비참하고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불쌍하고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가난하고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눈멀고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벌거벗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었다고</a:t>
            </a:r>
            <a:r>
              <a:rPr lang="ko-KR" altLang="en-US" sz="2000" b="1" dirty="0"/>
              <a:t> 말씀하십니다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3:17</a:t>
            </a:r>
            <a:r>
              <a:rPr lang="en-US" sz="2000" b="1" dirty="0"/>
              <a:t>b).</a:t>
            </a:r>
            <a:endParaRPr lang="en" sz="2000" b="1" noProof="0" dirty="0"/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해결책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965405"/>
            <a:ext cx="9324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내가 너를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권하노니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내게서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불로 연단한 금을 사서 부요하게 하고 흰 옷을 사서 입어 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벌거벗은 수치를 보이지 않게 하고 안약을 사서 눈에 발라 보게 하라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계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현 상황에 안주하는 마음은 무관심과 열성이 식은 미지근한 상태를 유지하는 것이기 때문에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예수님께서 우리에게 미지근함을 탈출할 세 가지 해결책을 제시하십니다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821116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736273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949835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결과</a:t>
            </a:r>
            <a:endParaRPr lang="en" sz="4400" b="1" spc="1000" noProof="0" dirty="0">
              <a:ln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볼찌어다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내가 문밖에 서서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두드리노니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누구든지 내 음성을 듣고 문을 열면 내가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그에게로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들어가 그로 더불어 먹고 그는 나로 더불어 먹으리라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계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03905" y="1512763"/>
            <a:ext cx="7458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심각한 문제가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자신은 영적으로 아무런 문제가 없다고 느끼지만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예수님은 내가 성장하기를 원하신다는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내가 변해야 할 필요를 못 느끼는 한  변화는 결코 찾아오지 않습니다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내가 이미 가지고 있다고 생각하는데 굳이 사려고 하지 않을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테니까요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452959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예수님께서는 나의 마음 문을 두드리시며 오래 참고 기다리십니다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그분은 관계를 맺도록 강요하시려 내 삶을 방해하지 않으십니다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자신만이 내 마음의 문을 열수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03905" y="3736777"/>
            <a:ext cx="7458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책망과 징계는 항상 부정적인 것은 아닙니다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예수님은 대화를 더 좋아하십니다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우리와 조용히 마주 앉아 이야기를 나누기를 원하십니다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“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볼지어다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내가 문 밖에 서서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두드리노니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누구든지 내 음성을 듣고 문을 열면 내가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그에게로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들어가 그와 더불어 먹고 그도 나와 더불어 먹으리라”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194071" y="3075057"/>
            <a:ext cx="7607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예수님은 이 문제의 해결책을 가지고 계십니다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내가 사랑하는 자를 책망하여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징계하노니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”…“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회개하라”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3:19)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말씀하십니다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보상</a:t>
            </a:r>
            <a:endParaRPr lang="en" sz="48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0" y="683196"/>
            <a:ext cx="1208384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이기는 그에게는 내가 내 보좌에 함께 앉게 </a:t>
            </a:r>
            <a:r>
              <a:rPr lang="ko-KR" alt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하여주기를</a:t>
            </a:r>
            <a:r>
              <a:rPr lang="ko-KR" alt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내가 이기고 </a:t>
            </a:r>
            <a:endParaRPr lang="en-US" altLang="ko-KR" b="1" dirty="0">
              <a:solidFill>
                <a:srgbClr val="652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아버지 보좌에 함께 앉은 것과 같이 하리라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652F00"/>
                </a:solidFill>
                <a:latin typeface="Comic Sans MS" panose="030F0702030302020204" pitchFamily="66" charset="0"/>
              </a:rPr>
              <a:t>계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0" y="1322188"/>
            <a:ext cx="8367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이 길이 결코 쉬운 길이 아니라는 것을 잘 알고 계십니다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예수님은 금과 흰 옷과 안약을 사려고 우리가 얼마나 애쓰는 지 알고 계십니다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 무관심과 미지근함을 극복하고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마음문을 열어 예수님을 모시려고 매일 싸우고 있는 우리를 보고 계십니다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예수님은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내가 이겨낸 것처럼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너희 또한 이겨낼 수 있다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고 말씀하십니다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3:21).</a:t>
            </a:r>
            <a:endParaRPr lang="en" sz="2000" b="1" noProof="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247448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79513" y="2893277"/>
            <a:ext cx="8287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우리가 먼저 나서지 않는다는 것도 잘 알고 계십니다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항상 먼저 우리에게 다가 오셔서 손을 </a:t>
            </a:r>
            <a:r>
              <a:rPr lang="ko-KR" altLang="en-US" sz="2000" b="1" dirty="0" err="1"/>
              <a:t>내미셨고</a:t>
            </a:r>
            <a:r>
              <a:rPr lang="ko-KR" altLang="en-US" sz="2000" b="1" dirty="0"/>
              <a:t> 앞장서셨습니다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728669" y="4003713"/>
            <a:ext cx="4355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말도 안되는 이런 특혜를 받게 된 것은 바로 하나님이 우리를 사랑하시기 때문입니다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내가 영원한 사랑으로 너를 </a:t>
            </a:r>
            <a:r>
              <a:rPr lang="ko-KR" altLang="en-US" sz="2000" b="1" dirty="0" err="1"/>
              <a:t>사랑하였노라</a:t>
            </a:r>
            <a:r>
              <a:rPr lang="ko-KR" altLang="en-US" sz="2000" b="1" dirty="0"/>
              <a:t>”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렘 </a:t>
            </a:r>
            <a:r>
              <a:rPr lang="en-US" altLang="ko-KR" sz="2000" b="1" dirty="0"/>
              <a:t>31:3). </a:t>
            </a:r>
            <a:r>
              <a:rPr lang="ko-KR" altLang="en-US" sz="2000" b="1" dirty="0"/>
              <a:t>하나님은 우리와 관계를 맺기를 원하십니다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여러분도 하나님과 관계를 맺기를 원하십니까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하나님께 마음을 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그분이 나를 사랑하시듯 그분을 사랑 하시겠습니까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792373"/>
            <a:ext cx="9567512" cy="20970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ko-KR" altLang="en-US" sz="16600" b="1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현실점검</a:t>
            </a:r>
            <a:endParaRPr lang="en" sz="16600" b="1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ko-KR" altLang="en-US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요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1294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Aptos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2026-02-21T18:00:10Z</dcterms:created>
  <dcterms:modified xsi:type="dcterms:W3CDTF">2026-04-03T05:38:13Z</dcterms:modified>
</cp:coreProperties>
</file>