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498"/>
  </p:normalViewPr>
  <p:slideViewPr>
    <p:cSldViewPr snapToGrid="0">
      <p:cViewPr varScale="1">
        <p:scale>
          <a:sx n="28" d="100"/>
          <a:sy n="28" d="100"/>
        </p:scale>
        <p:origin x="138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ko-KR" altLang="en-US" sz="2000" b="1" dirty="0">
              <a:solidFill>
                <a:schemeClr val="tx1"/>
              </a:solidFill>
            </a:rPr>
            <a:t>성경의 원수들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ko-KR" altLang="en-US" sz="2000" b="1" dirty="0">
              <a:solidFill>
                <a:schemeClr val="tx1"/>
              </a:solidFill>
            </a:rPr>
            <a:t>성경을 읽는 바른 방법과 잘못된 방법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ko-KR" altLang="en-US" sz="2000" b="1" dirty="0">
              <a:solidFill>
                <a:schemeClr val="tx1"/>
              </a:solidFill>
            </a:rPr>
            <a:t>성경은 무엇인가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ko-KR" altLang="en-US" sz="2000" b="1" dirty="0">
              <a:solidFill>
                <a:schemeClr val="tx1"/>
              </a:solidFill>
            </a:rPr>
            <a:t>성경을 읽고 받는 축복들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ko-KR" altLang="en-US" sz="2000" b="1" dirty="0">
              <a:solidFill>
                <a:schemeClr val="tx1"/>
              </a:solidFill>
            </a:rPr>
            <a:t>성경의 친구들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잘못된 방법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ko-KR" altLang="en-US" sz="1800" b="1" dirty="0"/>
            <a:t>내 생각과 일치하는 구절들만 찾아 냄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ko-KR" altLang="en-US" sz="1800" b="1" dirty="0"/>
            <a:t>목적 없이 무작위로 읽음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옳은 방법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ko-KR" altLang="en-US" sz="1800" b="1" dirty="0"/>
            <a:t>하나님의 뜻을 </a:t>
          </a:r>
          <a:endParaRPr lang="en-US" altLang="ko-KR" sz="1800" b="1" dirty="0"/>
        </a:p>
        <a:p>
          <a:pPr>
            <a:spcAft>
              <a:spcPts val="0"/>
            </a:spcAft>
          </a:pPr>
          <a:r>
            <a:rPr lang="ko-KR" altLang="en-US" sz="1800" b="1" dirty="0"/>
            <a:t>배우기 위해 읽음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ko-KR" altLang="en-US" sz="1800" b="1" dirty="0"/>
            <a:t>체계적으로 공부함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내가 좋아하는 부분만 받아들이고</a:t>
          </a:r>
          <a:r>
            <a:rPr lang="en" sz="1800" b="1" dirty="0"/>
            <a:t>, </a:t>
          </a:r>
          <a:r>
            <a:rPr lang="ko-KR" altLang="en-US" sz="1800" b="1" dirty="0"/>
            <a:t>싫어하는 부분은 거절함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어떠한 구절이라도 거절하지 말고</a:t>
          </a:r>
          <a:r>
            <a:rPr lang="en" sz="1800" b="1" dirty="0"/>
            <a:t>, </a:t>
          </a:r>
          <a:r>
            <a:rPr lang="ko-KR" altLang="en-US" sz="1800" b="1" dirty="0"/>
            <a:t>다 분석함</a:t>
          </a:r>
          <a:r>
            <a:rPr lang="en" sz="1800" b="1" dirty="0"/>
            <a:t>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성경은 내 자신을 있는 그대로 보게 하고 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히 </a:t>
          </a:r>
          <a:r>
            <a:rPr lang="en-US" altLang="ko-K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죄짓는 것으로부터 지켜주고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시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내 영혼을 살리는 음식이며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렘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영적으로 성장시키며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   (</a:t>
          </a:r>
          <a:r>
            <a:rPr lang="ko-KR" alt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벹전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생명을 주십니다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요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ko-KR" altLang="en-US" sz="2000" b="1" dirty="0"/>
            <a:t>우리가 성경을 이렇게 받아들일 때</a:t>
          </a:r>
          <a:r>
            <a:rPr lang="en" sz="2000" b="1" dirty="0"/>
            <a:t>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하나님과 나의 관계를 확인할 수 있고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하나님과 친밀하게 되는 방법을 알려주고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점진적으로 변화되는 것을 경험하며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예수님께 다가가며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구원을 위한 지혜를 얻고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진리를 아는 지식속에 성</a:t>
          </a:r>
          <a:r>
            <a:rPr lang="en-US" altLang="ko-KR" sz="2000" b="1" dirty="0">
              <a:solidFill>
                <a:schemeClr val="tx1"/>
              </a:solidFill>
            </a:rPr>
            <a:t>(</a:t>
          </a:r>
          <a:r>
            <a:rPr lang="ko-KR" altLang="en-US" sz="2000" b="1" dirty="0" err="1">
              <a:solidFill>
                <a:schemeClr val="tx1"/>
              </a:solidFill>
            </a:rPr>
            <a:t>숙</a:t>
          </a:r>
          <a:r>
            <a:rPr lang="en-US" altLang="ko-KR" sz="2000" b="1" dirty="0">
              <a:solidFill>
                <a:schemeClr val="tx1"/>
              </a:solidFill>
            </a:rPr>
            <a:t>)</a:t>
          </a:r>
          <a:r>
            <a:rPr lang="ko-KR" altLang="en-US" sz="2000" b="1" dirty="0">
              <a:solidFill>
                <a:schemeClr val="tx1"/>
              </a:solidFill>
            </a:rPr>
            <a:t>장하며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</a:rPr>
            <a:t>믿음이 자라고 강해지며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소망을 갖고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 앞에는 더 좋은 영원한 엄청난 삶이 기다리고 있다는 것을 알게 됨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성경의 원수들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성경을 읽는 바른 방법과 잘못된 방법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성경은 무엇인가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성경을 읽고 받는 축복들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성경의 친구들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잘못된 방법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내 생각과 일치하는 구절들만 찾아 냄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목적 없이 무작위로 읽음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내가 좋아하는 부분만 받아들이고</a:t>
          </a:r>
          <a:r>
            <a:rPr lang="en" sz="1800" b="1" kern="1200" dirty="0"/>
            <a:t>, </a:t>
          </a:r>
          <a:r>
            <a:rPr lang="ko-KR" altLang="en-US" sz="1800" b="1" kern="1200" dirty="0"/>
            <a:t>싫어하는 부분은 거절함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옳은 방법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하나님의 뜻을 </a:t>
          </a:r>
          <a:endParaRPr lang="en-US" altLang="ko-KR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배우기 위해 읽음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체계적으로 공부함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어떠한 구절이라도 거절하지 말고</a:t>
          </a:r>
          <a:r>
            <a:rPr lang="en" sz="1800" b="1" kern="1200" dirty="0"/>
            <a:t>, </a:t>
          </a:r>
          <a:r>
            <a:rPr lang="ko-KR" altLang="en-US" sz="1800" b="1" kern="1200" dirty="0"/>
            <a:t>다 분석함</a:t>
          </a:r>
          <a:r>
            <a:rPr lang="en" sz="1800" b="1" kern="1200" dirty="0"/>
            <a:t>.</a:t>
          </a: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성경은 내 자신을 있는 그대로 보게 하고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히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죄짓는 것으로부터 지켜주고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시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내 영혼을 살리는 음식이며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렘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영적으로 성장시키며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   (</a:t>
          </a:r>
          <a:r>
            <a:rPr lang="ko-KR" alt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벹전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생명을 주십니다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요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우리가 성경을 이렇게 받아들일 때</a:t>
          </a:r>
          <a:r>
            <a:rPr lang="en" sz="2000" b="1" kern="1200" dirty="0"/>
            <a:t>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하나님과 나의 관계를 확인할 수 있고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하나님과 친밀하게 되는 방법을 알려주고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점진적으로 변화되는 것을 경험하며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예수님께 다가가며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구원을 위한 지혜를 얻고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진리를 아는 지식속에 성</a:t>
          </a:r>
          <a:r>
            <a:rPr lang="en-US" altLang="ko-KR" sz="2000" b="1" kern="1200" dirty="0">
              <a:solidFill>
                <a:schemeClr val="tx1"/>
              </a:solidFill>
            </a:rPr>
            <a:t>(</a:t>
          </a:r>
          <a:r>
            <a:rPr lang="ko-KR" altLang="en-US" sz="2000" b="1" kern="1200" dirty="0" err="1">
              <a:solidFill>
                <a:schemeClr val="tx1"/>
              </a:solidFill>
            </a:rPr>
            <a:t>숙</a:t>
          </a:r>
          <a:r>
            <a:rPr lang="en-US" altLang="ko-KR" sz="2000" b="1" kern="1200" dirty="0">
              <a:solidFill>
                <a:schemeClr val="tx1"/>
              </a:solidFill>
            </a:rPr>
            <a:t>)</a:t>
          </a:r>
          <a:r>
            <a:rPr lang="ko-KR" altLang="en-US" sz="2000" b="1" kern="1200" dirty="0">
              <a:solidFill>
                <a:schemeClr val="tx1"/>
              </a:solidFill>
            </a:rPr>
            <a:t>장하며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믿음이 자라고 강해지며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소망을 갖고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 앞에는 더 좋은 영원한 엄청난 삶이 기다리고 있다는 것을 알게 됨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6" y="4888230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72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성경의 역할</a:t>
            </a:r>
            <a:endParaRPr lang="en" sz="72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4</a:t>
            </a:r>
            <a:r>
              <a:rPr lang="ko-KR" altLang="en-US" sz="1600" b="1" dirty="0">
                <a:solidFill>
                  <a:srgbClr val="7B2807"/>
                </a:solidFill>
              </a:rPr>
              <a:t>과</a:t>
            </a:r>
            <a:r>
              <a:rPr lang="en-US" altLang="ko-KR" sz="1600" b="1" dirty="0">
                <a:solidFill>
                  <a:srgbClr val="7B2807"/>
                </a:solidFill>
              </a:rPr>
              <a:t>. </a:t>
            </a:r>
            <a:r>
              <a:rPr lang="ko-KR" altLang="en-US" sz="1600" b="1" dirty="0">
                <a:solidFill>
                  <a:srgbClr val="7B2807"/>
                </a:solidFill>
              </a:rPr>
              <a:t> </a:t>
            </a:r>
            <a:r>
              <a:rPr lang="en" sz="1600" b="1" dirty="0">
                <a:solidFill>
                  <a:srgbClr val="7B2807"/>
                </a:solidFill>
              </a:rPr>
              <a:t>2026</a:t>
            </a:r>
            <a:r>
              <a:rPr lang="ko-KR" altLang="en-US" sz="1600" b="1" dirty="0">
                <a:solidFill>
                  <a:srgbClr val="7B2807"/>
                </a:solidFill>
              </a:rPr>
              <a:t>년 </a:t>
            </a:r>
            <a:r>
              <a:rPr lang="en-US" altLang="ko-KR" sz="1600" b="1" dirty="0">
                <a:solidFill>
                  <a:srgbClr val="7B2807"/>
                </a:solidFill>
              </a:rPr>
              <a:t>4</a:t>
            </a:r>
            <a:r>
              <a:rPr lang="ko-KR" altLang="en-US" sz="1600" b="1" dirty="0">
                <a:solidFill>
                  <a:srgbClr val="7B2807"/>
                </a:solidFill>
              </a:rPr>
              <a:t>월 </a:t>
            </a:r>
            <a:r>
              <a:rPr lang="en-US" altLang="ko-KR" sz="1600" b="1" dirty="0">
                <a:solidFill>
                  <a:srgbClr val="7B2807"/>
                </a:solidFill>
              </a:rPr>
              <a:t>25</a:t>
            </a:r>
            <a:r>
              <a:rPr lang="ko-KR" altLang="en-US" sz="1600" b="1" dirty="0">
                <a:solidFill>
                  <a:srgbClr val="7B2807"/>
                </a:solidFill>
              </a:rPr>
              <a:t>일</a:t>
            </a:r>
            <a:endParaRPr lang="en" sz="1600" b="1" dirty="0">
              <a:solidFill>
                <a:srgbClr val="7B2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973605" y="4942851"/>
            <a:ext cx="7994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하나님의 말씀은 살았고 운동력이 있어 좌우에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날선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어떤 검보다도 예리하여 혼과 영과 및 관절과 골수를 찔러 쪼개기까지 하며 또 마음의 생각과 뜻을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감찰하나니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히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946778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168964"/>
            <a:ext cx="674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세계에서 가장 많이 팔린 책으로</a:t>
            </a:r>
            <a:r>
              <a:rPr lang="en-US" altLang="ko-KR" sz="2000" b="1" dirty="0"/>
              <a:t>, 2</a:t>
            </a:r>
            <a:r>
              <a:rPr lang="ko-KR" altLang="en-US" sz="2000" b="1" dirty="0"/>
              <a:t>위보다 </a:t>
            </a:r>
            <a:r>
              <a:rPr lang="en-US" altLang="ko-KR" sz="2000" b="1" dirty="0"/>
              <a:t>5</a:t>
            </a:r>
            <a:r>
              <a:rPr lang="ko-KR" altLang="en-US" sz="2000" b="1" dirty="0"/>
              <a:t>배 더 많이 팔렸습니다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하지만 그렇지 않은 시절도 있었습니다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특별히 보호하시지 않았다면 성경은 오래 전에 사라졌을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성경은 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이처럼 사랑받거나 미움을 받게 되었을까요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060174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성경을 소유하거나 읽거나 성경에 관련된 이야기하기만 해도 투옥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고문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심지어 죽임을 당할 수 있었던 시대가 있었습니다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성경의 원수들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구원의 투구와 성령의 검 곧 하나님의 말씀을 가지라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엡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하나님의 말씀은 무엇을 하실 수 있습니까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창조하시고 생명을 주시거나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33:6) </a:t>
            </a:r>
            <a:r>
              <a:rPr lang="ko-KR" altLang="en-US" sz="2000" b="1" dirty="0"/>
              <a:t>죽은 사람을 살리십니다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0231" y="5878030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사탄이 여러분의 시간을 빼앗도록 내버려 두실 겁니까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성경 읽을 시간을 낼 수 없단 말입니까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성경을 읽을 때 우리는 변화되며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우리의 최악의 적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바로 마귀에 맞서 이기도록 강하게 만들어 줍니다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0231" y="3429000"/>
            <a:ext cx="50253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사탄은 성경말씀의 능력 앞에서 무력 해진다는 사실을 잘 알고 있습니다</a:t>
            </a:r>
            <a:r>
              <a:rPr lang="en-US" altLang="ko-KR" b="1" dirty="0"/>
              <a:t>. </a:t>
            </a:r>
            <a:r>
              <a:rPr lang="ko-KR" altLang="en-US" b="1" dirty="0"/>
              <a:t>그래서 사탄은 성경을 없애 버리려 했습니다</a:t>
            </a:r>
            <a:r>
              <a:rPr lang="en-US" altLang="ko-KR" b="1" dirty="0"/>
              <a:t>. </a:t>
            </a:r>
            <a:r>
              <a:rPr lang="ko-KR" altLang="en-US" b="1" dirty="0"/>
              <a:t>그러나 성서 공회가 수많은 성경책들을 배포하면서</a:t>
            </a:r>
            <a:r>
              <a:rPr lang="en-US" altLang="ko-KR" b="1" dirty="0"/>
              <a:t>, </a:t>
            </a:r>
            <a:r>
              <a:rPr lang="ko-KR" altLang="en-US" b="1" dirty="0"/>
              <a:t>그의 시도는 실패로 돌아갔습니다</a:t>
            </a:r>
            <a:r>
              <a:rPr lang="en-US" altLang="ko-KR" b="1" dirty="0"/>
              <a:t>. </a:t>
            </a:r>
            <a:r>
              <a:rPr lang="ko-KR" altLang="en-US" b="1" dirty="0"/>
              <a:t>그러자 사탄은 고등 비평을 내세워 성경의 권위를 실추시키려 했습니다</a:t>
            </a:r>
            <a:r>
              <a:rPr lang="en-US" altLang="ko-KR" b="1" dirty="0"/>
              <a:t>. </a:t>
            </a:r>
            <a:r>
              <a:rPr lang="ko-KR" altLang="en-US" b="1" dirty="0"/>
              <a:t>오늘날 사탄은 사람들이 다른 일들에 시간을 쓰게 함으로 성경을 읽지 못하도록 하고 있습니다</a:t>
            </a:r>
            <a:r>
              <a:rPr lang="en-US" altLang="ko-KR" b="1" dirty="0"/>
              <a:t>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하나님의 말씀이 기록된 성경은 무엇을 할 수 있습니까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성경의 말씀들은 우리를 보호하고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엡 </a:t>
            </a:r>
            <a:r>
              <a:rPr lang="en-US" altLang="ko-KR" sz="2000" b="1" dirty="0">
                <a:solidFill>
                  <a:prstClr val="black"/>
                </a:solidFill>
              </a:rPr>
              <a:t>6:17</a:t>
            </a:r>
            <a:r>
              <a:rPr lang="en-US" sz="2000" b="1" dirty="0">
                <a:solidFill>
                  <a:prstClr val="black"/>
                </a:solidFill>
              </a:rPr>
              <a:t>b), </a:t>
            </a:r>
            <a:r>
              <a:rPr lang="ko-KR" altLang="en-US" sz="2000" b="1" dirty="0">
                <a:solidFill>
                  <a:prstClr val="black"/>
                </a:solidFill>
              </a:rPr>
              <a:t>변화시키는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히 </a:t>
            </a:r>
            <a:r>
              <a:rPr lang="en-US" altLang="ko-KR" sz="2000" b="1" dirty="0">
                <a:solidFill>
                  <a:prstClr val="black"/>
                </a:solidFill>
              </a:rPr>
              <a:t>4:12) </a:t>
            </a:r>
            <a:r>
              <a:rPr lang="ko-KR" altLang="en-US" sz="2000" b="1" dirty="0">
                <a:solidFill>
                  <a:prstClr val="black"/>
                </a:solidFill>
              </a:rPr>
              <a:t>능력이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예수님께서는 유혹에 맞서 자신을 지키기 위해 성경을 사용하셨습니다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마 </a:t>
            </a:r>
            <a:r>
              <a:rPr lang="en-US" altLang="ko-KR" sz="2000" b="1" dirty="0">
                <a:solidFill>
                  <a:prstClr val="black"/>
                </a:solidFill>
              </a:rPr>
              <a:t>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성경을 읽는 </a:t>
            </a:r>
            <a:r>
              <a:rPr lang="ko-KR" alt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바른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방법과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잘못된 방법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1236134" y="582843"/>
            <a:ext cx="85682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네가 진리의 말씀을 옳게 </a:t>
            </a:r>
            <a:r>
              <a:rPr lang="ko-KR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분변하며</a:t>
            </a:r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부끄러울 것이 없는 일군으로 인정된 자로 자신을 하나님 앞에 드리기를 힘쓰라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딤후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83917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성경을 합리적으로 연구해야 하지만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성령님께서 나의 이성을 주관하실 때에만 성경이 전하는 기별을 올바로 이해할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767325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왜냐하면 사람의 이성은 제한적이고 항상 신뢰할 수 없기 때문입니다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성경을 연구할 때 우리는 성경의 저자들을 감동하신 하나님의 지혜를 구해야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성경은 무엇인가</a:t>
            </a:r>
            <a:r>
              <a:rPr lang="en-US" altLang="ko-K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449733" y="2189046"/>
            <a:ext cx="351378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주의 모든 말씀은 진리이며 주의 모든 의로운 법은 영원합니다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시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119:160)</a:t>
            </a:r>
            <a:endParaRPr lang="es-ES" sz="1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16125" y="865607"/>
            <a:ext cx="490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현재 하나님을 믿지 않는 사람들 뿐 아니라 기독교계에서도 진리는 상대적이며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시간이 흘러도 변하지 않는 진리는 없다는 것을 대부분 받아들이고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49108" y="4549355"/>
            <a:ext cx="5000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모든 진리들은 성경말씀으로 검증되야 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내가 옳다고 믿는 것과 성경말씀이 다를 때는 두 가지 가능성이 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내가 착각하고 있거나 나의 성경 해석이 잘못된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그러나 성경은 하나님의 말씀이고 이는 절대적인 진리라고 선포하십니다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시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119:160;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17:17;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약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1:18).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성경은 순전하고 인간의 궤변으로 침범할 수 없는 방패입니다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잠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30:5).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성경말씀에 나의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진리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를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조금이라도 더하면 내가 하나님께 거짓말쟁이가 되는 것입니다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잠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성경을 읽고 받는 축복들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929969"/>
            <a:ext cx="8321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내가 주께 범죄하지 않으려고 주의 말씀을 내 마음에 간직하였습니다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97339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성경을 격렬하게 부인하는 사람들도 인정할 수밖에 없는 사실은 사람들이 성경을 읽고 변화된다는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이러한 성경말씀이 능력 있는 검과 같다고 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476466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성경처럼 나를 변화시킬 책은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성경의 가르침을 우리의 삶에 실천할 때 좋은 변화가 찾아옵니다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460661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열린 마음으로 성경을 읽고 성령 하나님께 읽은 말씀들을 이해할 지혜를 달라고 기도하면 우리의 삶은 변화됩니다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성경의 친구들</a:t>
            </a:r>
            <a:endParaRPr lang="en" sz="40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또 한 가지 우리가 하나님께 늘 감사하는 것은 여러분이 우리가 전한 말을 받을 때 사람의 말로 받아들이지 않고 하나님의 말씀으로 받아들인 점입니다</a:t>
            </a:r>
            <a:r>
              <a:rPr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 말씀은 믿는 여러분 속에서 지금 역사하고 있습니다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살전</a:t>
            </a:r>
            <a:r>
              <a:rPr lang="ko-KR" alt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성경을 사랑하는 사람들은 성경이 살아 역사하시는 말씀인 것을 경험합니다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살전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2:13). </a:t>
            </a:r>
            <a:r>
              <a:rPr lang="ko-KR" altLang="en-US" sz="2000" b="1" dirty="0"/>
              <a:t>우리도 그런 확신을 경험할 수 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118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이런 경험을 하려면 영적 분별력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즉 영의 세계를 깨닫는 능력이 필요하다고 말합니다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2:14). </a:t>
            </a:r>
            <a:r>
              <a:rPr lang="ko-KR" altLang="en-US" sz="2000" b="1" dirty="0">
                <a:solidFill>
                  <a:prstClr val="black"/>
                </a:solidFill>
              </a:rPr>
              <a:t>다시 말해서 성경에서 거룩한 기별을 분별할 수 있게 </a:t>
            </a:r>
            <a:r>
              <a:rPr lang="ko-KR" altLang="en-US" sz="2000" b="1" dirty="0" err="1">
                <a:solidFill>
                  <a:prstClr val="black"/>
                </a:solidFill>
              </a:rPr>
              <a:t>도와주시는</a:t>
            </a:r>
            <a:r>
              <a:rPr lang="ko-KR" altLang="en-US" sz="2000" b="1" dirty="0">
                <a:solidFill>
                  <a:prstClr val="black"/>
                </a:solidFill>
              </a:rPr>
              <a:t> 성령님이 필요하다는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139024" y="1034921"/>
            <a:ext cx="106305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성경은 아주 단순한 문장들로 이루어져 있지만 마음속의 갈망과 필요를 완전히 채워주는 방법으로 진리를 소개합니다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그래서 가장 높은 교양을 갖춘 지성인들이 성경을 읽고 놀라며 성경에 매료될 뿐 아니라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가장 미천하고 못 배운 사람들까지도 성경을 통해 구원에 이르는 길을 깨달을 수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이렇게 단순하게 쓰여진 진리들은 너무나 고고하고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너무나 광범위하며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인간의 이해력을 무한히 초월하는 주제들을 다루고 있기 때문에 우리는 하나님께서 이 진리들을 직접 선포하셨다는 사실을 인정할 수 밖에 없습니다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…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ko-KR" altLang="en-US" sz="2800" b="1" dirty="0">
                <a:latin typeface="Constantia" panose="02030602050306030303" pitchFamily="18" charset="0"/>
              </a:rPr>
              <a:t>우리가 성경을 탐구하면 할수록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성경은 살아 계신 하나님의 말씀이라는 확신은 더욱 깊어지며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사람의 이성은 하나님의 계시의 위엄 앞에 겸손하게 고개 숙일 수 밖에 없습니다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8197272" y="5484525"/>
            <a:ext cx="2707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정로의 계단</a:t>
            </a:r>
            <a:r>
              <a:rPr lang="en" sz="1600" b="1" dirty="0"/>
              <a:t>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873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2026-03-14T15:12:41Z</dcterms:created>
  <dcterms:modified xsi:type="dcterms:W3CDTF">2026-04-21T05:41:57Z</dcterms:modified>
</cp:coreProperties>
</file>