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1" autoAdjust="0"/>
    <p:restoredTop sz="97007"/>
  </p:normalViewPr>
  <p:slideViewPr>
    <p:cSldViewPr snapToGrid="0">
      <p:cViewPr varScale="1">
        <p:scale>
          <a:sx n="100" d="100"/>
          <a:sy n="100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ko-KR" altLang="en-US" sz="2000" b="1" dirty="0">
              <a:solidFill>
                <a:schemeClr val="tx2">
                  <a:lumMod val="50000"/>
                </a:schemeClr>
              </a:solidFill>
            </a:rPr>
            <a:t>성경을 연구하는 방법</a:t>
          </a:r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시간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장소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방법</a:t>
          </a:r>
          <a:endParaRPr lang="es-ES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ko-KR" altLang="en-US" sz="2000" b="1" dirty="0">
              <a:solidFill>
                <a:schemeClr val="accent2">
                  <a:lumMod val="50000"/>
                </a:schemeClr>
              </a:solidFill>
            </a:rPr>
            <a:t>성경을 연구함으로 얻는 축복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나누어 줌으로 얻는 축복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말씀을 먹는 축복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ko-KR" alt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ㅊ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기도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읽고 이해함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[</a:t>
          </a:r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추천하는 방법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]</a:t>
          </a: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기도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나눔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>
              <a:effectLst/>
            </a:rPr>
            <a:t>성령님께 성경 연구를 지도해 주시기를 기도함</a:t>
          </a:r>
          <a:endParaRPr lang="en" sz="2000" b="1" dirty="0">
            <a:effectLst/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ko-KR" altLang="en-US" sz="2000" b="1" dirty="0">
              <a:effectLst/>
            </a:rPr>
            <a:t>성경 구절을 선택함</a:t>
          </a:r>
          <a:endParaRPr lang="en" sz="2000" b="1" dirty="0">
            <a:effectLst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>
              <a:effectLst/>
            </a:rPr>
            <a:t>성령님께서 마음과 정신을 일깨워 주셔서 깨닫도록 도우심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ko-KR" alt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그 구절이 마음에 스며들도록 적음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ko-KR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핵심점에 줄을 침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배운 주제들에 대한 생각들을 적어 놓음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ko-KR" altLang="en-US" sz="2000" b="1" kern="1200" dirty="0">
              <a:effectLst/>
            </a:rPr>
            <a:t>배운 말씀들을 삶에 적용할 수 있는 능력을 구함</a:t>
          </a:r>
          <a:endParaRPr lang="en" sz="2000" b="1" kern="1200" dirty="0">
            <a:effectLst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kern="1200" dirty="0">
              <a:effectLst/>
            </a:rPr>
            <a:t>배운 진리를 나눌 수 있는 사람들을 정함</a:t>
          </a:r>
          <a:endParaRPr lang="en" sz="20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ko-KR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그 외의 성경연구 방법들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altLang="ko-KR" sz="2000" b="1" dirty="0">
              <a:solidFill>
                <a:schemeClr val="tx1"/>
              </a:solidFill>
              <a:effectLst/>
            </a:rPr>
            <a:t>(</a:t>
          </a:r>
          <a:r>
            <a:rPr lang="ko-KR" altLang="en-US" sz="2000" b="1" dirty="0">
              <a:solidFill>
                <a:schemeClr val="tx1"/>
              </a:solidFill>
              <a:effectLst/>
            </a:rPr>
            <a:t>연관된</a:t>
          </a:r>
          <a:r>
            <a:rPr lang="en-US" altLang="ko-KR" sz="2000" b="1" dirty="0">
              <a:solidFill>
                <a:schemeClr val="tx1"/>
              </a:solidFill>
              <a:effectLst/>
            </a:rPr>
            <a:t>)</a:t>
          </a:r>
          <a:r>
            <a:rPr lang="ko-KR" altLang="en-US" sz="2000" b="1" dirty="0">
              <a:solidFill>
                <a:schemeClr val="tx1"/>
              </a:solidFill>
              <a:effectLst/>
            </a:rPr>
            <a:t> 성경 구절들을 비교함</a:t>
          </a:r>
          <a:r>
            <a:rPr lang="en" sz="2000" b="1" dirty="0">
              <a:solidFill>
                <a:schemeClr val="tx1"/>
              </a:solidFill>
              <a:effectLst/>
            </a:rPr>
            <a:t> (</a:t>
          </a:r>
          <a:r>
            <a:rPr lang="ko-KR" altLang="en-US" sz="2000" b="1" dirty="0">
              <a:solidFill>
                <a:schemeClr val="tx1"/>
              </a:solidFill>
              <a:effectLst/>
            </a:rPr>
            <a:t>사</a:t>
          </a:r>
          <a:r>
            <a:rPr lang="en" sz="2000" b="1" dirty="0">
              <a:solidFill>
                <a:schemeClr val="tx1"/>
              </a:solidFill>
              <a:effectLst/>
            </a:rPr>
            <a:t> 28:10)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ko-KR" altLang="en-US" sz="2000" b="1" dirty="0">
              <a:solidFill>
                <a:schemeClr val="tx1"/>
              </a:solidFill>
              <a:effectLst/>
            </a:rPr>
            <a:t>특정 구절이 포함된 장과 책 전체를 연구함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ko-KR" altLang="en-US" sz="2000" b="1" dirty="0">
              <a:solidFill>
                <a:schemeClr val="tx1"/>
              </a:solidFill>
              <a:effectLst/>
            </a:rPr>
            <a:t>성구사전들을 참고함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ko-KR" altLang="en-US" sz="2000" b="1" dirty="0">
              <a:solidFill>
                <a:schemeClr val="tx1"/>
              </a:solidFill>
              <a:effectLst/>
            </a:rPr>
            <a:t>성경 해설서와 사전을 참고함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ko-KR" altLang="en-US" sz="2000" b="1" dirty="0" err="1">
              <a:solidFill>
                <a:schemeClr val="tx1"/>
              </a:solidFill>
              <a:effectLst/>
            </a:rPr>
            <a:t>화잇부인의</a:t>
          </a:r>
          <a:r>
            <a:rPr lang="ko-KR" altLang="en-US" sz="2000" b="1" dirty="0">
              <a:solidFill>
                <a:schemeClr val="tx1"/>
              </a:solidFill>
              <a:effectLst/>
            </a:rPr>
            <a:t> </a:t>
          </a:r>
          <a:r>
            <a:rPr lang="ko-KR" altLang="en-US" sz="2000" b="1" dirty="0" err="1">
              <a:solidFill>
                <a:schemeClr val="tx1"/>
              </a:solidFill>
              <a:effectLst/>
            </a:rPr>
            <a:t>대쟁투</a:t>
          </a:r>
          <a:r>
            <a:rPr lang="ko-KR" altLang="en-US" sz="2000" b="1" dirty="0">
              <a:solidFill>
                <a:schemeClr val="tx1"/>
              </a:solidFill>
              <a:effectLst/>
            </a:rPr>
            <a:t> 총서 중 연관 구절들에 관한 설명을 참조함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2">
                  <a:lumMod val="50000"/>
                </a:schemeClr>
              </a:solidFill>
            </a:rPr>
            <a:t>성경을 연구하는 방법</a:t>
          </a: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시간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장소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방법</a:t>
          </a:r>
          <a:endParaRPr lang="es-ES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accent2">
                  <a:lumMod val="50000"/>
                </a:schemeClr>
              </a:solidFill>
            </a:rPr>
            <a:t>성경을 연구함으로 얻는 축복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나누어 줌으로 얻는 축복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말씀을 먹는 축복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ㅊ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기도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/>
            </a:rPr>
            <a:t>성령님께 성경 연구를 지도해 주시기를 기도함</a:t>
          </a:r>
          <a:endParaRPr lang="en" sz="2000" b="1" kern="1200" dirty="0">
            <a:effectLst/>
          </a:endParaRP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/>
            </a:rPr>
            <a:t>성령님께서 마음과 정신을 일깨워 주셔서 깨닫도록 도우심</a:t>
          </a:r>
          <a:endParaRPr lang="es-ES" sz="2000" b="1" kern="1200" dirty="0">
            <a:effectLst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읽고 이해함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[</a:t>
          </a: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추천하는 방법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]</a:t>
          </a: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/>
            </a:rPr>
            <a:t>성경 구절을 선택함</a:t>
          </a:r>
          <a:endParaRPr lang="en" sz="2000" b="1" kern="1200" dirty="0">
            <a:effectLst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그 구절이 마음에 스며들도록 적음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핵심점에 줄을 침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배운 주제들에 대한 생각들을 적어 놓음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기도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/>
            </a:rPr>
            <a:t>배운 말씀들을 삶에 적용할 수 있는 능력을 구함</a:t>
          </a:r>
          <a:endParaRPr lang="en" sz="2000" b="1" kern="1200" dirty="0">
            <a:effectLst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나눔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>
              <a:effectLst/>
            </a:rPr>
            <a:t>배운 진리를 나눌 수 있는 사람들을 정함</a:t>
          </a:r>
          <a:endParaRPr lang="en" sz="2000" b="1" kern="1200" dirty="0">
            <a:effectLst/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그 외의 성경연구 방법들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solidFill>
                <a:schemeClr val="tx1"/>
              </a:solidFill>
              <a:effectLst/>
            </a:rPr>
            <a:t>(</a:t>
          </a:r>
          <a:r>
            <a:rPr lang="ko-KR" altLang="en-US" sz="2000" b="1" kern="1200" dirty="0">
              <a:solidFill>
                <a:schemeClr val="tx1"/>
              </a:solidFill>
              <a:effectLst/>
            </a:rPr>
            <a:t>연관된</a:t>
          </a:r>
          <a:r>
            <a:rPr lang="en-US" altLang="ko-KR" sz="2000" b="1" kern="1200" dirty="0">
              <a:solidFill>
                <a:schemeClr val="tx1"/>
              </a:solidFill>
              <a:effectLst/>
            </a:rPr>
            <a:t>)</a:t>
          </a:r>
          <a:r>
            <a:rPr lang="ko-KR" altLang="en-US" sz="2000" b="1" kern="1200" dirty="0">
              <a:solidFill>
                <a:schemeClr val="tx1"/>
              </a:solidFill>
              <a:effectLst/>
            </a:rPr>
            <a:t> 성경 구절들을 비교함</a:t>
          </a:r>
          <a:r>
            <a:rPr lang="en" sz="2000" b="1" kern="1200" dirty="0">
              <a:solidFill>
                <a:schemeClr val="tx1"/>
              </a:solidFill>
              <a:effectLst/>
            </a:rPr>
            <a:t> (</a:t>
          </a:r>
          <a:r>
            <a:rPr lang="ko-KR" altLang="en-US" sz="2000" b="1" kern="1200" dirty="0">
              <a:solidFill>
                <a:schemeClr val="tx1"/>
              </a:solidFill>
              <a:effectLst/>
            </a:rPr>
            <a:t>사</a:t>
          </a:r>
          <a:r>
            <a:rPr lang="en" sz="2000" b="1" kern="1200" dirty="0">
              <a:solidFill>
                <a:schemeClr val="tx1"/>
              </a:solidFill>
              <a:effectLst/>
            </a:rPr>
            <a:t> 28:10)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  <a:effectLst/>
            </a:rPr>
            <a:t>특정 구절이 포함된 장과 책 전체를 연구함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  <a:effectLst/>
            </a:rPr>
            <a:t>성구사전들을 참고함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solidFill>
                <a:schemeClr val="tx1"/>
              </a:solidFill>
              <a:effectLst/>
            </a:rPr>
            <a:t>성경 해설서와 사전을 참고함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 err="1">
              <a:solidFill>
                <a:schemeClr val="tx1"/>
              </a:solidFill>
              <a:effectLst/>
            </a:rPr>
            <a:t>화잇부인의</a:t>
          </a:r>
          <a:r>
            <a:rPr lang="ko-KR" alt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ko-KR" altLang="en-US" sz="2000" b="1" kern="1200" dirty="0" err="1">
              <a:solidFill>
                <a:schemeClr val="tx1"/>
              </a:solidFill>
              <a:effectLst/>
            </a:rPr>
            <a:t>대쟁투</a:t>
          </a:r>
          <a:r>
            <a:rPr lang="ko-KR" altLang="en-US" sz="2000" b="1" kern="1200" dirty="0">
              <a:solidFill>
                <a:schemeClr val="tx1"/>
              </a:solidFill>
              <a:effectLst/>
            </a:rPr>
            <a:t> 총서 중 연관 구절들에 관한 설명을 참조함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210050"/>
            <a:ext cx="5005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성경을 연구하는 방법</a:t>
            </a:r>
            <a:endParaRPr lang="en" sz="5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255808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ko-KR" alt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과  </a:t>
            </a:r>
            <a:r>
              <a:rPr lang="en-US" altLang="ko-KR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2026</a:t>
            </a:r>
            <a:r>
              <a:rPr lang="ko-KR" alt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년 </a:t>
            </a:r>
            <a:r>
              <a:rPr lang="en-US" altLang="ko-KR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ko-KR" alt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 </a:t>
            </a:r>
            <a:r>
              <a:rPr lang="en-US" altLang="ko-KR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ko-KR" alt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일</a:t>
            </a:r>
            <a:endParaRPr lang="en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나누어 줌으로 얻는 축복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91397"/>
            <a:ext cx="11922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주 여호와께서 학자의 혀를 내게 주사 나로 곤핍한 자를 말로 어떻게 도와 </a:t>
            </a:r>
            <a:r>
              <a:rPr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줄줄을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알게 하시고 아침마다 </a:t>
            </a:r>
            <a:r>
              <a:rPr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깨우치시되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나의 귀를 </a:t>
            </a:r>
            <a:r>
              <a:rPr lang="ko-KR" alt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깨우치사</a:t>
            </a:r>
            <a:r>
              <a:rPr lang="ko-KR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학자 같이 알아듣게 하시도다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이사야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50:4) 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500782"/>
            <a:ext cx="8862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여러분이 안식일 설교를 해 달라는 요청을 받고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성령님께서 영감을 주신 주제를 정하고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기도하는 마음으로 성경을 연구하고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마침내 안식일 설교 시간에 힘 있게 말씀을 전한다면 누가 그 설교를 통해 가장 큰 축복을 받을까요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760398"/>
            <a:ext cx="609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대중 설교나 개인적인 성경 말씀 모임에서 다른 사람들과 나누는 성경 공부는 두 가지 축복을 가져다 줍니다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79631"/>
            <a:ext cx="6079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두 경우 모두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하나님과의 관계는 더욱 </a:t>
            </a:r>
            <a:r>
              <a:rPr lang="ko-KR" altLang="en-US" sz="2000" b="1" dirty="0" err="1"/>
              <a:t>굳건해지고</a:t>
            </a:r>
            <a:r>
              <a:rPr lang="ko-KR" altLang="en-US" sz="2000" b="1" dirty="0"/>
              <a:t> 깊어집니다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이것이 바로 “내게 헛되이 돌아오지 아니하리라”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사 </a:t>
            </a:r>
            <a:r>
              <a:rPr lang="en-US" altLang="ko-KR" sz="2000" b="1" dirty="0"/>
              <a:t>55:11)</a:t>
            </a:r>
            <a:r>
              <a:rPr lang="ko-KR" altLang="en-US" sz="2000" b="1" dirty="0"/>
              <a:t>고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하신 하나님의 말씀의 능력이 실현되는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4020014"/>
            <a:ext cx="6115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첫째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내 자신이 말씀을 준비하면서 축복을 얻고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둘째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 기별을 들은 사람들도 축복을 받습니다</a:t>
            </a:r>
            <a:r>
              <a:rPr lang="en-US" altLang="ko-KR" sz="2000" b="1" dirty="0"/>
              <a:t>.</a:t>
            </a:r>
            <a:r>
              <a:rPr lang="ko-KR" altLang="en-US" sz="2000" b="1" dirty="0"/>
              <a:t> 그리고 모두가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진리를 더욱 깊이 연구하려는 동기를 얻습니다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말씀을 먹는 축복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781050" y="673884"/>
            <a:ext cx="10629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주의 말씀의 맛이 얼마나 단지 내 입에 꿀보다 더 답니다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시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119:103)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2668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하나님의 말씀을 먹어야 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렘 </a:t>
            </a:r>
            <a:r>
              <a:rPr lang="en-US" altLang="ko-KR" sz="2000" b="1" dirty="0"/>
              <a:t>15:16)!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487547"/>
            <a:ext cx="5392378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“</a:t>
            </a:r>
            <a:r>
              <a:rPr lang="ko-KR" altLang="en-US" sz="2000" b="1" dirty="0"/>
              <a:t>인간이 아무리 뛰어난 지식을 얻는다 할지라도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더 큰 진리를 알기 위해 성경을 철저하고 지속적으로 연구할 필요가 없다고 단언할 수 없습니다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 모두는 한 백성으로 각자가 예언을 연구하는 학생 신분으로 부르심을 받았습니다</a:t>
            </a:r>
            <a:r>
              <a:rPr lang="en-US" altLang="ko-KR" sz="2000" b="1" dirty="0"/>
              <a:t>.” </a:t>
            </a:r>
          </a:p>
          <a:p>
            <a:pPr>
              <a:spcBef>
                <a:spcPts val="600"/>
              </a:spcBef>
            </a:pPr>
            <a:r>
              <a:rPr lang="ko-KR" altLang="en-US" sz="1600" b="1" dirty="0"/>
              <a:t>엘렌</a:t>
            </a:r>
            <a:r>
              <a:rPr lang="en-US" sz="1600" b="1" dirty="0"/>
              <a:t> </a:t>
            </a:r>
            <a:r>
              <a:rPr lang="ko-KR" altLang="en-US" sz="1600" b="1" dirty="0" err="1"/>
              <a:t>화잇</a:t>
            </a:r>
            <a:r>
              <a:rPr lang="en-US" altLang="ko-KR" sz="1600" b="1" dirty="0"/>
              <a:t>, 『</a:t>
            </a:r>
            <a:r>
              <a:rPr lang="ko-KR" altLang="en-US" sz="1600" b="1" dirty="0"/>
              <a:t>저술가와 편집자를 위한 권면</a:t>
            </a:r>
            <a:r>
              <a:rPr lang="en-US" altLang="ko-KR" sz="1600" b="1" dirty="0"/>
              <a:t>』, 41</a:t>
            </a:r>
            <a:r>
              <a:rPr lang="ko-KR" altLang="en-US" sz="1600" b="1" dirty="0"/>
              <a:t>쪽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3093135"/>
            <a:ext cx="746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할 수 있는 것은 그저 하나님께서 성경을 통해 말씀하시는 기별을 잘 듣기만 하면 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사 </a:t>
            </a:r>
            <a:r>
              <a:rPr lang="en-US" altLang="ko-KR" sz="2000" b="1" dirty="0"/>
              <a:t>55:3). </a:t>
            </a:r>
            <a:r>
              <a:rPr lang="ko-KR" altLang="en-US" sz="2000" b="1" dirty="0"/>
              <a:t>성경을 깊이 탐구하는 데 더 많은 시간을 쏟을수록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우리는 더 풍성한 영양분을 얻게 될 것이며 더 많은 축복을 누리게 될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5553" y="2622052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게다가 이 말씀은 무료입니다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사 </a:t>
            </a:r>
            <a:r>
              <a:rPr lang="en-US" altLang="ko-KR" sz="2000" b="1" dirty="0">
                <a:solidFill>
                  <a:prstClr val="black"/>
                </a:solidFill>
              </a:rPr>
              <a:t>55:1)!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535416"/>
            <a:ext cx="746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비록 꿀보다 더 달콤할지라도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성경책을 먹을 수 없습니다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시 </a:t>
            </a:r>
            <a:r>
              <a:rPr lang="en-US" altLang="ko-KR" sz="2000" b="1" dirty="0">
                <a:solidFill>
                  <a:prstClr val="black"/>
                </a:solidFill>
              </a:rPr>
              <a:t>119:103). </a:t>
            </a:r>
            <a:r>
              <a:rPr lang="ko-KR" altLang="en-US" sz="2000" b="1" dirty="0">
                <a:solidFill>
                  <a:prstClr val="black"/>
                </a:solidFill>
              </a:rPr>
              <a:t>성경을 읽는 것은 영혼의 양식이자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영혼을 치유하고 인격을 변화시키는 진정한 능력입니다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116759" y="1011637"/>
            <a:ext cx="1078830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ko-KR" altLang="en-US" sz="2600" b="1" dirty="0">
                <a:latin typeface="Constantia" panose="02030602050306030303" pitchFamily="18" charset="0"/>
              </a:rPr>
              <a:t>단순히 성경 말씀을 읽는 것만으로는 하나님께서 사람을 위해 준비하신 수준에 도달할 수 없습니다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사람은 성경 말씀을 연구해야 하며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마음속 깊이 소중히 간직해야 합니다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하나님을 아는 지식은 정신적인 노력을 쏟지 않으면 얻을 수 없습니다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우리는 하나님의 말씀을 깨닫기 위해</a:t>
            </a:r>
            <a:r>
              <a:rPr lang="en-US" altLang="ko-KR" sz="2600" b="1" dirty="0">
                <a:latin typeface="Constantia" panose="02030602050306030303" pitchFamily="18" charset="0"/>
              </a:rPr>
              <a:t> </a:t>
            </a:r>
            <a:r>
              <a:rPr lang="ko-KR" altLang="en-US" sz="2600" b="1" dirty="0">
                <a:latin typeface="Constantia" panose="02030602050306030303" pitchFamily="18" charset="0"/>
              </a:rPr>
              <a:t>성령의 도우심을 간구하며 성경을 열심히 연구해야 합니다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우리는 한 구절의 말씀이라도</a:t>
            </a:r>
            <a:r>
              <a:rPr lang="en-US" altLang="ko-KR" sz="2600" b="1" dirty="0">
                <a:latin typeface="Constantia" panose="02030602050306030303" pitchFamily="18" charset="0"/>
              </a:rPr>
              <a:t> </a:t>
            </a:r>
            <a:r>
              <a:rPr lang="ko-KR" altLang="en-US" sz="2600" b="1" dirty="0">
                <a:latin typeface="Constantia" panose="02030602050306030303" pitchFamily="18" charset="0"/>
              </a:rPr>
              <a:t>하나님께서 그 안에 우리를 위해 담아두신 뜻을 파악하는 데 온 마음을 집중해야 합니다</a:t>
            </a:r>
            <a:r>
              <a:rPr lang="en" sz="2600" b="1" dirty="0">
                <a:latin typeface="Constantia" panose="02030602050306030303" pitchFamily="18" charset="0"/>
              </a:rPr>
              <a:t>…</a:t>
            </a:r>
            <a:r>
              <a:rPr lang="ko-KR" altLang="en-US" sz="2600" b="1" dirty="0">
                <a:latin typeface="Constantia" panose="02030602050306030303" pitchFamily="18" charset="0"/>
              </a:rPr>
              <a:t> 하나님의 말씀은 생명의 음식입니다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이 말씀을 먹고 소화하여</a:t>
            </a:r>
            <a:r>
              <a:rPr lang="en-US" altLang="ko-KR" sz="2600" b="1" dirty="0">
                <a:latin typeface="Constantia" panose="02030602050306030303" pitchFamily="18" charset="0"/>
              </a:rPr>
              <a:t> </a:t>
            </a:r>
            <a:r>
              <a:rPr lang="ko-KR" altLang="en-US" sz="2600" b="1" dirty="0">
                <a:latin typeface="Constantia" panose="02030602050306030303" pitchFamily="18" charset="0"/>
              </a:rPr>
              <a:t>자신의 모든 행동과 품성의 모든 특성 속에 온전히 </a:t>
            </a:r>
            <a:r>
              <a:rPr lang="ko-KR" altLang="en-US" sz="2600" b="1" dirty="0" err="1">
                <a:latin typeface="Constantia" panose="02030602050306030303" pitchFamily="18" charset="0"/>
              </a:rPr>
              <a:t>동기화시키는</a:t>
            </a:r>
            <a:r>
              <a:rPr lang="ko-KR" altLang="en-US" sz="2600" b="1" dirty="0">
                <a:latin typeface="Constantia" panose="02030602050306030303" pitchFamily="18" charset="0"/>
              </a:rPr>
              <a:t> 사람들은 하나님의 능력 안에서 </a:t>
            </a:r>
            <a:r>
              <a:rPr lang="ko-KR" altLang="en-US" sz="2600" b="1" dirty="0" err="1">
                <a:latin typeface="Constantia" panose="02030602050306030303" pitchFamily="18" charset="0"/>
              </a:rPr>
              <a:t>강건해집니다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하나님의 말씀은 영혼에 불멸의 활력을 불어넣어 신앙 경험을 완성시키며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영원토록 지속될 기쁨을 줍니다</a:t>
            </a:r>
            <a:r>
              <a:rPr lang="en" sz="26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5783748" y="5677086"/>
            <a:ext cx="498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주님을 첫째로 높이자 </a:t>
            </a:r>
            <a:r>
              <a:rPr lang="en-US" sz="1600" b="1" dirty="0"/>
              <a:t>Lift Him Up, </a:t>
            </a:r>
            <a:r>
              <a:rPr lang="en-US" altLang="ko-KR" sz="1600" b="1" dirty="0"/>
              <a:t>4</a:t>
            </a:r>
            <a:r>
              <a:rPr lang="ko-KR" altLang="en-US" sz="1600" b="1" dirty="0"/>
              <a:t>월</a:t>
            </a:r>
            <a:r>
              <a:rPr lang="en-US" sz="1600" b="1" dirty="0"/>
              <a:t> 7</a:t>
            </a:r>
            <a:r>
              <a:rPr lang="ko-KR" altLang="en-US" sz="1600" b="1" dirty="0"/>
              <a:t>일</a:t>
            </a:r>
            <a:r>
              <a:rPr lang="en-US" sz="1600" b="1" dirty="0"/>
              <a:t>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157460"/>
            <a:ext cx="7077075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내 입에서 나가는 말도 헛되이 </a:t>
            </a: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내게로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돌아오지 아니하고 나의 뜻을 이루며 나의 명하여 보낸 일에 형통하리라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이사야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55:11)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171440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76959"/>
            <a:ext cx="629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성령님의 감동을 받은 사람들이 하나님께 받아 말한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벧후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1:21)</a:t>
            </a:r>
            <a:r>
              <a:rPr lang="ko-KR" altLang="en-US" sz="2000" b="1" dirty="0"/>
              <a:t> 기별들을 기록한 책입니다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144487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하나님께서 우리를 위해 준비하신 보석들을 어떻게 성경에서 찾아낼 수 있으며 성경을 공부함으로써 어떤 축복을 얻게 될까요</a:t>
            </a:r>
            <a:r>
              <a:rPr lang="en-US" altLang="ko-KR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784845"/>
            <a:ext cx="6331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우리는 성경에서 생명과 희망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격려와 위로의 보석들을 발견합니다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어떤 진리들은 처음 보자마자 발견할 수도 있지만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조심스럽게 깊이 파내야만 발견할 수 있는 진리들도 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3897809" y="1536174"/>
            <a:ext cx="5166851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80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성경을 연구하는 방법</a:t>
            </a: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688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54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시간</a:t>
            </a:r>
            <a:endParaRPr lang="en" sz="5400" b="1" spc="2000" dirty="0">
              <a:ln/>
              <a:solidFill>
                <a:srgbClr val="FFE24F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너희가 전심으로 나를 찾고 찾으면 나를 만나리라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렘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29:13)</a:t>
            </a:r>
            <a:endParaRPr lang="es-ES" sz="11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3" y="1435011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성경은 언제 그리고 얼마나 공부해야 할까요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2024936"/>
            <a:ext cx="5151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 연구에 쓰는 시간뿐 아니라 얼마나 잘 배우느냐 하는 것도 중요합니다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317207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피상적으로 성경을 읽기만 한다면 시간을 많이 투자했다고 해도 기대한 축복을 얻지 못할 수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그래서 성경을 읽는 동기가 중요한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왜 성경을 읽는가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더 많이 알기 위해 읽는가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아니면 하나님과 더 친밀해지고 싶은 간절한 소망을 품고 읽는 자세 사이에는 큰 차이가 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3024989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하루에 성경을 </a:t>
            </a:r>
            <a:r>
              <a:rPr lang="en-US" altLang="ko-KR" sz="2000" b="1" dirty="0">
                <a:solidFill>
                  <a:prstClr val="black"/>
                </a:solidFill>
              </a:rPr>
              <a:t>5</a:t>
            </a:r>
            <a:r>
              <a:rPr lang="ko-KR" altLang="en-US" sz="2000" b="1" dirty="0">
                <a:solidFill>
                  <a:prstClr val="black"/>
                </a:solidFill>
              </a:rPr>
              <a:t>분 읽는 것보다</a:t>
            </a:r>
            <a:r>
              <a:rPr lang="en-US" altLang="ko-KR" sz="2000" b="1" dirty="0">
                <a:solidFill>
                  <a:prstClr val="black"/>
                </a:solidFill>
              </a:rPr>
              <a:t> 1</a:t>
            </a:r>
            <a:r>
              <a:rPr lang="ko-KR" altLang="en-US" sz="2000" b="1" dirty="0">
                <a:solidFill>
                  <a:prstClr val="black"/>
                </a:solidFill>
              </a:rPr>
              <a:t>시간을 읽으면 훨씬 더 큰 유익을 얻게 될 것은 분명하지만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640646"/>
            <a:ext cx="8866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성경 공부를 하나님과 함께하는 시간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렘 </a:t>
            </a:r>
            <a:r>
              <a:rPr lang="en-US" altLang="ko-KR" sz="2000" b="1" dirty="0">
                <a:solidFill>
                  <a:prstClr val="black"/>
                </a:solidFill>
              </a:rPr>
              <a:t>29:13)</a:t>
            </a:r>
            <a:r>
              <a:rPr lang="ko-KR" altLang="en-US" sz="2000" b="1" dirty="0" err="1">
                <a:solidFill>
                  <a:prstClr val="black"/>
                </a:solidFill>
              </a:rPr>
              <a:t>으로</a:t>
            </a:r>
            <a:r>
              <a:rPr lang="ko-KR" altLang="en-US" sz="2000" b="1" dirty="0">
                <a:solidFill>
                  <a:prstClr val="black"/>
                </a:solidFill>
              </a:rPr>
              <a:t> 생각하고 하나님 안에서 큰 기쁨을 누릴 때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시 </a:t>
            </a:r>
            <a:r>
              <a:rPr lang="en-US" altLang="ko-KR" sz="2000" b="1" dirty="0">
                <a:solidFill>
                  <a:prstClr val="black"/>
                </a:solidFill>
              </a:rPr>
              <a:t>37:4),</a:t>
            </a:r>
            <a:r>
              <a:rPr lang="ko-KR" altLang="en-US" sz="2000" b="1" dirty="0">
                <a:solidFill>
                  <a:prstClr val="black"/>
                </a:solidFill>
              </a:rPr>
              <a:t> 곧 성경책에서 나를 위한 하나님의 특별한 기별을 찾을 때 가장 큰 축복을 경험하게 될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9832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ko-KR" altLang="en-US" dirty="0">
                <a:solidFill>
                  <a:schemeClr val="accent5"/>
                </a:solidFill>
              </a:rPr>
              <a:t>장소</a:t>
            </a:r>
            <a:endParaRPr lang="en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731189"/>
            <a:ext cx="1021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새벽 오히려 미명에 예수께서 일어나 나가 한적한 곳으로 가사 거기서 기도하시더니</a:t>
            </a:r>
            <a:r>
              <a:rPr lang="en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막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20301" y="1432113"/>
            <a:ext cx="8371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하나님과 교제하는 특별한 시간을 보내시려고 아침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일찍 일어나 조용한 곳으로 가곤 하셨습니다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1:35). </a:t>
            </a:r>
            <a:r>
              <a:rPr lang="ko-KR" altLang="en-US" sz="2000" b="1" dirty="0"/>
              <a:t>예수님의 이런 습관을 본받아 우리도 시간을 정해 놓고 기도와 성경 공부를 할 수 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53030" y="2703321"/>
            <a:ext cx="5839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시끄럽고 번잡한 장소에서는 성경 공부에 집중하기 어렵습니다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편안하고 조용하며 한적한 곳이 더 좋습니다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837312" y="5245737"/>
            <a:ext cx="5839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좋은 시간과 장소를 정했으면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성경 공부를 좋은 습관으로 만들 수 있습니다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특별한 사정으로 성경 공부를 못할 수 있지만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지체하지 말고 다시 매일의 성경 공부로 돌아와야 합니다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64645" y="3974529"/>
            <a:ext cx="58391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하루를 시작하는 첫 시간과 마치는 시간은 더 조용한 시간으로 우리의 생각을 하나님께 집중할 수 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ko-KR" alt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방법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내 입에서 나가는 말도 헛되이 </a:t>
            </a:r>
            <a:r>
              <a:rPr lang="ko-KR" alt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내게로</a:t>
            </a:r>
            <a:r>
              <a:rPr lang="ko-KR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돌아오지 아니하고</a:t>
            </a:r>
            <a:r>
              <a:rPr lang="en-US" altLang="ko-K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</a:t>
            </a:r>
            <a:r>
              <a:rPr lang="ko-KR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사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55:11)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809391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553028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ko-KR" altLang="en-US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기술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“내 입에서 나가는 말도 헛되이 </a:t>
            </a:r>
            <a:r>
              <a:rPr lang="ko-KR" alt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내게로</a:t>
            </a:r>
            <a:r>
              <a:rPr lang="ko-KR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돌아오지 아니하고</a:t>
            </a:r>
            <a:r>
              <a:rPr lang="en-US" altLang="ko-K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…” (</a:t>
            </a:r>
            <a:r>
              <a:rPr lang="ko-KR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사 </a:t>
            </a:r>
            <a:r>
              <a:rPr lang="en-US" altLang="ko-KR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55:11)</a:t>
            </a:r>
          </a:p>
          <a:p>
            <a:pPr algn="ctr"/>
            <a:endParaRPr lang="en-US" altLang="ko-KR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492912" y="1843950"/>
            <a:ext cx="6616288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ko-KR" altLang="en-US" sz="72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성경을 연구함으로 얻는 축복</a:t>
            </a: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911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108</cp:revision>
  <dcterms:created xsi:type="dcterms:W3CDTF">2026-03-21T15:43:08Z</dcterms:created>
  <dcterms:modified xsi:type="dcterms:W3CDTF">2026-04-30T04:51:51Z</dcterms:modified>
</cp:coreProperties>
</file>