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7007"/>
  </p:normalViewPr>
  <p:slideViewPr>
    <p:cSldViewPr snapToGrid="0">
      <p:cViewPr varScale="1">
        <p:scale>
          <a:sx n="98" d="100"/>
          <a:sy n="98" d="100"/>
        </p:scale>
        <p:origin x="96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시간을 두고 그 사람을 알아가며 인간적으로 친해지십시오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 사람의 마음에 성령님께서 역사하시고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그들과 친해질 수 있는 적절한 기회를 주시도록 기도하십시오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나의 신앙 경험에 대해 자연스럽게 이야기하거나 그들과 같이 기도할 기회를 찾아보세요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새로 사귄 친구를 신앙생활 하는 친구들과 연결해 줄 방법을 찾아보세요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새로 사귄 친구들의 구체적인 기도 제목이나 질문에 대해 기도하세요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삶에 위로와 조언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그리고 지침들을 성경에서 찾아보고 그들에게 알려줄 기회를 찾아보십시오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성경을 같이 연구하고 싶은 지 물어보고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그들이 준비 되면 침례 받을 의사가 있는 지 물어봅니다</a:t>
          </a:r>
          <a:r>
            <a:rPr lang="en-US" altLang="ko-KR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시간을 두고 그 사람을 알아가며 인간적으로 친해지십시오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 사람의 마음에 성령님께서 역사하시고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그들과 친해질 수 있는 적절한 기회를 주시도록 기도하십시오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나의 신앙 경험에 대해 자연스럽게 이야기하거나 그들과 같이 기도할 기회를 찾아보세요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새로 사귄 친구를 신앙생활 하는 친구들과 연결해 줄 방법을 찾아보세요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새로 사귄 친구들의 구체적인 기도 제목이나 질문에 대해 기도하세요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삶에 위로와 조언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그리고 지침들을 성경에서 찾아보고 그들에게 알려줄 기회를 찾아보십시오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성경을 같이 연구하고 싶은 지 물어보고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그들이 준비 되면 침례 받을 의사가 있는 지 물어봅니다</a:t>
          </a:r>
          <a:r>
            <a:rPr lang="en-US" altLang="ko-KR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EEADA-BF9A-4D4D-AD41-21495187421C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B46C-8ABA-4947-9D89-8E8C5303BD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AB46C-8ABA-4947-9D89-8E8C5303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9936253" y="6471821"/>
            <a:ext cx="2255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ko-KR" alt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과</a:t>
            </a:r>
            <a:r>
              <a:rPr lang="en-US" altLang="ko-KR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ko-KR" alt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ko-KR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  <a:r>
              <a:rPr lang="ko-KR" alt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ko-KR" alt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 </a:t>
            </a:r>
            <a:r>
              <a:rPr lang="en-US" altLang="ko-KR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ko-KR" alt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일</a:t>
            </a:r>
            <a:endParaRPr lang="en-US" sz="1600" b="1" noProof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60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하나님을 소개함</a:t>
            </a:r>
            <a:endParaRPr lang="en-US" sz="6000" b="1" spc="1000" noProof="0" dirty="0">
              <a:ln w="95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rgbClr val="7030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하나님께서 자녀들을 찾아 나서심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1163499" y="640778"/>
            <a:ext cx="9865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에브라임은 나의 사랑하는 아들이요 기뻐하는 자식이 아니냐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내가 가끔 그를 꾸짖긴 하지만 나는 여전히 그를 기억하고 있다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그러므로 내 마음이 그를 그리워하게 되니 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내가 그를 불쌍히 여길 것이다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이것은 나 여호와의 말이다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렘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785369" y="1628390"/>
            <a:ext cx="4653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 역사 속에서 이스라엘은 하나님을 떠난 북 이스라엘 왕국과 신앙을 지킨 남쪽 유다 왕국으로 나누어졌습니다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18911" y="4500226"/>
            <a:ext cx="9153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그분을 섬기다가 떠나간 사람들을 사랑하는 마음으로 부르고 계십니다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하나님은 그들이 자신의 자녀들이기 때문에 여전히 사랑하시며 돌아오라고 끊임없이 호소하십니다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578339" y="2561234"/>
            <a:ext cx="48601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에브라임 족속이 하나님을 떠났지만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하나님께서는 그들을 여전히 사랑하는 아들로 생각하셨습니다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렘 </a:t>
            </a:r>
            <a:r>
              <a:rPr lang="en-US" altLang="ko-KR" sz="2000" b="1" dirty="0">
                <a:solidFill>
                  <a:prstClr val="black"/>
                </a:solidFill>
              </a:rPr>
              <a:t>31:20). </a:t>
            </a:r>
            <a:r>
              <a:rPr lang="ko-KR" altLang="en-US" sz="2000" b="1" dirty="0">
                <a:solidFill>
                  <a:prstClr val="black"/>
                </a:solidFill>
              </a:rPr>
              <a:t>하나님은 이 현실을 에브라임의 할머니 </a:t>
            </a:r>
            <a:r>
              <a:rPr lang="ko-KR" altLang="en-US" sz="2000" b="1" dirty="0" err="1">
                <a:solidFill>
                  <a:prstClr val="black"/>
                </a:solidFill>
              </a:rPr>
              <a:t>라헬이</a:t>
            </a:r>
            <a:r>
              <a:rPr lang="ko-KR" altLang="en-US" sz="2000" b="1" dirty="0">
                <a:solidFill>
                  <a:prstClr val="black"/>
                </a:solidFill>
              </a:rPr>
              <a:t> 죄를 짓고 죽은 자식들을 애도하는 것으로 묘사하셨습니다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렘 </a:t>
            </a:r>
            <a:r>
              <a:rPr lang="en-US" altLang="ko-KR" sz="2000" b="1" dirty="0">
                <a:solidFill>
                  <a:prstClr val="black"/>
                </a:solidFill>
              </a:rPr>
              <a:t>31:15).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433070"/>
            <a:ext cx="9086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같이 하나님을 섬기던 여러분의 자녀들 중에 하나님을 떠나간 자녀가 있을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그들에게 등을 돌리지 말고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계속해서 그들을 사랑하고 다정하게 대해야 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하나님은 우리들에게 그분이 얼마나 떠나간 자녀들을 사랑하시며 그들이 되돌아오기를 간절히 바라신다는 것을 거듭 깨우쳐 주십니다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떠나간 사람들을 찾아 나섬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내가 비록 그들을 온 세계에 흩어 버렸으나 그들은 멀리서도 나를 기억할 것이다</a:t>
            </a:r>
            <a:r>
              <a:rPr lang="en-US" altLang="ko-KR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그리고 그들과 그 자녀들이 생존하였다가 돌아올 것이다</a:t>
            </a:r>
            <a:r>
              <a:rPr lang="en-US" altLang="ko-KR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슥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4" y="1567327"/>
            <a:ext cx="822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우리의 배우자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아들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친구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이웃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한때 같이 예배 드렸던 형제 자매들이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지금 어디에 있습니까</a:t>
            </a:r>
            <a:r>
              <a:rPr lang="en-US" altLang="ko-KR" sz="2000" b="1" dirty="0"/>
              <a:t>?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4" y="3472453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우리의 사명은 그들을 찾아 나서서 다시 우리 품으로 데려오는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어떻게 해야 할까요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첫째는 기도하는 것이고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둘째는 그들에게 사랑과 친절의 모범을 보여주는 것입니다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4" y="2519890"/>
            <a:ext cx="8229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그들은 여러가지 이유로 교회를 떠납니다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우리의 사명은 그들이 떠나간 이유를 판단하거나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비난하거나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그들을 잊어버리는 것이 아닙니다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4" y="5348345"/>
            <a:ext cx="4379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하나님을 떠나간 사람들에게 보여준 여러분의 삶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행동과 말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그리고 기도는 그 사람의 삶과 미래를 근본적으로 변화시킬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171575" y="623052"/>
            <a:ext cx="984885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“</a:t>
            </a:r>
            <a:r>
              <a:rPr lang="ko-KR" altLang="en-US" sz="2400" b="1" dirty="0">
                <a:latin typeface="Constantia" panose="02030602050306030303" pitchFamily="18" charset="0"/>
              </a:rPr>
              <a:t>하나님은 복음 기별과 사랑의 사역을 모두 하늘 천사들에게 맡기실 수도 있었을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아니면 그분의 목적을 이루기 위해 다른 방법을 사용하실 수도 있었을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그러나 무한한 사랑의 하나님은 그리스도와 천사들의 동역자로 우리를 선택하셨습니다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다른 사람들을 위해 일하는 사역에 참여함으로 얻는 축복과 기쁨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그리고 영적 성장을 경험하게 하시기 위해서 우리를 초청하셨습니다</a:t>
            </a:r>
            <a:r>
              <a:rPr lang="en-US" altLang="ko-KR" sz="2400" b="1" dirty="0">
                <a:latin typeface="Constantia" panose="02030602050306030303" pitchFamily="18" charset="0"/>
              </a:rPr>
              <a:t>…</a:t>
            </a:r>
            <a:endParaRPr lang="en-US" sz="2400" b="1" noProof="0" dirty="0">
              <a:latin typeface="Constantia" panose="02030602050306030303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ko-KR" altLang="en-US" sz="2400" b="1" dirty="0">
                <a:latin typeface="Constantia" panose="02030602050306030303" pitchFamily="18" charset="0"/>
              </a:rPr>
              <a:t>그리스도께서 제자들을 위해 설계하신 삶을 받아들여 그분을 위해 영혼을 구원하는 삶을 산다면 여러분은 거룩한 세계에 대한 더 깊은 경험과 지식을 원할 것이며</a:t>
            </a:r>
            <a:r>
              <a:rPr lang="en-US" altLang="ko-KR" sz="2400" b="1" dirty="0">
                <a:latin typeface="Constantia" panose="02030602050306030303" pitchFamily="18" charset="0"/>
              </a:rPr>
              <a:t>,</a:t>
            </a:r>
            <a:r>
              <a:rPr lang="ko-KR" altLang="en-US" sz="2400" b="1" dirty="0">
                <a:latin typeface="Constantia" panose="02030602050306030303" pitchFamily="18" charset="0"/>
              </a:rPr>
              <a:t> 의에 주리고 목마를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여러분은 하나님께 간절히 호소할 것이고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믿음은 강해지며</a:t>
            </a:r>
            <a:r>
              <a:rPr lang="en-US" altLang="ko-KR" sz="2400" b="1" dirty="0">
                <a:latin typeface="Constantia" panose="02030602050306030303" pitchFamily="18" charset="0"/>
              </a:rPr>
              <a:t>, </a:t>
            </a:r>
            <a:r>
              <a:rPr lang="ko-KR" altLang="en-US" sz="2400" b="1" dirty="0">
                <a:latin typeface="Constantia" panose="02030602050306030303" pitchFamily="18" charset="0"/>
              </a:rPr>
              <a:t>더 깊은 구원의 샘에서 생수를 마시게 될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반대와 시련에 부딪힐수록 여러분은 성경과 기도에 더욱 매달릴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 </a:t>
            </a:r>
            <a:r>
              <a:rPr lang="ko-KR" altLang="en-US" sz="2400" b="1" dirty="0">
                <a:latin typeface="Constantia" panose="02030602050306030303" pitchFamily="18" charset="0"/>
              </a:rPr>
              <a:t>그리하여 여러분은 은혜와 그리스도를 아는 지식 안에서 성장하며 풍성한 경험을 쌓게 될 것입니다</a:t>
            </a:r>
            <a:r>
              <a:rPr lang="en-US" altLang="ko-KR" sz="2400" b="1" dirty="0">
                <a:latin typeface="Constantia" panose="02030602050306030303" pitchFamily="18" charset="0"/>
              </a:rPr>
              <a:t>.</a:t>
            </a:r>
            <a:r>
              <a:rPr lang="en-US" sz="2400" b="1" noProof="0" dirty="0">
                <a:latin typeface="Constantia" panose="02030602050306030303" pitchFamily="18" charset="0"/>
              </a:rPr>
              <a:t>”</a:t>
            </a:r>
          </a:p>
          <a:p>
            <a:pPr algn="ctr">
              <a:spcBef>
                <a:spcPts val="600"/>
              </a:spcBef>
            </a:pP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971614" y="6065671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-US" sz="1600" b="1" noProof="0" dirty="0"/>
              <a:t> (</a:t>
            </a:r>
            <a:r>
              <a:rPr lang="ko-KR" altLang="en-US" sz="1600" b="1" noProof="0" dirty="0"/>
              <a:t>정로의 계단</a:t>
            </a:r>
            <a:r>
              <a:rPr lang="en-US" sz="1600" b="1" noProof="0" dirty="0"/>
              <a:t>. 79-80)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203305" y="347324"/>
            <a:ext cx="5220033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ko-KR" altLang="en-US" sz="40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주 여호와께서 학자의 혀를 내게 주사 나로 곤핍한 자를 말로 어떻게 도와 </a:t>
            </a:r>
            <a:r>
              <a:rPr lang="ko-KR" altLang="en-US" sz="40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줄줄을</a:t>
            </a:r>
            <a:r>
              <a:rPr lang="ko-KR" altLang="en-US" sz="40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알게 하시고 아침마다 </a:t>
            </a:r>
            <a:r>
              <a:rPr lang="ko-KR" altLang="en-US" sz="40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깨우치시되</a:t>
            </a:r>
            <a:r>
              <a:rPr lang="ko-KR" altLang="en-US" sz="40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나의 귀를 </a:t>
            </a:r>
            <a:r>
              <a:rPr lang="ko-KR" altLang="en-US" sz="4000" b="1" noProof="0" dirty="0" err="1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깨우치사</a:t>
            </a:r>
            <a:r>
              <a:rPr lang="ko-KR" altLang="en-US" sz="4000" b="1" noProof="0" dirty="0"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학자 같이 알아듣게 하시도다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이사야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50:4)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A70FDB"/>
                </a:solidFill>
              </a:rPr>
              <a:t>무엇을 전해야 할까요</a:t>
            </a:r>
            <a:r>
              <a:rPr lang="en-US" altLang="ko-KR" sz="2000" b="1" dirty="0">
                <a:solidFill>
                  <a:srgbClr val="A70FDB"/>
                </a:solidFill>
              </a:rPr>
              <a:t>?</a:t>
            </a:r>
            <a:endParaRPr lang="en-US" sz="2000" b="1" noProof="0" dirty="0">
              <a:solidFill>
                <a:srgbClr val="A70FDB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위대한 명령</a:t>
            </a:r>
            <a:r>
              <a:rPr lang="en-US" altLang="ko-KR" sz="2000" b="1" noProof="0" dirty="0"/>
              <a:t>(</a:t>
            </a:r>
            <a:r>
              <a:rPr lang="ko-KR" altLang="en-US" sz="2000" b="1" noProof="0" dirty="0"/>
              <a:t>세계적 사명</a:t>
            </a:r>
            <a:r>
              <a:rPr lang="en-US" altLang="ko-KR" sz="2000" b="1" noProof="0" dirty="0"/>
              <a:t>)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ko-KR" altLang="en-US" sz="2000" b="1" noProof="0" dirty="0">
                <a:solidFill>
                  <a:srgbClr val="00A44E"/>
                </a:solidFill>
              </a:rPr>
              <a:t>어떻게 전해야 할까요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예수님의 모본을 따라 함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친분을 쌓음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C64D1C"/>
                </a:solidFill>
              </a:rPr>
              <a:t>떠나간 사람들을 다시 데려오는 방법</a:t>
            </a:r>
            <a:endParaRPr lang="en-US" sz="2000" b="1" noProof="0" dirty="0">
              <a:solidFill>
                <a:srgbClr val="C64D1C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하나님께서 자녀들을 찾아 나서심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ko-KR" altLang="en-US" sz="2000" b="1" noProof="0" dirty="0"/>
              <a:t>떠나간 사람들을 찾아 나섬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239109"/>
            <a:ext cx="819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수천 명의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너무 많은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사람들이 진짜 예수님을 모릅니다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그들은 </a:t>
            </a:r>
            <a:r>
              <a:rPr lang="en-US" altLang="ko-KR" sz="2000" b="1" dirty="0"/>
              <a:t>‘</a:t>
            </a:r>
            <a:r>
              <a:rPr lang="ko-KR" altLang="en-US" sz="2000" b="1" dirty="0"/>
              <a:t>잃어버린 양</a:t>
            </a:r>
            <a:r>
              <a:rPr lang="en-US" altLang="ko-KR" sz="2000" b="1" dirty="0"/>
              <a:t>’</a:t>
            </a:r>
            <a:r>
              <a:rPr lang="ko-KR" altLang="en-US" sz="2000" b="1" dirty="0"/>
              <a:t>이라고 부르지만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정작 그들은 자기가 길을 잃었다는 사실도 모릅니다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누가 알려 주지 않으면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그들이 자기가 필요한 분은 예수님이라는 사실을 어떻게 깨닫겠습니까</a:t>
            </a:r>
            <a:r>
              <a:rPr lang="en-US" altLang="ko-KR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4" y="2692584"/>
            <a:ext cx="8270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하나님은 어떻게 모든 사람들에게 다가 가실까요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바로 우리를 통해서입니다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이것이 우리에게 맡겨진 </a:t>
            </a:r>
            <a:r>
              <a:rPr lang="en-US" altLang="ko-KR" sz="2000" b="1" dirty="0">
                <a:solidFill>
                  <a:prstClr val="black"/>
                </a:solidFill>
              </a:rPr>
              <a:t>‘</a:t>
            </a:r>
            <a:r>
              <a:rPr lang="ko-KR" altLang="en-US" sz="2000" b="1" dirty="0">
                <a:solidFill>
                  <a:prstClr val="black"/>
                </a:solidFill>
              </a:rPr>
              <a:t>세계적 대 사명</a:t>
            </a:r>
            <a:r>
              <a:rPr lang="en-US" altLang="ko-KR" sz="2000" b="1" dirty="0">
                <a:solidFill>
                  <a:prstClr val="black"/>
                </a:solidFill>
              </a:rPr>
              <a:t>’</a:t>
            </a:r>
            <a:r>
              <a:rPr lang="ko-KR" altLang="en-US" sz="2000" b="1" dirty="0">
                <a:solidFill>
                  <a:prstClr val="black"/>
                </a:solidFill>
              </a:rPr>
              <a:t>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6" y="1459415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하나님은 이 세상 모든 사람들을 지켜 보시며</a:t>
            </a:r>
            <a:r>
              <a:rPr lang="en-US" altLang="ko-KR" sz="2000" b="1" dirty="0">
                <a:solidFill>
                  <a:prstClr val="black"/>
                </a:solidFill>
              </a:rPr>
              <a:t>, "</a:t>
            </a:r>
            <a:r>
              <a:rPr lang="ko-KR" altLang="en-US" sz="2000" b="1" dirty="0">
                <a:solidFill>
                  <a:prstClr val="black"/>
                </a:solidFill>
              </a:rPr>
              <a:t>모든 사람이 구원을 받으며 진리를 아는 데에 이르기를</a:t>
            </a:r>
            <a:r>
              <a:rPr lang="en-US" altLang="ko-KR" sz="2000" b="1" dirty="0">
                <a:solidFill>
                  <a:prstClr val="black"/>
                </a:solidFill>
              </a:rPr>
              <a:t>" </a:t>
            </a:r>
            <a:r>
              <a:rPr lang="ko-KR" altLang="en-US" sz="2000" b="1" dirty="0">
                <a:solidFill>
                  <a:prstClr val="black"/>
                </a:solidFill>
              </a:rPr>
              <a:t>원하십니다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 err="1">
                <a:solidFill>
                  <a:prstClr val="black"/>
                </a:solidFill>
              </a:rPr>
              <a:t>딤전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2:4). “</a:t>
            </a:r>
            <a:r>
              <a:rPr lang="ko-KR" altLang="en-US" sz="2000" b="1" dirty="0">
                <a:solidFill>
                  <a:prstClr val="black"/>
                </a:solidFill>
              </a:rPr>
              <a:t>모든 사람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>
                <a:solidFill>
                  <a:prstClr val="black"/>
                </a:solidFill>
              </a:rPr>
              <a:t>은 하나님을 전혀 모르는 사람뿐 아니라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한 때 그분을 알았으나 떠나간 사람들도 포함합니다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ko-KR" altLang="en-US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무엇을 전해야 할까요</a:t>
            </a:r>
            <a:r>
              <a:rPr lang="en-US" altLang="ko-KR" sz="8800" b="1" spc="600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위대한 명령</a:t>
            </a:r>
            <a:r>
              <a:rPr lang="en-US" altLang="ko-KR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(</a:t>
            </a:r>
            <a:r>
              <a:rPr lang="ko-KR" altLang="en-US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세계적 사명</a:t>
            </a:r>
            <a:r>
              <a:rPr lang="en-US" altLang="ko-KR" sz="44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)</a:t>
            </a:r>
            <a:endParaRPr lang="en-US" sz="4400" b="1" noProof="0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50800" dir="3300000" algn="ctr" rotWithShape="0">
                  <a:schemeClr val="bg1">
                    <a:alpha val="68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2802833" y="685682"/>
            <a:ext cx="917961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그러므로 너희는 가서 모든 민족을 제자로 삼아 아버지와 아들과 성령의 이름으로 침례를 주고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마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 부활하신 후 그분을 만나려고 모인 사람들에게 “모든 민족에게 </a:t>
            </a:r>
            <a:r>
              <a:rPr lang="ko-KR" altLang="en-US" sz="2000" b="1" dirty="0" err="1"/>
              <a:t>가”라고</a:t>
            </a:r>
            <a:r>
              <a:rPr lang="ko-KR" altLang="en-US" sz="2000" b="1" dirty="0"/>
              <a:t> 명령하셨습니다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28:18-19</a:t>
            </a:r>
            <a:r>
              <a:rPr lang="en-US" sz="2000" b="1" dirty="0"/>
              <a:t>).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30056" y="4497796"/>
            <a:ext cx="49886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베드로와 요한이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보고 들은 것을 말하지 않을 수 없다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고 선포한 것처럼 우리도 전할 수 밖에 없습니다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4:20). </a:t>
            </a:r>
            <a:r>
              <a:rPr lang="ko-KR" altLang="en-US" sz="2000" b="1" dirty="0"/>
              <a:t>우리는 강단에서 말씀을 전하거나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거리에서 외치거나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소셜 미디어에 간증을 나누거나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누군가와 이야기를 나눌 수도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 모두가 이 일에 동참하고 있습니다</a:t>
            </a:r>
            <a:r>
              <a:rPr lang="en-US" altLang="ko-KR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394551" y="3299713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그렇게 제자가 된 사람들은 다시 다른 제자들을 가르쳤고</a:t>
            </a:r>
            <a:r>
              <a:rPr lang="en-US" altLang="ko-KR" sz="2000" b="1" dirty="0">
                <a:solidFill>
                  <a:prstClr val="black"/>
                </a:solidFill>
              </a:rPr>
              <a:t>, 2</a:t>
            </a:r>
            <a:r>
              <a:rPr lang="ko-KR" altLang="en-US" sz="2000" b="1" dirty="0">
                <a:solidFill>
                  <a:prstClr val="black"/>
                </a:solidFill>
              </a:rPr>
              <a:t>천 년이 흘러 오늘날 우리도 예수님의 제자가 되었습니다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이제 예수님의 명령을 받는 사람은 바로 우리들입니다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158694"/>
            <a:ext cx="6838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그들은 모든 민족을 만나 무엇을 해야 했습니까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가서 제자를 삼아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즉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사람들을 만나 침례를 베풀고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예수님의 제자로 가르치는 것이었습니다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마 </a:t>
            </a:r>
            <a:r>
              <a:rPr lang="en-US" altLang="ko-KR" sz="2000" b="1" dirty="0">
                <a:solidFill>
                  <a:prstClr val="black"/>
                </a:solidFill>
              </a:rPr>
              <a:t>28:19-20).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ko-KR" altLang="en-US" noProof="0" dirty="0"/>
              <a:t>어떻게 전해야 할까요</a:t>
            </a:r>
            <a:r>
              <a:rPr lang="en-US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예수님의 모본을 따라 함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그리스도의 사랑이 우리를 </a:t>
            </a:r>
            <a:r>
              <a:rPr lang="ko-KR" alt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강권하시는도다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우리가 생각건대 한 사람이 </a:t>
            </a:r>
            <a:endParaRPr lang="en-US" altLang="ko-KR" b="1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모든 사람을 대신하여 </a:t>
            </a:r>
            <a:r>
              <a:rPr lang="ko-KR" alt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죽었은즉</a:t>
            </a:r>
            <a:r>
              <a:rPr lang="ko-KR" alt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모든 사람이 죽은 것이라</a:t>
            </a:r>
            <a:r>
              <a:rPr lang="en-US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고전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32345" y="1537440"/>
            <a:ext cx="76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왜 그토록 “잃어버린 </a:t>
            </a:r>
            <a:r>
              <a:rPr lang="ko-KR" altLang="en-US" sz="2000" b="1" dirty="0" err="1"/>
              <a:t>양”을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찾아나서실까요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15:24)?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32345" y="2031887"/>
            <a:ext cx="67504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당연히 우리를 사랑하시기 때문입니다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9:36; 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5:2). </a:t>
            </a:r>
            <a:r>
              <a:rPr lang="ko-KR" altLang="en-US" sz="2000" b="1" dirty="0"/>
              <a:t>그리고 우리에게 자신의 사랑을 부어 주셔서 예수님을 알지 못하는 사람들에게 사랑을 나누어 주라고 하셨습니다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다 너를 위한 거야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라면서 억지로 예수님을 전하는 사람들이 있지만 하나님의 방법이 아닙니다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1222" y="4566640"/>
            <a:ext cx="64639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하나님은 강제로 아담과 하와가 죄를 짓지 못하게 막지 않으셨습니다</a:t>
            </a:r>
            <a:r>
              <a:rPr lang="en-US" altLang="ko-KR" b="1" dirty="0"/>
              <a:t>. </a:t>
            </a:r>
            <a:r>
              <a:rPr lang="ko-KR" altLang="en-US" b="1" dirty="0"/>
              <a:t>큰 홍수가 오기전에도 사람들을 억지로 방주에 떠밀어 넣지 않으셨고</a:t>
            </a:r>
            <a:r>
              <a:rPr lang="en-US" altLang="ko-KR" b="1" dirty="0"/>
              <a:t>, </a:t>
            </a:r>
            <a:r>
              <a:rPr lang="ko-KR" altLang="en-US" b="1" dirty="0" err="1"/>
              <a:t>니느웨</a:t>
            </a:r>
            <a:r>
              <a:rPr lang="ko-KR" altLang="en-US" b="1" dirty="0"/>
              <a:t> 사람들에게 자신을 받아들이라고 강요하지도 않으셨습니다</a:t>
            </a:r>
            <a:r>
              <a:rPr lang="en-US" altLang="ko-KR" b="1" dirty="0"/>
              <a:t>. </a:t>
            </a:r>
            <a:r>
              <a:rPr lang="ko-KR" altLang="en-US" b="1" dirty="0"/>
              <a:t>하나님은 사랑으로 말씀하셨으며</a:t>
            </a:r>
            <a:r>
              <a:rPr lang="en-US" altLang="ko-KR" b="1" dirty="0"/>
              <a:t>, </a:t>
            </a:r>
            <a:r>
              <a:rPr lang="ko-KR" altLang="en-US" b="1" dirty="0"/>
              <a:t>그들이 자기 마음대로 할 때 맞이할 결과에 대해 경고하셨습니다</a:t>
            </a:r>
            <a:r>
              <a:rPr lang="en-US" altLang="ko-KR" b="1" dirty="0"/>
              <a:t>.</a:t>
            </a:r>
            <a:endParaRPr lang="en-US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1222" y="6197856"/>
            <a:ext cx="6457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b="1" dirty="0">
                <a:solidFill>
                  <a:prstClr val="black"/>
                </a:solidFill>
              </a:rPr>
              <a:t>우리가 예수님의 삶을 따라 살 때 다른 사람들이 우리를 통해 예수님의 사랑을 보고</a:t>
            </a:r>
            <a:r>
              <a:rPr lang="en-US" altLang="ko-KR" b="1" dirty="0">
                <a:solidFill>
                  <a:prstClr val="black"/>
                </a:solidFill>
              </a:rPr>
              <a:t>, </a:t>
            </a:r>
            <a:r>
              <a:rPr lang="ko-KR" altLang="en-US" b="1" dirty="0">
                <a:solidFill>
                  <a:prstClr val="black"/>
                </a:solidFill>
              </a:rPr>
              <a:t>그분을 따라오게 됩니다</a:t>
            </a:r>
            <a:r>
              <a:rPr lang="en-US" altLang="ko-KR" b="1" dirty="0">
                <a:solidFill>
                  <a:prstClr val="black"/>
                </a:solidFill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360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친분을 쌓음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마음에 주님이신 그리스도를 거룩하게 모십시오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그리고 여러분이 간직한 희망에 대해서 그 이유를 묻는 사람에게는 언제나 부드럽고 공손하게 대답할 준비를 하고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벧</a:t>
            </a:r>
            <a:r>
              <a:rPr lang="ko-KR" alt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전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 모두는 예수님을 전하는 사람들이며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 전하기 위해 스스로 준비 하라는 명령을 받았습니다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벧전 </a:t>
            </a:r>
            <a:r>
              <a:rPr lang="en-US" altLang="ko-KR" sz="2000" b="1" dirty="0"/>
              <a:t>3:15). </a:t>
            </a:r>
            <a:r>
              <a:rPr lang="ko-KR" altLang="en-US" sz="2000" b="1" dirty="0"/>
              <a:t>모든 사람이 설교자가 될 수는 없지만 하나님은 모두에게 그 상황에 꼭 필요한 말씀을 </a:t>
            </a:r>
            <a:r>
              <a:rPr lang="ko-KR" altLang="en-US" sz="2000" b="1" dirty="0" err="1"/>
              <a:t>주시겠다고</a:t>
            </a:r>
            <a:r>
              <a:rPr lang="ko-KR" altLang="en-US" sz="2000" b="1" dirty="0"/>
              <a:t> 약속하셨습니다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50:4).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84670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3398" y="6006739"/>
            <a:ext cx="5416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다른 사람들에게 예수님을 소개 할 때 유용하게 쓸 수 있는 몇가지 조언들을 소개합니다</a:t>
            </a:r>
            <a:r>
              <a:rPr lang="en-US" altLang="ko-KR" sz="2000" b="1" dirty="0"/>
              <a:t>.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ko-KR" altLang="en-US" sz="8000" noProof="0" dirty="0"/>
              <a:t>떠나간 사람들을 다시 데려오는 방법</a:t>
            </a:r>
            <a:endParaRPr lang="en-US" sz="8000" noProof="0" dirty="0"/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1047</Words>
  <Application>Microsoft Office PowerPoint</Application>
  <PresentationFormat>Panorámica</PresentationFormat>
  <Paragraphs>59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124</cp:revision>
  <dcterms:created xsi:type="dcterms:W3CDTF">2026-05-02T16:09:24Z</dcterms:created>
  <dcterms:modified xsi:type="dcterms:W3CDTF">2026-06-17T06:52:11Z</dcterms:modified>
</cp:coreProperties>
</file>