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1" autoAdjust="0"/>
    <p:restoredTop sz="94660"/>
  </p:normalViewPr>
  <p:slideViewPr>
    <p:cSldViewPr snapToGrid="0">
      <p:cViewPr varScale="1">
        <p:scale>
          <a:sx n="27" d="100"/>
          <a:sy n="27" d="100"/>
        </p:scale>
        <p:origin x="66" y="15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ko-KR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바울을 복음사역으로 부르심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ko-KR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고린도로 향한 선교여행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ko-KR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시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ko-KR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주민들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ko-KR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고린도에 보내는 편지서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바울은 어떻게 사도로 지명되었나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ko-KR" altLang="en-US" sz="2000" b="1" noProof="0" dirty="0"/>
            <a:t>예수 그리스도께서 지명하심 </a:t>
          </a:r>
          <a:r>
            <a:rPr lang="en" sz="1800" b="1" noProof="0" dirty="0"/>
            <a:t>(</a:t>
          </a:r>
          <a:r>
            <a:rPr lang="ko-KR" altLang="en-US" sz="1800" b="1" noProof="0" dirty="0"/>
            <a:t>갈</a:t>
          </a:r>
          <a:r>
            <a:rPr lang="en" sz="1800" b="1" noProof="0" dirty="0"/>
            <a:t>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언제 선택되었나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ko-KR" altLang="en-US" sz="2000" b="1" noProof="0" dirty="0"/>
            <a:t>어머니의 뱃속에서부터 </a:t>
          </a:r>
          <a:r>
            <a:rPr lang="en" sz="1800" b="1" noProof="0" dirty="0"/>
            <a:t>(</a:t>
          </a:r>
          <a:r>
            <a:rPr lang="ko-KR" altLang="en-US" sz="1800" b="1" noProof="0" dirty="0"/>
            <a:t>갈</a:t>
          </a:r>
          <a:r>
            <a:rPr lang="en" sz="1800" b="1" noProof="0" dirty="0"/>
            <a:t>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언제 사역으로 부르심의 받았나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ko-KR" altLang="en-US" sz="2000" b="1" noProof="0" dirty="0" err="1"/>
            <a:t>다마시커스로</a:t>
          </a:r>
          <a:r>
            <a:rPr lang="ko-KR" altLang="en-US" sz="2000" b="1" noProof="0" dirty="0"/>
            <a:t> 가는 길에서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ko-KR" altLang="en-US" sz="1800" b="1" noProof="0" dirty="0"/>
            <a:t>행</a:t>
          </a:r>
          <a:r>
            <a:rPr lang="en" sz="1800" b="1" noProof="0" dirty="0"/>
            <a:t>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누구를 위해 부르심을 받았나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ko-KR" altLang="en-US" sz="2000" b="1" noProof="0" dirty="0"/>
            <a:t>이방사람들 </a:t>
          </a:r>
          <a:r>
            <a:rPr lang="en" sz="1800" b="1" noProof="0" dirty="0"/>
            <a:t>(</a:t>
          </a:r>
          <a:r>
            <a:rPr lang="ko-KR" altLang="en-US" sz="1800" b="1" noProof="0" dirty="0"/>
            <a:t>갈</a:t>
          </a:r>
          <a:r>
            <a:rPr lang="en" sz="1800" b="1" noProof="0" dirty="0"/>
            <a:t>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전서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ko-KR" altLang="en-US" sz="1800" b="1" noProof="0" dirty="0"/>
            <a:t>바울은 </a:t>
          </a:r>
          <a:r>
            <a:rPr lang="ko-KR" altLang="en-US" sz="1800" b="1" noProof="0" dirty="0" err="1"/>
            <a:t>글로에를</a:t>
          </a:r>
          <a:r>
            <a:rPr lang="ko-KR" altLang="en-US" sz="1800" b="1" noProof="0" dirty="0"/>
            <a:t> 통해 교회 내에 여러 문제가 있다는 사실을 듣고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파벌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음행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싸움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그리고 매춘 문제에 대해 그들을 권면합니다</a:t>
          </a:r>
          <a:r>
            <a:rPr lang="en-US" altLang="ko-KR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전서 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ko-KR" altLang="en-US" sz="1800" b="1" noProof="0" dirty="0"/>
            <a:t>또 </a:t>
          </a:r>
          <a:r>
            <a:rPr lang="ko-KR" altLang="en-US" sz="1800" b="1" noProof="0" dirty="0" err="1"/>
            <a:t>글로에의</a:t>
          </a:r>
          <a:r>
            <a:rPr lang="ko-KR" altLang="en-US" sz="1800" b="1" noProof="0" dirty="0"/>
            <a:t> 가족은 교인들이 보낸 여러 질문이 담긴 편지를 바울에게 전해주었는데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이에 대해 바울은 결혼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이혼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독신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우상에게 바친 음식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예배의 태도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영적 선물의 사용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그리고 부활 등에 관한 질문에 답변했습니다</a:t>
          </a:r>
          <a:r>
            <a:rPr lang="en-US" altLang="ko-KR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ko-KR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후서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ko-KR" altLang="en-US" sz="1800" b="1" noProof="0" dirty="0"/>
            <a:t>현재 우리가 사용하는 서신은 두 번째 것이지만</a:t>
          </a:r>
          <a:r>
            <a:rPr lang="en-US" altLang="en-US" sz="1800" b="1" noProof="0" dirty="0"/>
            <a:t>, </a:t>
          </a:r>
          <a:r>
            <a:rPr lang="ko-KR" altLang="en-US" sz="1800" b="1" noProof="0" dirty="0"/>
            <a:t>바울은 이보다 더 많은 서신들을 쓴 것으로 추정됩니다</a:t>
          </a:r>
          <a:r>
            <a:rPr lang="en-US" altLang="ko-KR" sz="1800" b="1" noProof="0" dirty="0"/>
            <a:t>(</a:t>
          </a:r>
          <a:r>
            <a:rPr lang="ko-KR" altLang="en-US" sz="1800" b="1" noProof="0" dirty="0"/>
            <a:t>아마도 현존하는 두 서신보다 앞서서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혹은 그 두 서신 사이에 쓴 편지서들</a:t>
          </a:r>
          <a:r>
            <a:rPr lang="en-US" altLang="ko-KR" sz="1800" b="1" noProof="0" dirty="0"/>
            <a:t>). </a:t>
          </a:r>
          <a:r>
            <a:rPr lang="ko-KR" altLang="en-US" sz="1800" b="1" noProof="0" dirty="0"/>
            <a:t>그는 고린도 교인들이 몇 가지 문제를 해결한 방식을 칭찬하면서도</a:t>
          </a:r>
          <a:r>
            <a:rPr lang="en-US" altLang="ko-KR" sz="1800" b="1" noProof="0" dirty="0"/>
            <a:t>, </a:t>
          </a:r>
          <a:r>
            <a:rPr lang="ko-KR" altLang="en-US" sz="1800" b="1" noProof="0" dirty="0"/>
            <a:t>주변 문화의 영향에 휩쓸리지 말고 복음의 관점으로 세상을 볼 것을 권면합니다</a:t>
          </a:r>
          <a:r>
            <a:rPr lang="en-US" altLang="ko-KR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바울을 복음사역으로 부르심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고린도로 향한 선교여행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시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주민들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고린도에 보내는 편지서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000" b="1" kern="1200" noProof="0" dirty="0"/>
            <a:t>예수 그리스도께서 지명하심 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갈</a:t>
          </a:r>
          <a:r>
            <a:rPr lang="en" sz="1800" b="1" kern="1200" noProof="0" dirty="0"/>
            <a:t>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바울은 어떻게 사도로 지명되었나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000" b="1" kern="1200" noProof="0" dirty="0"/>
            <a:t>어머니의 뱃속에서부터 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갈</a:t>
          </a:r>
          <a:r>
            <a:rPr lang="en" sz="1800" b="1" kern="1200" noProof="0" dirty="0"/>
            <a:t>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언제 선택되었나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000" b="1" kern="1200" noProof="0" dirty="0" err="1"/>
            <a:t>다마시커스로</a:t>
          </a:r>
          <a:r>
            <a:rPr lang="ko-KR" altLang="en-US" sz="2000" b="1" kern="1200" noProof="0" dirty="0"/>
            <a:t> 가는 길에서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행</a:t>
          </a:r>
          <a:r>
            <a:rPr lang="en" sz="1800" b="1" kern="1200" noProof="0" dirty="0"/>
            <a:t>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언제 사역으로 부르심의 받았나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2000" b="1" kern="1200" noProof="0" dirty="0"/>
            <a:t>이방사람들 </a:t>
          </a:r>
          <a:r>
            <a:rPr lang="en" sz="1800" b="1" kern="1200" noProof="0" dirty="0"/>
            <a:t>(</a:t>
          </a:r>
          <a:r>
            <a:rPr lang="ko-KR" altLang="en-US" sz="1800" b="1" kern="1200" noProof="0" dirty="0"/>
            <a:t>갈</a:t>
          </a:r>
          <a:r>
            <a:rPr lang="en" sz="1800" b="1" kern="1200" noProof="0" dirty="0"/>
            <a:t>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누구를 위해 부르심을 받았나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12622"/>
          <a:ext cx="7980720" cy="10914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noProof="0" dirty="0"/>
            <a:t>바울은 </a:t>
          </a:r>
          <a:r>
            <a:rPr lang="ko-KR" altLang="en-US" sz="1800" b="1" kern="1200" noProof="0" dirty="0" err="1"/>
            <a:t>글로에를</a:t>
          </a:r>
          <a:r>
            <a:rPr lang="ko-KR" altLang="en-US" sz="1800" b="1" kern="1200" noProof="0" dirty="0"/>
            <a:t> 통해 교회 내에 여러 문제가 있다는 사실을 듣고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파벌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음행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싸움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그리고 매춘 문제에 대해 그들을 권면합니다</a:t>
          </a:r>
          <a:r>
            <a:rPr lang="en-US" altLang="ko-KR" sz="1800" b="1" kern="1200" noProof="0" dirty="0"/>
            <a:t>.</a:t>
          </a:r>
          <a:endParaRPr lang="en" sz="1800" kern="1200" noProof="0" dirty="0"/>
        </a:p>
      </dsp:txBody>
      <dsp:txXfrm>
        <a:off x="0" y="212622"/>
        <a:ext cx="7980720" cy="1091475"/>
      </dsp:txXfrm>
    </dsp:sp>
    <dsp:sp modelId="{4F3DFAC6-32B5-4FF7-80EC-1BCA53706CDB}">
      <dsp:nvSpPr>
        <dsp:cNvPr id="0" name=""/>
        <dsp:cNvSpPr/>
      </dsp:nvSpPr>
      <dsp:spPr>
        <a:xfrm>
          <a:off x="399036" y="50262"/>
          <a:ext cx="5586504" cy="3247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전서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66114"/>
        <a:ext cx="5554800" cy="293016"/>
      </dsp:txXfrm>
    </dsp:sp>
    <dsp:sp modelId="{4356964C-7D4C-4136-BFD4-003022A3A988}">
      <dsp:nvSpPr>
        <dsp:cNvPr id="0" name=""/>
        <dsp:cNvSpPr/>
      </dsp:nvSpPr>
      <dsp:spPr>
        <a:xfrm>
          <a:off x="0" y="1525857"/>
          <a:ext cx="7980720" cy="14553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noProof="0" dirty="0"/>
            <a:t>또 </a:t>
          </a:r>
          <a:r>
            <a:rPr lang="ko-KR" altLang="en-US" sz="1800" b="1" kern="1200" noProof="0" dirty="0" err="1"/>
            <a:t>글로에의</a:t>
          </a:r>
          <a:r>
            <a:rPr lang="ko-KR" altLang="en-US" sz="1800" b="1" kern="1200" noProof="0" dirty="0"/>
            <a:t> 가족은 교인들이 보낸 여러 질문이 담긴 편지를 바울에게 전해주었는데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이에 대해 바울은 결혼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이혼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독신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우상에게 바친 음식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예배의 태도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영적 선물의 사용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그리고 부활 등에 관한 질문에 답변했습니다</a:t>
          </a:r>
          <a:r>
            <a:rPr lang="en-US" altLang="ko-KR" sz="1800" b="1" kern="1200" noProof="0" dirty="0"/>
            <a:t>.</a:t>
          </a:r>
          <a:endParaRPr lang="en" sz="1800" kern="1200" noProof="0" dirty="0"/>
        </a:p>
      </dsp:txBody>
      <dsp:txXfrm>
        <a:off x="0" y="1525857"/>
        <a:ext cx="7980720" cy="1455300"/>
      </dsp:txXfrm>
    </dsp:sp>
    <dsp:sp modelId="{2F0E2FE6-2CF5-496B-BA7C-3E702B20CEB1}">
      <dsp:nvSpPr>
        <dsp:cNvPr id="0" name=""/>
        <dsp:cNvSpPr/>
      </dsp:nvSpPr>
      <dsp:spPr>
        <a:xfrm>
          <a:off x="399036" y="1363497"/>
          <a:ext cx="5586504" cy="3247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전서 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1379349"/>
        <a:ext cx="5554800" cy="293016"/>
      </dsp:txXfrm>
    </dsp:sp>
    <dsp:sp modelId="{BF2165CA-3783-4C74-A25A-6E59360B8C21}">
      <dsp:nvSpPr>
        <dsp:cNvPr id="0" name=""/>
        <dsp:cNvSpPr/>
      </dsp:nvSpPr>
      <dsp:spPr>
        <a:xfrm>
          <a:off x="0" y="3202917"/>
          <a:ext cx="7980720" cy="21483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2910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o-KR" altLang="en-US" sz="1800" b="1" kern="1200" noProof="0" dirty="0"/>
            <a:t>현재 우리가 사용하는 서신은 두 번째 것이지만</a:t>
          </a:r>
          <a:r>
            <a:rPr lang="en-US" altLang="en-US" sz="1800" b="1" kern="1200" noProof="0" dirty="0"/>
            <a:t>, </a:t>
          </a:r>
          <a:r>
            <a:rPr lang="ko-KR" altLang="en-US" sz="1800" b="1" kern="1200" noProof="0" dirty="0"/>
            <a:t>바울은 이보다 더 많은 서신들을 쓴 것으로 추정됩니다</a:t>
          </a:r>
          <a:r>
            <a:rPr lang="en-US" altLang="ko-KR" sz="1800" b="1" kern="1200" noProof="0" dirty="0"/>
            <a:t>(</a:t>
          </a:r>
          <a:r>
            <a:rPr lang="ko-KR" altLang="en-US" sz="1800" b="1" kern="1200" noProof="0" dirty="0"/>
            <a:t>아마도 현존하는 두 서신보다 앞서서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혹은 그 두 서신 사이에 쓴 편지서들</a:t>
          </a:r>
          <a:r>
            <a:rPr lang="en-US" altLang="ko-KR" sz="1800" b="1" kern="1200" noProof="0" dirty="0"/>
            <a:t>). </a:t>
          </a:r>
          <a:r>
            <a:rPr lang="ko-KR" altLang="en-US" sz="1800" b="1" kern="1200" noProof="0" dirty="0"/>
            <a:t>그는 고린도 교인들이 몇 가지 문제를 해결한 방식을 칭찬하면서도</a:t>
          </a:r>
          <a:r>
            <a:rPr lang="en-US" altLang="ko-KR" sz="1800" b="1" kern="1200" noProof="0" dirty="0"/>
            <a:t>, </a:t>
          </a:r>
          <a:r>
            <a:rPr lang="ko-KR" altLang="en-US" sz="1800" b="1" kern="1200" noProof="0" dirty="0"/>
            <a:t>주변 문화의 영향에 휩쓸리지 말고 복음의 관점으로 세상을 볼 것을 권면합니다</a:t>
          </a:r>
          <a:r>
            <a:rPr lang="en-US" altLang="ko-KR" sz="1800" b="1" kern="1200" noProof="0" dirty="0"/>
            <a:t>.</a:t>
          </a:r>
          <a:endParaRPr lang="en" sz="1800" kern="1200" noProof="0" dirty="0"/>
        </a:p>
      </dsp:txBody>
      <dsp:txXfrm>
        <a:off x="0" y="3202917"/>
        <a:ext cx="7980720" cy="2148300"/>
      </dsp:txXfrm>
    </dsp:sp>
    <dsp:sp modelId="{D60E5BAA-BA57-4680-A2E7-E8124F89EBA6}">
      <dsp:nvSpPr>
        <dsp:cNvPr id="0" name=""/>
        <dsp:cNvSpPr/>
      </dsp:nvSpPr>
      <dsp:spPr>
        <a:xfrm>
          <a:off x="399036" y="3040557"/>
          <a:ext cx="5586504" cy="3247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고린도 후서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4888" y="3056409"/>
        <a:ext cx="555480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바울의 고린도에서의 사역</a:t>
            </a:r>
            <a:endParaRPr kumimoji="0" lang="en" sz="54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과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월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일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4F5F6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-1" y="95582"/>
            <a:ext cx="328689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밤에 주께서 환상 가운데 바울에게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말씀하시되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두려워하지 말며 잠잠하지 말고 말하라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내가 너와 함께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있으매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아무 사람도 너를 대적하여 해롭게 할 자가 없을 것이니 이는 이 성중에 내 백성이 많음이라 하시더라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행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18:9, 10)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83842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바울의 서신 중에 고린도 전서와 후서는 로마서 다음으로 긴 편지서입니다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8" y="221477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 편지서의 기별들을 잘 이해하려면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먼저 그 시대의 배경과 맥락을 알아야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8" y="927214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현존하는 두 편지서는 불과 몇 주 간격을 두고 작성되었습니다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 편지서에는 교인들 간의 불화로 발생하는 여러 가지 어려운 상황들을 실질적으로 해결할 수 있는 방법들이 제시되어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ko-KR" altLang="en-US" sz="4400" b="1" spc="30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바울을 복음사역으로 부르심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501081" y="579754"/>
            <a:ext cx="85343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사람들에게서 난 것도 아니요 사람으로 말미암은 것도 아니요 오직 예수 그리스도와 및 죽은 자 가운데서 그리스도를 살리신 하나님 아버지로 말미암아 </a:t>
            </a:r>
            <a:r>
              <a:rPr lang="ko-KR" altLang="en-US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사도된</a:t>
            </a:r>
            <a:r>
              <a:rPr lang="ko-KR" alt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바울은</a:t>
            </a:r>
            <a:r>
              <a:rPr lang="en-US" altLang="ko-KR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갈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217757" y="1462682"/>
            <a:ext cx="728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예수님이 선택하신 열 두 제자 외에도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맛디아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1:26), </a:t>
            </a:r>
            <a:r>
              <a:rPr lang="ko-KR" altLang="en-US" sz="2000" b="1" dirty="0" err="1">
                <a:solidFill>
                  <a:prstClr val="black"/>
                </a:solidFill>
              </a:rPr>
              <a:t>바나바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14:4), </a:t>
            </a:r>
            <a:r>
              <a:rPr lang="ko-KR" altLang="en-US" sz="2000" b="1" dirty="0">
                <a:solidFill>
                  <a:prstClr val="black"/>
                </a:solidFill>
              </a:rPr>
              <a:t>야고보와 바울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15:7-9)</a:t>
            </a:r>
            <a:r>
              <a:rPr lang="ko-KR" altLang="en-US" sz="2000" b="1" dirty="0">
                <a:solidFill>
                  <a:prstClr val="black"/>
                </a:solidFill>
              </a:rPr>
              <a:t>과 같은 다른 사도들이 성경에 나옵니다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760881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사도로 부르심을 받은 순간부터 바울은 예수님을 자기 삶의 중심에 모셨습니다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그는 예수님을 생각했고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예수님을 말했으며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모든 사람들에게 예수님을 알려주었습니다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따라서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고린도에 도착하자마자 바울은 예수님의 복음을 중점적으로 전하기 시작했습니다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고린도로 향한 선교여행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6" y="612476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이 후에 바울이 </a:t>
            </a:r>
            <a:r>
              <a:rPr lang="ko-KR" altLang="en-US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아덴을</a:t>
            </a:r>
            <a:r>
              <a:rPr lang="ko-KR" alt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떠나 고린도에 이르러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행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991246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바울이 제</a:t>
            </a:r>
            <a:r>
              <a:rPr lang="en-US" altLang="ko-KR" sz="2000" b="1" dirty="0">
                <a:solidFill>
                  <a:prstClr val="black"/>
                </a:solidFill>
              </a:rPr>
              <a:t>2</a:t>
            </a:r>
            <a:r>
              <a:rPr lang="ko-KR" altLang="en-US" sz="2000" b="1" dirty="0">
                <a:solidFill>
                  <a:prstClr val="black"/>
                </a:solidFill>
              </a:rPr>
              <a:t>차 선교 여행 중일 때 성령님께서 그를 유럽으로 보내셨습니다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16:6-10). </a:t>
            </a:r>
            <a:r>
              <a:rPr lang="ko-KR" altLang="en-US" sz="2000" b="1" dirty="0">
                <a:solidFill>
                  <a:prstClr val="black"/>
                </a:solidFill>
              </a:rPr>
              <a:t>그는  이 선교여행 중에 빌립보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16:12, 38-39), </a:t>
            </a:r>
            <a:r>
              <a:rPr lang="ko-KR" altLang="en-US" sz="2000" b="1" dirty="0">
                <a:solidFill>
                  <a:prstClr val="black"/>
                </a:solidFill>
              </a:rPr>
              <a:t>데살로니가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17:1, 5, 9-10), </a:t>
            </a:r>
            <a:r>
              <a:rPr lang="ko-KR" altLang="en-US" sz="2000" b="1" dirty="0">
                <a:solidFill>
                  <a:prstClr val="black"/>
                </a:solidFill>
              </a:rPr>
              <a:t>그리고 </a:t>
            </a:r>
            <a:r>
              <a:rPr lang="ko-KR" altLang="en-US" sz="2000" b="1" dirty="0" err="1">
                <a:solidFill>
                  <a:prstClr val="black"/>
                </a:solidFill>
              </a:rPr>
              <a:t>베뢰아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17:13-14)</a:t>
            </a:r>
            <a:r>
              <a:rPr lang="ko-KR" altLang="en-US" sz="2000" b="1" dirty="0">
                <a:solidFill>
                  <a:prstClr val="black"/>
                </a:solidFill>
              </a:rPr>
              <a:t>에서 쫓겨났습니다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7" y="1882694"/>
            <a:ext cx="67550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아테네 회당에서 유대인들과 시장에서 만난 이방인들에게 복음을 전한 뒤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바울은 </a:t>
            </a:r>
            <a:r>
              <a:rPr lang="ko-KR" altLang="en-US" sz="2000" b="1" dirty="0" err="1">
                <a:solidFill>
                  <a:prstClr val="black"/>
                </a:solidFill>
              </a:rPr>
              <a:t>아레오바고에서</a:t>
            </a:r>
            <a:r>
              <a:rPr lang="ko-KR" altLang="en-US" sz="2000" b="1" dirty="0">
                <a:solidFill>
                  <a:prstClr val="black"/>
                </a:solidFill>
              </a:rPr>
              <a:t> 복음을 전하게 되었습니다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17:16-21). </a:t>
            </a:r>
            <a:r>
              <a:rPr lang="ko-KR" altLang="en-US" sz="2000" b="1" dirty="0">
                <a:solidFill>
                  <a:prstClr val="black"/>
                </a:solidFill>
              </a:rPr>
              <a:t>수려한 단어들을 사용해 설득력 있는 연설로 호소했지만 예수님을 받아들인 사람들은 아주 적었습니다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17:34).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827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늘 그랬듯이 먼저 회당에서 유대인들에게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그다음에</a:t>
            </a:r>
            <a:r>
              <a:rPr lang="ko-KR" altLang="en-US" sz="2000" b="1" dirty="0">
                <a:solidFill>
                  <a:prstClr val="black"/>
                </a:solidFill>
              </a:rPr>
              <a:t> 이방인들에게 복음을 전하기 시작했습니다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18:4-8). </a:t>
            </a:r>
            <a:r>
              <a:rPr lang="ko-KR" altLang="en-US" sz="2000" b="1" dirty="0">
                <a:solidFill>
                  <a:prstClr val="black"/>
                </a:solidFill>
              </a:rPr>
              <a:t> 아테네에서 ‘절망적인’ 전도의 결과를 경험한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바울은 사람의 지혜에 의지하지 않고 오직 ‘십자가에 못 박히신 예수 </a:t>
            </a:r>
            <a:r>
              <a:rPr lang="ko-KR" altLang="en-US" sz="2000" b="1" dirty="0" err="1">
                <a:solidFill>
                  <a:prstClr val="black"/>
                </a:solidFill>
              </a:rPr>
              <a:t>그리스도’만을</a:t>
            </a:r>
            <a:r>
              <a:rPr lang="ko-KR" altLang="en-US" sz="2000" b="1" dirty="0">
                <a:solidFill>
                  <a:prstClr val="black"/>
                </a:solidFill>
              </a:rPr>
              <a:t> 전파하기로 결심했습니다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2:2).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427793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아테네를 떠나 고린도로 가서 </a:t>
            </a:r>
            <a:r>
              <a:rPr lang="ko-KR" altLang="en-US" sz="2000" b="1" dirty="0" err="1">
                <a:solidFill>
                  <a:prstClr val="black"/>
                </a:solidFill>
              </a:rPr>
              <a:t>아굴라와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브리스길라를</a:t>
            </a:r>
            <a:r>
              <a:rPr lang="ko-KR" altLang="en-US" sz="2000" b="1" dirty="0">
                <a:solidFill>
                  <a:prstClr val="black"/>
                </a:solidFill>
              </a:rPr>
              <a:t> 만났으며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그들과 함께 천막 만드는 일을 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 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18:1-3)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고린도 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762674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사람들은 하늘과 땅에 많은 신들과 주님이 있다고 하지만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ko-KR" altLang="en-US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고전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32698" y="978488"/>
            <a:ext cx="77389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기원전 </a:t>
            </a:r>
            <a:r>
              <a:rPr lang="en-US" altLang="ko-KR" sz="2000" b="1" dirty="0">
                <a:solidFill>
                  <a:prstClr val="black"/>
                </a:solidFill>
              </a:rPr>
              <a:t>146</a:t>
            </a:r>
            <a:r>
              <a:rPr lang="ko-KR" altLang="en-US" sz="2000" b="1" dirty="0">
                <a:solidFill>
                  <a:prstClr val="black"/>
                </a:solidFill>
              </a:rPr>
              <a:t>년에 로마 제국에 의해 완전히 파괴된 고린도에 </a:t>
            </a:r>
            <a:r>
              <a:rPr lang="ko-KR" altLang="en-US" sz="2000" b="1" dirty="0" err="1">
                <a:solidFill>
                  <a:prstClr val="black"/>
                </a:solidFill>
              </a:rPr>
              <a:t>율리우스</a:t>
            </a:r>
            <a:r>
              <a:rPr lang="ko-KR" altLang="en-US" sz="2000" b="1" dirty="0">
                <a:solidFill>
                  <a:prstClr val="black"/>
                </a:solidFill>
              </a:rPr>
              <a:t> 가이사가 기원전 </a:t>
            </a:r>
            <a:r>
              <a:rPr lang="en-US" altLang="ko-KR" sz="2000" b="1" dirty="0">
                <a:solidFill>
                  <a:prstClr val="black"/>
                </a:solidFill>
              </a:rPr>
              <a:t>46</a:t>
            </a:r>
            <a:r>
              <a:rPr lang="ko-KR" altLang="en-US" sz="2000" b="1" dirty="0">
                <a:solidFill>
                  <a:prstClr val="black"/>
                </a:solidFill>
              </a:rPr>
              <a:t>년에 퇴역 군인들과 자유시민들을 보내 식민도시로 재건했습니다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그리고 서기 </a:t>
            </a:r>
            <a:r>
              <a:rPr lang="en-US" altLang="ko-KR" sz="2000" b="1" dirty="0">
                <a:solidFill>
                  <a:prstClr val="black"/>
                </a:solidFill>
              </a:rPr>
              <a:t>44</a:t>
            </a:r>
            <a:r>
              <a:rPr lang="ko-KR" altLang="en-US" sz="2000" b="1" dirty="0">
                <a:solidFill>
                  <a:prstClr val="black"/>
                </a:solidFill>
              </a:rPr>
              <a:t>년에 이르러 </a:t>
            </a:r>
            <a:r>
              <a:rPr lang="ko-KR" altLang="en-US" sz="2000" b="1" dirty="0" err="1">
                <a:solidFill>
                  <a:prstClr val="black"/>
                </a:solidFill>
              </a:rPr>
              <a:t>고린도시는</a:t>
            </a:r>
            <a:r>
              <a:rPr lang="ko-KR" altLang="en-US" sz="2000" b="1" dirty="0">
                <a:solidFill>
                  <a:prstClr val="black"/>
                </a:solidFill>
              </a:rPr>
              <a:t> 완전히 회복되었고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바울이 도착했을 무렵에는 중요한 상업 중심지가 되어 있었습니다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50955" y="4256842"/>
            <a:ext cx="3342723" cy="2485104"/>
            <a:chOff x="3090009" y="3913885"/>
            <a:chExt cx="2708960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42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고린도 </a:t>
              </a:r>
              <a:r>
                <a:rPr lang="en-US" altLang="ko-KR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r>
                <a:rPr lang="en-US" altLang="ko-KR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90009" y="4391976"/>
              <a:ext cx="1092940" cy="42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레카이온</a:t>
              </a:r>
              <a:r>
                <a:rPr lang="ko-KR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lvl="0">
                <a:defRPr/>
              </a:pP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71964" y="5345234"/>
              <a:ext cx="1027005" cy="42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ko-KR" altLang="en-U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켄크레아</a:t>
              </a:r>
              <a:endParaRPr lang="en-US" altLang="ko-K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lvl="0">
                <a:defRPr/>
              </a:pP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r>
                <a:rPr lang="en-US" altLang="ko-KR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고린도 사람들은 생활과 문화 속에 깊이 스며든 우상숭배와 성적 문란함에 빠져 있었고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바울은 편지를 보내 교회 안에 침투한 풍습들을 뿌리 뽑는 데 중점을 두었습니다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540411"/>
            <a:ext cx="7767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이처럼 돈과 물자가 풍부했던 고린도에서 바울은 천막 제조 기술로 </a:t>
            </a:r>
            <a:r>
              <a:rPr lang="ko-KR" altLang="en-US" sz="2000" b="1" dirty="0" err="1">
                <a:solidFill>
                  <a:prstClr val="black"/>
                </a:solidFill>
              </a:rPr>
              <a:t>아테네에서만큼</a:t>
            </a:r>
            <a:r>
              <a:rPr lang="ko-KR" altLang="en-US" sz="2000" b="1" dirty="0">
                <a:solidFill>
                  <a:prstClr val="black"/>
                </a:solidFill>
              </a:rPr>
              <a:t> 벌이가 나아졌지만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문제도 있었습니다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12578" y="2526362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고린도는 </a:t>
            </a:r>
            <a:r>
              <a:rPr lang="ko-KR" altLang="en-US" sz="2000" b="1" dirty="0" err="1">
                <a:solidFill>
                  <a:prstClr val="black"/>
                </a:solidFill>
              </a:rPr>
              <a:t>레카이온과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사로니코스만의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켄크레아라는</a:t>
            </a:r>
            <a:r>
              <a:rPr lang="ko-KR" altLang="en-US" sz="2000" b="1" dirty="0">
                <a:solidFill>
                  <a:prstClr val="black"/>
                </a:solidFill>
              </a:rPr>
              <a:t> 두 개의 중요한 상업 항구 사이에 위치해 있었고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교역이 활발하게 이루어지던 지정학적으로 중요한 곳이었습니다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 spc="6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</a:rPr>
              <a:t>고린도 주민들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그런데 어느 날 밤에</a:t>
            </a:r>
            <a:r>
              <a:rPr lang="en-US" altLang="ko-K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환상 가운데 주님께서 바울에게 말씀하셨다</a:t>
            </a:r>
            <a:r>
              <a:rPr lang="en-US" altLang="ko-K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. "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무서워하지 말아라</a:t>
            </a:r>
            <a:r>
              <a:rPr lang="en-US" altLang="ko-K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잠자코 있지 말고</a:t>
            </a:r>
            <a:r>
              <a:rPr lang="en-US" altLang="ko-KR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ko-KR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끊임없이 말하여라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행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7" y="1451730"/>
            <a:ext cx="643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고린도에 사는 유대인들이 바울의 기별을 거절하자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그는 유대 회당을 떠나 그 주변의 집을 빌려 거하면서 이방인들을 만나기 시작했습니다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18:4-7).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85070" y="3959112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그런 중에 예수님께서 바울에게 밤 환상 중에 나타나셔서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그의 기별을 받아들일 사람들이 많다는 확신을 주셨고 멈추지 말고 고린도 사람들에게 복음을 전하라고 격려하셨습니다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18:9-10).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113685" y="5710277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이 환상을 보고 용기를 낸 바울은 고린도에서 </a:t>
            </a:r>
            <a:r>
              <a:rPr lang="en-US" altLang="ko-KR" sz="2000" b="1" dirty="0">
                <a:solidFill>
                  <a:prstClr val="black"/>
                </a:solidFill>
              </a:rPr>
              <a:t>1</a:t>
            </a:r>
            <a:r>
              <a:rPr lang="ko-KR" altLang="en-US" sz="2000" b="1" dirty="0">
                <a:solidFill>
                  <a:prstClr val="black"/>
                </a:solidFill>
              </a:rPr>
              <a:t>년 </a:t>
            </a:r>
            <a:r>
              <a:rPr lang="en-US" altLang="ko-KR" sz="2000" b="1" dirty="0">
                <a:solidFill>
                  <a:prstClr val="black"/>
                </a:solidFill>
              </a:rPr>
              <a:t>6</a:t>
            </a:r>
            <a:r>
              <a:rPr lang="ko-KR" altLang="en-US" sz="2000" b="1" dirty="0">
                <a:solidFill>
                  <a:prstClr val="black"/>
                </a:solidFill>
              </a:rPr>
              <a:t>개월 동안 머물렀습니다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18:11). </a:t>
            </a:r>
            <a:r>
              <a:rPr lang="ko-KR" altLang="en-US" sz="2000" b="1" dirty="0">
                <a:solidFill>
                  <a:prstClr val="black"/>
                </a:solidFill>
              </a:rPr>
              <a:t>유대인들은 결국 바울을 법정으로 끌고 갔습니다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18:12-13). </a:t>
            </a:r>
            <a:r>
              <a:rPr lang="ko-KR" altLang="en-US" sz="2000" b="1" dirty="0">
                <a:solidFill>
                  <a:prstClr val="black"/>
                </a:solidFill>
              </a:rPr>
              <a:t>하지만 바울이 고린도를 떠날 즈음에는 큰 교회가 세워졌습니다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18:18).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467393"/>
            <a:ext cx="6398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“이방인들의 타락을 목격하고 유대인들에게 멸시와 모욕을 당한 바울은 심한 영적 갈등을 겪었습니다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그는 고린도의 주민들을 모아 교회를 세우려 하는 것이 과연 현명한 일인지 의심하기 시작했습니다”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사도행적</a:t>
            </a:r>
            <a:r>
              <a:rPr lang="en-US" altLang="ko-KR" sz="2000" b="1" dirty="0">
                <a:solidFill>
                  <a:prstClr val="black"/>
                </a:solidFill>
              </a:rPr>
              <a:t>, 250).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고린도에 보내는 편지서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나</a:t>
            </a:r>
            <a:r>
              <a:rPr lang="ko-KR" alt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는 </a:t>
            </a:r>
            <a:r>
              <a:rPr lang="ko-KR" altLang="en-US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글로에의</a:t>
            </a:r>
            <a:r>
              <a:rPr lang="ko-KR" altLang="en-US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집에서 온 사람들에게서 여러분 가운데 다툼이 있다는 소식을 들었습니다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고전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565588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381865" y="700322"/>
            <a:ext cx="915160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대도시에서 하나님의 기별을 전하는 사람들은 구원의 기쁜 소식을 전하는 과정에서 목격하는 죄악과 불의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그리고 타락한 현실 때문에 낙심하지 말아야 합니다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주님께서는 사악한 도시 고린도에서 일하던 사도 바울에게 말씀하셨던 것과 같은 말씀으로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오늘도 바울과 같이 일하는 모든 일꾼에게 용기를 북돋아 주십니다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“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두려워하지 말며 침묵하지 말고 말하라 내가 너와 함께 </a:t>
            </a:r>
            <a:r>
              <a:rPr lang="ko-KR" altLang="en-US" sz="26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있으매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 어떤 사람도 너를 대적하여 해롭게 할 자가 없을 것이니 이는 이 성중에 내 백성이 많음이라”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행 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18:9, 10)…</a:t>
            </a:r>
            <a:r>
              <a:rPr lang="en" sz="26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폭력과 범죄로 가득 찬 도시라 할지라도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참 진리를 가르쳐 준다면 예수님의 제자가 될 사람들이 많이 있습니다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그렇게 함으로 수천 명에게 구원의 진리를 전하고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그들이 그리스도를 개인의 구주로 영접하도록 도와줄 수 있을 것입니다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</a:t>
            </a: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543699" y="6000443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엘렌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화잇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부조와 선지자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963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24</cp:revision>
  <dcterms:created xsi:type="dcterms:W3CDTF">2026-06-16T23:43:56Z</dcterms:created>
  <dcterms:modified xsi:type="dcterms:W3CDTF">2026-07-03T05:30:47Z</dcterms:modified>
</cp:coreProperties>
</file>