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59" autoAdjust="0"/>
    <p:restoredTop sz="97007"/>
  </p:normalViewPr>
  <p:slideViewPr>
    <p:cSldViewPr snapToGrid="0">
      <p:cViewPr varScale="1">
        <p:scale>
          <a:sx n="107" d="100"/>
          <a:sy n="107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교회안의 죄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죄를 인지하고도 받아들임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죄의 뿌리를 뽑음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교회안의 문제들을 대하는 태도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어떻게 교회 안에 죄를 물리칠 것인가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성령님의 전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정당한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합법적인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성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당사자들의 범죄 여부를 판단함 </a:t>
          </a:r>
          <a:r>
            <a:rPr lang="en-U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고전 </a:t>
          </a:r>
          <a:r>
            <a:rPr lang="en-U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5:3)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자기 죄를 버리지 않고 교회의 교인의 권리를 주장하는 사람들과 어울리지도 말고</a:t>
          </a:r>
          <a:r>
            <a:rPr lang="en-U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같이 식사도 하지 마십시오</a:t>
          </a:r>
          <a:r>
            <a:rPr lang="en-U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고전 </a:t>
          </a:r>
          <a:r>
            <a:rPr lang="en-U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5:11).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당사자들이 자신의 죄를 사랑함으로 스스로 </a:t>
          </a:r>
          <a:r>
            <a:rPr lang="en-U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‘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사탄의 멍에</a:t>
          </a:r>
          <a:r>
            <a:rPr lang="en-U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’</a:t>
          </a:r>
          <a:r>
            <a:rPr lang="ko-KR" alt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를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매기로 작정했기 때문에 그들을 당장 사탄에게</a:t>
          </a:r>
          <a:r>
            <a:rPr lang="en-U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넘겨줘 교회에서 쫓아 냄</a:t>
          </a:r>
          <a:r>
            <a:rPr lang="en-US" altLang="ko-KR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고전</a:t>
          </a:r>
          <a:r>
            <a:rPr lang="en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5:2, 5, 13)</a:t>
          </a: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25156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25156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교회안의 죄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죄를 인지하고도 받아들임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죄의 뿌리를 뽑음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교회안의 문제들을 대하는 태도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어떻게 교회 안에 죄를 물리칠 것인가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?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성령님의 전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정당한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합법적인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성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969598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77348" y="932676"/>
        <a:ext cx="34005" cy="6807"/>
      </dsp:txXfrm>
    </dsp:sp>
    <dsp:sp modelId="{4517103E-ADA7-4D99-A534-654E56DEE0F6}">
      <dsp:nvSpPr>
        <dsp:cNvPr id="0" name=""/>
        <dsp:cNvSpPr/>
      </dsp:nvSpPr>
      <dsp:spPr>
        <a:xfrm>
          <a:off x="14418" y="48985"/>
          <a:ext cx="2956980" cy="1774188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당사자들의 범죄 여부를 판단함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고전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5:3)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4418" y="48985"/>
        <a:ext cx="2956980" cy="1774188"/>
      </dsp:txXfrm>
    </dsp:sp>
    <dsp:sp modelId="{2E1695E2-AA7A-4BE8-80AA-A0A5E0BEED1D}">
      <dsp:nvSpPr>
        <dsp:cNvPr id="0" name=""/>
        <dsp:cNvSpPr/>
      </dsp:nvSpPr>
      <dsp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7658292" y="932676"/>
        <a:ext cx="34005" cy="6807"/>
      </dsp:txXfrm>
    </dsp:sp>
    <dsp:sp modelId="{DE09943A-C256-40CD-B210-19FD6DF04B3D}">
      <dsp:nvSpPr>
        <dsp:cNvPr id="0" name=""/>
        <dsp:cNvSpPr/>
      </dsp:nvSpPr>
      <dsp:spPr>
        <a:xfrm>
          <a:off x="3651504" y="48985"/>
          <a:ext cx="3700838" cy="1774188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자기 죄를 버리지 않고 교회의 교인의 권리를 주장하는 사람들과 어울리지도 말고</a:t>
          </a:r>
          <a:r>
            <a:rPr lang="en-U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같이 식사도 하지 마십시오</a:t>
          </a:r>
          <a:r>
            <a:rPr lang="en-U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고전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5:11).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1504" y="48985"/>
        <a:ext cx="3700838" cy="1774188"/>
      </dsp:txXfrm>
    </dsp:sp>
    <dsp:sp modelId="{53659B7C-0BD0-45C0-AE43-E38BED7A7250}">
      <dsp:nvSpPr>
        <dsp:cNvPr id="0" name=""/>
        <dsp:cNvSpPr/>
      </dsp:nvSpPr>
      <dsp:spPr>
        <a:xfrm>
          <a:off x="8032448" y="48985"/>
          <a:ext cx="3700838" cy="1774188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당사자들이 자신의 죄를 사랑함으로 스스로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‘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사탄의 멍에</a:t>
          </a:r>
          <a:r>
            <a:rPr lang="en-U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’</a:t>
          </a:r>
          <a:r>
            <a:rPr lang="ko-KR" alt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를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매기로 작정했기 때문에 그들을 당장 사탄에게</a:t>
          </a:r>
          <a:r>
            <a:rPr lang="en-U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넘겨줘 교회에서 쫓아 냄</a:t>
          </a:r>
          <a:r>
            <a:rPr lang="en-US" altLang="ko-KR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고전</a:t>
          </a:r>
          <a:r>
            <a:rPr lang="en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5:2, 5, 13)</a:t>
          </a:r>
        </a:p>
      </dsp:txBody>
      <dsp:txXfrm>
        <a:off x="8032448" y="48985"/>
        <a:ext cx="3700838" cy="17741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0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ko-KR" altLang="en-US" sz="7200" b="1" spc="300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교회안의 죄</a:t>
            </a:r>
            <a:endParaRPr lang="en" sz="7200" b="1" spc="300" dirty="0">
              <a:ln w="0"/>
              <a:solidFill>
                <a:srgbClr val="68668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21884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4</a:t>
            </a:r>
            <a:r>
              <a:rPr lang="ko-KR" altLang="en-US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과</a:t>
            </a:r>
            <a:r>
              <a:rPr lang="en-US" altLang="ko-KR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. </a:t>
            </a:r>
            <a:r>
              <a:rPr lang="ko-KR" altLang="en-US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en-US" altLang="ko-KR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2026</a:t>
            </a:r>
            <a:r>
              <a:rPr lang="ko-KR" altLang="en-US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년 </a:t>
            </a:r>
            <a:r>
              <a:rPr lang="en-US" altLang="ko-KR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7</a:t>
            </a:r>
            <a:r>
              <a:rPr lang="ko-KR" altLang="en-US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월 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 25</a:t>
            </a:r>
            <a:r>
              <a:rPr lang="ko-KR" altLang="en-US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일</a:t>
            </a:r>
            <a:endParaRPr lang="en" sz="1600" b="1" dirty="0">
              <a:solidFill>
                <a:srgbClr val="FCE4C4"/>
              </a:solidFill>
              <a:effectLst>
                <a:glow rad="127000">
                  <a:srgbClr val="82502E"/>
                </a:glow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1" y="-19664"/>
            <a:ext cx="8160774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ko-KR" altLang="en-US" sz="48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성령님의 전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0" y="726262"/>
            <a:ext cx="8160774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여러분의 몸은 여러분 자신의 것이 아니라 하나님에게서 받은 것으로 </a:t>
            </a:r>
            <a:endParaRPr lang="en-US" altLang="ko-KR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여러분 안에 계시는 성령님의 성전이라는 것을 모르십니까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고전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6:19)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세상 법정에 소송하는 문제를 다룬 후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바울은 다시 본래의 주제인 교회 내의 성적 타락으로 돌아갑니다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왜 교회 안에 성적 죄가 생겼을까요</a:t>
            </a:r>
            <a:r>
              <a:rPr lang="en-US" altLang="ko-KR" sz="2000" b="1" dirty="0"/>
              <a:t>?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4309" y="3716594"/>
            <a:ext cx="3178219" cy="3017965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294724"/>
            <a:ext cx="3859424" cy="1974474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99853" y="4385225"/>
            <a:ext cx="9008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우리 육체가 그리스도의 일부분이기 때문에 그리스도의 몸을 창녀나 간음하는 여인과 결합하는 데 쓸 수 없다고 주장했습니다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6:15-18).</a:t>
            </a:r>
            <a:endParaRPr lang="en" sz="20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99853" y="5093111"/>
            <a:ext cx="863457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이어서 바울은 우리의 몸은 성령님의 성전</a:t>
            </a:r>
            <a:r>
              <a:rPr lang="en-US" altLang="ko-KR" sz="2000" b="1" dirty="0"/>
              <a:t>,</a:t>
            </a:r>
            <a:r>
              <a:rPr lang="ko-KR" altLang="en-US" sz="2000" b="1" dirty="0"/>
              <a:t> 즉 하나님의 것이고 내 자신의 소유물이 아니라는 결론을 내렸습니다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6:19). </a:t>
            </a:r>
            <a:r>
              <a:rPr lang="ko-KR" altLang="en-US" sz="2000" b="1" dirty="0"/>
              <a:t>하나님께서 그 아들의 귀한 피로 우리를 사셨으므로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우리의 몸과 영으로 하나님께 영광을 돌려야 합니다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6:20).</a:t>
            </a:r>
            <a:endParaRPr lang="en" sz="20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227412" y="2279950"/>
            <a:ext cx="796458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그리스도인들을 부르신 이유는 그들을 거룩하게 하시기 </a:t>
            </a:r>
            <a:r>
              <a:rPr lang="ko-KR" altLang="en-US" sz="2000" b="1" dirty="0" err="1"/>
              <a:t>위함이었고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6:11), </a:t>
            </a:r>
            <a:r>
              <a:rPr lang="ko-KR" altLang="en-US" sz="2000" b="1" dirty="0"/>
              <a:t>이는 그들의 삶에서 모든 죄를 제거하는 것이었습니다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하지만 자신들의 죄가 이미 용서받았으므로 자기 몸으로 무엇을 하든 상관없다고 주장하는 사람들이 있었습니다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바울은 그들을 바로잡기 위해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몸은 음행을 위해 있는 것이 아니</a:t>
            </a:r>
            <a:r>
              <a:rPr lang="en-US" altLang="ko-KR" sz="2000" b="1" dirty="0"/>
              <a:t>”(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6:12-13)</a:t>
            </a:r>
            <a:r>
              <a:rPr lang="ko-KR" altLang="en-US" sz="2000" b="1" dirty="0" err="1"/>
              <a:t>라고</a:t>
            </a:r>
            <a:r>
              <a:rPr lang="ko-KR" altLang="en-US" sz="2000" b="1" dirty="0"/>
              <a:t> 분명히 말했습니다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1" y="42952"/>
            <a:ext cx="121919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5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정당한</a:t>
            </a:r>
            <a:r>
              <a:rPr lang="en-US" altLang="ko-KR" sz="5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(</a:t>
            </a:r>
            <a:r>
              <a:rPr lang="ko-KR" altLang="en-US" sz="5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합법적인</a:t>
            </a:r>
            <a:r>
              <a:rPr lang="en-US" altLang="ko-KR" sz="5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)</a:t>
            </a:r>
            <a:r>
              <a:rPr lang="ko-KR" altLang="en-US" sz="5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성</a:t>
            </a:r>
            <a:endParaRPr lang="en" sz="5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835629" y="1511342"/>
            <a:ext cx="8356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우리는 고린도 교인들이 제기한 몇 가지 질문들에 대한 바울의 응답을 통해 성적 타락에 대한 해법을 알아볼 수 있습니다 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7:1).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82378" y="936232"/>
            <a:ext cx="1210961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그러나 음란에 빠지지 않기 위해서 남자마다 자기 아내를 두고 여자마다 자기 남편을 두게 하십시오</a:t>
            </a:r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고전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7:2)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588774" cy="2535146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0589" y="4233318"/>
            <a:ext cx="3522238" cy="25351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588774" cy="244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835629" y="3807403"/>
            <a:ext cx="46749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성욕을 절제할 수 있는 성령의 선물을 받은 독신자들은 가족을 돌보는 일에 얽매이지 않고 하나님을 섬길 기회를 더 잘 활용할 수 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7:6-8, 32-34).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835632" y="2973761"/>
            <a:ext cx="83563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부부 사이에 성생활을 거부하면 간음하도록 부추길 수 있기 때문에 성관계를 거부해서는 안 됩니다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7:3-5).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835628" y="2265875"/>
            <a:ext cx="83563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요약하자면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결혼한 사람은 배우자와 합법적인 성생활을 누리며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결혼하지 않은 사람은 </a:t>
            </a:r>
            <a:r>
              <a:rPr lang="ko-KR" altLang="en-US" sz="2000" b="1" dirty="0" err="1">
                <a:solidFill>
                  <a:prstClr val="black"/>
                </a:solidFill>
              </a:rPr>
              <a:t>누구와도</a:t>
            </a:r>
            <a:r>
              <a:rPr lang="ko-KR" altLang="en-US" sz="2000" b="1" dirty="0">
                <a:solidFill>
                  <a:prstClr val="black"/>
                </a:solidFill>
              </a:rPr>
              <a:t> 성관계를 맺지 말아야 합니다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835628" y="5256598"/>
            <a:ext cx="467496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성욕을 절제할 수 없는 독신자들은 성적 범죄의 유혹을 피하기 위해 결혼하려고 노력해야 합니다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7:9).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145037" y="571678"/>
            <a:ext cx="7590504" cy="5770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</a:t>
            </a:r>
            <a:r>
              <a:rPr lang="ko-KR" altLang="en-US" sz="2800" b="1" dirty="0">
                <a:latin typeface="Constantia" panose="02030602050306030303" pitchFamily="18" charset="0"/>
              </a:rPr>
              <a:t>잘못된 선택으로 방황하는 사람들을 도와줄 때</a:t>
            </a:r>
            <a:r>
              <a:rPr lang="en-US" altLang="ko-KR" sz="2800" b="1" dirty="0">
                <a:latin typeface="Constantia" panose="02030602050306030303" pitchFamily="18" charset="0"/>
              </a:rPr>
              <a:t>, </a:t>
            </a:r>
            <a:r>
              <a:rPr lang="ko-KR" altLang="en-US" sz="2800" b="1" dirty="0">
                <a:latin typeface="Constantia" panose="02030602050306030303" pitchFamily="18" charset="0"/>
              </a:rPr>
              <a:t>그들의 관심이 모두 그리스도 예수님께 쏠리도록 하십시오</a:t>
            </a:r>
            <a:r>
              <a:rPr lang="en-US" altLang="ko-KR" sz="2800" b="1" dirty="0">
                <a:latin typeface="Constantia" panose="02030602050306030303" pitchFamily="18" charset="0"/>
              </a:rPr>
              <a:t>…</a:t>
            </a:r>
            <a:r>
              <a:rPr lang="ko-KR" altLang="en-US" sz="2800" b="1" dirty="0">
                <a:latin typeface="Constantia" panose="02030602050306030303" pitchFamily="18" charset="0"/>
              </a:rPr>
              <a:t>그들에게 주님께서 베푸시는 용서와 자비를 말해 주십시오</a:t>
            </a:r>
            <a:r>
              <a:rPr lang="en-US" altLang="ko-KR" sz="2800" b="1" dirty="0">
                <a:latin typeface="Constantia" panose="02030602050306030303" pitchFamily="18" charset="0"/>
              </a:rPr>
              <a:t>. </a:t>
            </a:r>
            <a:r>
              <a:rPr lang="ko-KR" altLang="en-US" sz="2800" b="1" dirty="0">
                <a:latin typeface="Constantia" panose="02030602050306030303" pitchFamily="18" charset="0"/>
              </a:rPr>
              <a:t>죄인을 회개하게 하시고</a:t>
            </a:r>
            <a:r>
              <a:rPr lang="en-US" altLang="ko-KR" sz="2800" b="1" dirty="0">
                <a:latin typeface="Constantia" panose="02030602050306030303" pitchFamily="18" charset="0"/>
              </a:rPr>
              <a:t>, </a:t>
            </a:r>
            <a:r>
              <a:rPr lang="ko-KR" altLang="en-US" sz="2800" b="1" dirty="0">
                <a:latin typeface="Constantia" panose="02030602050306030303" pitchFamily="18" charset="0"/>
              </a:rPr>
              <a:t>죄를 용서하실 수 있는 분을 믿도록 격려하십시오</a:t>
            </a:r>
            <a:r>
              <a:rPr lang="en-US" altLang="ko-KR" sz="2800" b="1" dirty="0">
                <a:latin typeface="Constantia" panose="02030602050306030303" pitchFamily="18" charset="0"/>
              </a:rPr>
              <a:t>…</a:t>
            </a:r>
            <a:endParaRPr lang="en-US" sz="28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ko-KR" altLang="en-US" sz="2800" b="1" dirty="0">
                <a:latin typeface="Constantia" panose="02030602050306030303" pitchFamily="18" charset="0"/>
              </a:rPr>
              <a:t>죄인이 회개할 때 교회는 감사하며 그들을 받아들여야 합니다</a:t>
            </a:r>
            <a:r>
              <a:rPr lang="en-US" altLang="ko-KR" sz="2800" b="1" dirty="0">
                <a:latin typeface="Constantia" panose="02030602050306030303" pitchFamily="18" charset="0"/>
              </a:rPr>
              <a:t>. </a:t>
            </a:r>
            <a:r>
              <a:rPr lang="ko-KR" altLang="en-US" sz="2800" b="1" dirty="0">
                <a:latin typeface="Constantia" panose="02030602050306030303" pitchFamily="18" charset="0"/>
              </a:rPr>
              <a:t>회개하는 사람이 불신의 어둠에서 나와 믿음과 의로움의 빛으로 나오도록 도와주십시오</a:t>
            </a:r>
            <a:r>
              <a:rPr lang="en-US" altLang="ko-KR" sz="2800" b="1" dirty="0">
                <a:latin typeface="Constantia" panose="02030602050306030303" pitchFamily="18" charset="0"/>
              </a:rPr>
              <a:t>. </a:t>
            </a:r>
            <a:r>
              <a:rPr lang="ko-KR" altLang="en-US" sz="2800" b="1" dirty="0">
                <a:latin typeface="Constantia" panose="02030602050306030303" pitchFamily="18" charset="0"/>
              </a:rPr>
              <a:t>그들의 떨리는 손을 이끌어 예수님의 사랑의 손을 붙잡게 하십시오</a:t>
            </a:r>
            <a:r>
              <a:rPr lang="en-US" altLang="ko-KR" sz="2800" b="1" dirty="0">
                <a:latin typeface="Constantia" panose="02030602050306030303" pitchFamily="18" charset="0"/>
              </a:rPr>
              <a:t>. </a:t>
            </a:r>
            <a:r>
              <a:rPr lang="ko-KR" altLang="en-US" sz="2800" b="1" dirty="0">
                <a:latin typeface="Constantia" panose="02030602050306030303" pitchFamily="18" charset="0"/>
              </a:rPr>
              <a:t>그들의 죄는 하늘에서 용서받은 것으로 확증됩니다</a:t>
            </a:r>
            <a:r>
              <a:rPr lang="en-US" altLang="ko-KR" sz="2800" b="1" dirty="0">
                <a:latin typeface="Constantia" panose="02030602050306030303" pitchFamily="18" charset="0"/>
              </a:rPr>
              <a:t>.</a:t>
            </a:r>
            <a:endParaRPr lang="en" sz="28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7027748" y="5947768"/>
            <a:ext cx="27077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600" b="1" dirty="0"/>
              <a:t>엘렌 </a:t>
            </a:r>
            <a:r>
              <a:rPr lang="ko-KR" altLang="en-US" sz="1600" b="1" dirty="0" err="1"/>
              <a:t>화잇</a:t>
            </a:r>
            <a:r>
              <a:rPr lang="en" sz="1600" b="1" dirty="0"/>
              <a:t> (</a:t>
            </a:r>
            <a:r>
              <a:rPr lang="ko-KR" altLang="en-US" sz="1600" b="1" dirty="0"/>
              <a:t>시대의 소망</a:t>
            </a:r>
            <a:r>
              <a:rPr lang="en" sz="1600" b="1" dirty="0"/>
              <a:t>. 806)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7808259" y="98262"/>
            <a:ext cx="4300322" cy="6001643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너희 몸은 너희가 </a:t>
            </a: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하나님께로부터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받은바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너희 가운데 계신 성령의 전인 줄을 알지 못하느냐 너희는 너희의 것이 아니라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값으로 산 것이 되었으니 </a:t>
            </a:r>
            <a:r>
              <a:rPr kumimoji="0" lang="ko-KR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그런즉</a:t>
            </a: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너희 몸으로 하나님께 영광을 돌리라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32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ko-KR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고전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6:19, 20</a:t>
            </a: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1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7753159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190902" y="209551"/>
            <a:ext cx="68776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고린도전서 </a:t>
            </a:r>
            <a:r>
              <a:rPr lang="en-US" altLang="ko-KR" sz="2000" b="1" dirty="0"/>
              <a:t>5</a:t>
            </a:r>
            <a:r>
              <a:rPr lang="ko-KR" altLang="en-US" sz="2000" b="1" dirty="0"/>
              <a:t>장부터 </a:t>
            </a:r>
            <a:r>
              <a:rPr lang="en-US" altLang="ko-KR" sz="2000" b="1" dirty="0"/>
              <a:t>7</a:t>
            </a:r>
            <a:r>
              <a:rPr lang="ko-KR" altLang="en-US" sz="2000" b="1" dirty="0"/>
              <a:t>장까지</a:t>
            </a:r>
            <a:r>
              <a:rPr lang="en-US" altLang="ko-KR" sz="2000" b="1" dirty="0"/>
              <a:t> </a:t>
            </a:r>
            <a:r>
              <a:rPr lang="ko-KR" altLang="en-US" sz="2000" b="1" dirty="0"/>
              <a:t>바울은 고린도 교회 안에 깊이 뿌리내린 죄악</a:t>
            </a:r>
            <a:r>
              <a:rPr lang="en-US" altLang="ko-KR" sz="2000" b="1" dirty="0"/>
              <a:t>,</a:t>
            </a:r>
            <a:r>
              <a:rPr lang="ko-KR" altLang="en-US" sz="2000" b="1" dirty="0"/>
              <a:t> 즉 성적 죄악을 제거하는 데 중점을 둡니다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68987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190901" y="2241931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바울은 직설적이고 명확한 단어로 이 죄를 지적했고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다시는 같은 죄의 유혹에 넘어가지 않도록 하는 해결책도 제시했습니다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190902" y="995773"/>
            <a:ext cx="687766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이 성적 범죄는 당시 고린도 교회 교인들 사이에서 벌어진 범죄와 사기 사건들과 얽혀 있었고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결국 민사법원에 회부되는 일까지 발생했습니다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5626443" y="1934274"/>
            <a:ext cx="6235613" cy="36317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ko-KR" altLang="en-US" sz="115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교회안의 죄</a:t>
            </a: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죄를 인지하고도 받아들임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그러고도 여러분은 잘난 체할 수 있습니까</a:t>
            </a:r>
            <a:r>
              <a:rPr lang="en-US" altLang="ko-KR" b="1" dirty="0">
                <a:solidFill>
                  <a:srgbClr val="7030A0"/>
                </a:solidFill>
                <a:latin typeface="Comic Sans MS" panose="030F0702030302020204" pitchFamily="66" charset="0"/>
              </a:rPr>
              <a:t>? </a:t>
            </a:r>
            <a:r>
              <a:rPr lang="ko-KR" alt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오히려 비통한 마음으로 </a:t>
            </a:r>
            <a:endParaRPr lang="en-US" altLang="ko-KR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ko-KR" alt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그런 사람을 여러분 가운데서 쫓아내야 하지 않습니까</a:t>
            </a:r>
            <a:r>
              <a:rPr lang="en-US" altLang="ko-KR" b="1" dirty="0">
                <a:solidFill>
                  <a:srgbClr val="7030A0"/>
                </a:solidFill>
                <a:latin typeface="Comic Sans MS" panose="030F0702030302020204" pitchFamily="66" charset="0"/>
              </a:rPr>
              <a:t>?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고전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5:2)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04672" y="1446013"/>
            <a:ext cx="77133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고린도 교회 안에서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음행이 있다는 소문을 들었습니다</a:t>
            </a:r>
            <a:r>
              <a:rPr lang="en-US" altLang="ko-KR" sz="2000" b="1" dirty="0"/>
              <a:t>…</a:t>
            </a:r>
            <a:r>
              <a:rPr lang="ko-KR" altLang="en-US" sz="2000" b="1" dirty="0"/>
              <a:t>그런 짓은 이방인들 중에서도 없는 일입니다</a:t>
            </a:r>
            <a:r>
              <a:rPr lang="en-US" altLang="ko-KR" sz="2000" b="1" dirty="0"/>
              <a:t>”(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5:1).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7572" y="1522928"/>
            <a:ext cx="4462131" cy="2553799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6" y="3580877"/>
            <a:ext cx="5143603" cy="311272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495925" y="4110492"/>
            <a:ext cx="66198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고린도 교회 교인들은 주로 이방인들이었지만</a:t>
            </a:r>
            <a:r>
              <a:rPr lang="en-US" altLang="ko-KR" sz="2000" b="1" dirty="0"/>
              <a:t>,</a:t>
            </a:r>
            <a:r>
              <a:rPr lang="ko-KR" altLang="en-US" sz="2000" b="1" dirty="0"/>
              <a:t> 그들의 양심도 근친상간을 용납할 수 없었습니다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더욱이 성경 말씀에서도 근친상간을 금하신 것을 그들은 잘 알고 있었습니다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레 </a:t>
            </a:r>
            <a:r>
              <a:rPr lang="en-US" altLang="ko-KR" sz="2000" b="1" dirty="0"/>
              <a:t>18:8).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04672" y="2116533"/>
            <a:ext cx="74252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교회 안에서 근친상간이 행해진다는 것은 매우 심각한 문제였습니다</a:t>
            </a:r>
            <a:r>
              <a:rPr lang="en-US" altLang="ko-KR" sz="2000" b="1" dirty="0">
                <a:solidFill>
                  <a:prstClr val="black"/>
                </a:solidFill>
              </a:rPr>
              <a:t>. </a:t>
            </a:r>
            <a:r>
              <a:rPr lang="ko-KR" altLang="en-US" sz="2000" b="1" dirty="0">
                <a:solidFill>
                  <a:prstClr val="black"/>
                </a:solidFill>
              </a:rPr>
              <a:t>그러나 더욱 경악스러웠던 것은</a:t>
            </a:r>
            <a:r>
              <a:rPr lang="en-US" altLang="ko-KR" sz="2000" b="1" dirty="0">
                <a:solidFill>
                  <a:prstClr val="black"/>
                </a:solidFill>
              </a:rPr>
              <a:t> </a:t>
            </a:r>
            <a:r>
              <a:rPr lang="ko-KR" altLang="en-US" sz="2000" b="1" dirty="0">
                <a:solidFill>
                  <a:prstClr val="black"/>
                </a:solidFill>
              </a:rPr>
              <a:t>교인들이 이를 수치스럽게 </a:t>
            </a:r>
            <a:r>
              <a:rPr lang="ko-KR" altLang="en-US" sz="2000" b="1" dirty="0" err="1">
                <a:solidFill>
                  <a:prstClr val="black"/>
                </a:solidFill>
              </a:rPr>
              <a:t>여기기는커녕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그런 죄악도 품을 수 있을 정도로 관대한 교회라는 점을 자랑스럽게 여겼다는 것입니다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5:2</a:t>
            </a:r>
            <a:r>
              <a:rPr lang="en-US" sz="2000" b="1" dirty="0">
                <a:solidFill>
                  <a:prstClr val="black"/>
                </a:solidFill>
              </a:rPr>
              <a:t>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495925" y="5316505"/>
            <a:ext cx="68361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근친상간이 죄라는 사실을 분명히 알고 있었다면</a:t>
            </a:r>
            <a:r>
              <a:rPr lang="en-US" altLang="ko-KR" sz="2000" b="1" dirty="0">
                <a:solidFill>
                  <a:prstClr val="black"/>
                </a:solidFill>
              </a:rPr>
              <a:t>… </a:t>
            </a:r>
            <a:r>
              <a:rPr lang="ko-KR" altLang="en-US" sz="2000" b="1" dirty="0">
                <a:solidFill>
                  <a:prstClr val="black"/>
                </a:solidFill>
              </a:rPr>
              <a:t>왜 그것을 자랑스럽게 여겼을까요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고전 </a:t>
            </a:r>
            <a:r>
              <a:rPr lang="en-US" altLang="ko-KR" sz="2000" b="1" dirty="0">
                <a:solidFill>
                  <a:prstClr val="black"/>
                </a:solidFill>
              </a:rPr>
              <a:t>5:6)? </a:t>
            </a:r>
            <a:r>
              <a:rPr lang="ko-KR" altLang="en-US" sz="2000" b="1" dirty="0">
                <a:solidFill>
                  <a:prstClr val="black"/>
                </a:solidFill>
              </a:rPr>
              <a:t>당사자들이 교회에서 큰 영향력을 행사하는 사람들이었을까요</a:t>
            </a:r>
            <a:r>
              <a:rPr lang="en-US" altLang="ko-KR" sz="2000" b="1" dirty="0">
                <a:solidFill>
                  <a:prstClr val="black"/>
                </a:solidFill>
              </a:rPr>
              <a:t>? </a:t>
            </a:r>
            <a:r>
              <a:rPr lang="ko-KR" altLang="en-US" sz="2000" b="1" dirty="0">
                <a:solidFill>
                  <a:prstClr val="black"/>
                </a:solidFill>
              </a:rPr>
              <a:t>아니면 죄인들에게도 관대한 교회라는 점을 강조하려 했을까요</a:t>
            </a:r>
            <a:r>
              <a:rPr lang="en-US" altLang="ko-KR" sz="2000" b="1" dirty="0">
                <a:solidFill>
                  <a:prstClr val="black"/>
                </a:solidFill>
              </a:rPr>
              <a:t>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ko-KR" alt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죄의 뿌리를 뽑음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641405"/>
            <a:ext cx="69437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교회 밖에 있는 사람들은 하나님이 판단하실 것입니다</a:t>
            </a:r>
            <a:r>
              <a:rPr lang="en-US" altLang="ko-K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ko-KR" alt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그러므로 그런 악한 사람은 여러분 가운데서 쫓아내십시오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고전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5:13)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3" y="1428243"/>
            <a:ext cx="75196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이 근친상간의 죄는 이미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공공연하게 알려진 사실</a:t>
            </a:r>
            <a:r>
              <a:rPr lang="en-US" altLang="ko-KR" sz="2000" b="1" dirty="0"/>
              <a:t>”(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5:1</a:t>
            </a:r>
            <a:r>
              <a:rPr lang="en-US" sz="2000" b="1" dirty="0"/>
              <a:t>)</a:t>
            </a:r>
            <a:r>
              <a:rPr lang="ko-KR" altLang="en-US" sz="2000" b="1" dirty="0"/>
              <a:t>이었으므로</a:t>
            </a:r>
            <a:r>
              <a:rPr lang="en-US" altLang="ko-KR" sz="2000" b="1" dirty="0"/>
              <a:t> </a:t>
            </a:r>
            <a:r>
              <a:rPr lang="ko-KR" altLang="en-US" sz="2000" b="1" dirty="0"/>
              <a:t>교회의 떨어진 명성을 회복하기 위한 시급한 조치가 필요했습니다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어떤 조치를 취해야 했을까요</a:t>
            </a:r>
            <a:r>
              <a:rPr lang="en-US" altLang="ko-KR" sz="2000" b="1" dirty="0"/>
              <a:t>?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5706014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431901"/>
            <a:ext cx="472932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교회 안에서 크고 작은 범죄가 처벌되는 과정은 반드시 구원에 초점을 맞춰야 합니다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당사자가 자신의 잘못을 깨닫고 회개하여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주 예수의 날에 구원을 받게</a:t>
            </a:r>
            <a:r>
              <a:rPr lang="en-US" altLang="ko-KR" sz="2000" b="1" dirty="0"/>
              <a:t>”</a:t>
            </a:r>
            <a:r>
              <a:rPr lang="ko-KR" altLang="en-US" sz="2000" b="1" dirty="0"/>
              <a:t> 도와주려면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5:5), </a:t>
            </a:r>
            <a:r>
              <a:rPr lang="ko-KR" altLang="en-US" sz="2000" b="1" dirty="0"/>
              <a:t>그 죄가 무엇인지 분명히 밝혀야 합니다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ko-KR" altLang="en-US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교회안의 문제들을 대하는 태도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여러분 가운데서 어떤 사람이 다른 사람과 소송할 일이 있을 경우에</a:t>
            </a:r>
            <a:r>
              <a:rPr lang="en-US" altLang="ko-KR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성도들 앞에서 해결하려 하지 않고 불의한 자들 앞에 가서 재판을 받으려 한다고 하니</a:t>
            </a:r>
            <a:r>
              <a:rPr lang="en-US" altLang="ko-KR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그럴 수 있습니까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?”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고전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6:1)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829176" y="1398200"/>
            <a:ext cx="7271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교회 내의 죄 문제를 해결하는 절차를 알려준 후에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올바른 지침을 따르지 않고 교인들 간의 분쟁을 세상 법정에 소송한 사람들을 책망합니다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6:1-6). </a:t>
            </a:r>
            <a:r>
              <a:rPr lang="ko-KR" altLang="en-US" sz="2000" b="1" dirty="0"/>
              <a:t>그러나 바울은 더 나아가 분쟁의 뿌리를 파고듭니다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4" y="1436488"/>
            <a:ext cx="4582277" cy="280417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072" y="3979417"/>
            <a:ext cx="4668003" cy="2669789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33300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둘째로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교인들은 서로의 잘못을 기꺼이 용서해야 합니다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6:7</a:t>
            </a:r>
            <a:r>
              <a:rPr lang="en-US" sz="2000" b="1" dirty="0"/>
              <a:t>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5191126" y="2954172"/>
            <a:ext cx="700087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먼저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교회 교인들 사이에 다툼이 있어서는 안 되며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6:7</a:t>
            </a:r>
            <a:r>
              <a:rPr lang="en-US" sz="2000" b="1" dirty="0"/>
              <a:t>a), </a:t>
            </a:r>
            <a:r>
              <a:rPr lang="ko-KR" altLang="en-US" sz="2000" b="1" dirty="0"/>
              <a:t>당연히 교인들끼리 부당한 일을 하거나 서로 속이지 말아야 합니다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6:8).</a:t>
            </a:r>
            <a:endParaRPr lang="en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180224" y="5941320"/>
            <a:ext cx="67539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로마서 </a:t>
            </a:r>
            <a:r>
              <a:rPr lang="en-US" altLang="ko-KR" sz="2000" b="1" dirty="0"/>
              <a:t>13:1-5</a:t>
            </a:r>
            <a:r>
              <a:rPr lang="ko-KR" altLang="en-US" sz="2000" b="1" dirty="0" err="1"/>
              <a:t>에</a:t>
            </a:r>
            <a:r>
              <a:rPr lang="ko-KR" altLang="en-US" sz="2000" b="1" dirty="0"/>
              <a:t> 나오는 형사 사건과 같은 사건이 아니라면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교회 내부의 문제는 교회 안에서 해결해야 합니다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5137160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셋째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성도들 사이에 합의가 이루어지지 않으면 교회는 그들 사이의 문제를 판단하거나 중재해야 합니다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고전 </a:t>
            </a:r>
            <a:r>
              <a:rPr lang="en-US" altLang="ko-KR" sz="2000" b="1" dirty="0"/>
              <a:t>6:2).</a:t>
            </a:r>
            <a:endParaRPr lang="en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051" y="3006950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439775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98" y="5218567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062681" y="712254"/>
            <a:ext cx="10923372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3000" b="1" dirty="0">
                <a:latin typeface="Constantia" panose="02030602050306030303" pitchFamily="18" charset="0"/>
              </a:rPr>
              <a:t>“</a:t>
            </a:r>
            <a:r>
              <a:rPr lang="ko-KR" altLang="en-US" sz="3000" b="1" dirty="0">
                <a:latin typeface="Constantia" panose="02030602050306030303" pitchFamily="18" charset="0"/>
              </a:rPr>
              <a:t>우리 각자의 의무는 내 영혼을 어둡게 하고</a:t>
            </a:r>
            <a:r>
              <a:rPr lang="en-US" altLang="ko-KR" sz="3000" b="1" dirty="0">
                <a:latin typeface="Constantia" panose="02030602050306030303" pitchFamily="18" charset="0"/>
              </a:rPr>
              <a:t>, </a:t>
            </a:r>
            <a:r>
              <a:rPr lang="ko-KR" altLang="en-US" sz="3000" b="1" dirty="0">
                <a:latin typeface="Constantia" panose="02030602050306030303" pitchFamily="18" charset="0"/>
              </a:rPr>
              <a:t>연약하게 하고</a:t>
            </a:r>
            <a:r>
              <a:rPr lang="en-US" altLang="ko-KR" sz="3000" b="1" dirty="0">
                <a:latin typeface="Constantia" panose="02030602050306030303" pitchFamily="18" charset="0"/>
              </a:rPr>
              <a:t>,</a:t>
            </a:r>
            <a:r>
              <a:rPr lang="ko-KR" altLang="en-US" sz="3000" b="1" dirty="0">
                <a:latin typeface="Constantia" panose="02030602050306030303" pitchFamily="18" charset="0"/>
              </a:rPr>
              <a:t> 첫사랑의 열정을 차갑게 식히는 나만의 결점과 죄를 발견하는 것입니다</a:t>
            </a:r>
            <a:r>
              <a:rPr lang="en-US" altLang="ko-KR" sz="3000" b="1" dirty="0">
                <a:latin typeface="Constantia" panose="02030602050306030303" pitchFamily="18" charset="0"/>
              </a:rPr>
              <a:t>. </a:t>
            </a:r>
            <a:r>
              <a:rPr lang="ko-KR" altLang="en-US" sz="3000" b="1" dirty="0">
                <a:latin typeface="Constantia" panose="02030602050306030303" pitchFamily="18" charset="0"/>
              </a:rPr>
              <a:t>세상을 사랑하는 마음입니까</a:t>
            </a:r>
            <a:r>
              <a:rPr lang="en-US" altLang="ko-KR" sz="3000" b="1" dirty="0">
                <a:latin typeface="Constantia" panose="02030602050306030303" pitchFamily="18" charset="0"/>
              </a:rPr>
              <a:t>, </a:t>
            </a:r>
            <a:r>
              <a:rPr lang="ko-KR" altLang="en-US" sz="3000" b="1" dirty="0">
                <a:latin typeface="Constantia" panose="02030602050306030303" pitchFamily="18" charset="0"/>
              </a:rPr>
              <a:t>이기심입니까</a:t>
            </a:r>
            <a:r>
              <a:rPr lang="en-US" altLang="ko-KR" sz="3000" b="1" dirty="0">
                <a:latin typeface="Constantia" panose="02030602050306030303" pitchFamily="18" charset="0"/>
              </a:rPr>
              <a:t>, </a:t>
            </a:r>
            <a:r>
              <a:rPr lang="ko-KR" altLang="en-US" sz="3000" b="1" dirty="0">
                <a:latin typeface="Constantia" panose="02030602050306030303" pitchFamily="18" charset="0"/>
              </a:rPr>
              <a:t>아니면 자존심을 내세우는 마음입니까</a:t>
            </a:r>
            <a:r>
              <a:rPr lang="en-US" altLang="ko-KR" sz="3000" b="1" dirty="0">
                <a:latin typeface="Constantia" panose="02030602050306030303" pitchFamily="18" charset="0"/>
              </a:rPr>
              <a:t>? </a:t>
            </a:r>
            <a:r>
              <a:rPr lang="ko-KR" altLang="en-US" sz="3000" b="1" dirty="0">
                <a:latin typeface="Constantia" panose="02030602050306030303" pitchFamily="18" charset="0"/>
              </a:rPr>
              <a:t>무조건 첫째로 인정받고 싶은 욕망입니까</a:t>
            </a:r>
            <a:r>
              <a:rPr lang="en-US" altLang="ko-KR" sz="3000" b="1" dirty="0">
                <a:latin typeface="Constantia" panose="02030602050306030303" pitchFamily="18" charset="0"/>
              </a:rPr>
              <a:t>? </a:t>
            </a:r>
            <a:r>
              <a:rPr lang="ko-KR" altLang="en-US" sz="3000" b="1" dirty="0">
                <a:latin typeface="Constantia" panose="02030602050306030303" pitchFamily="18" charset="0"/>
              </a:rPr>
              <a:t>아니면 강렬하게 끓어오르는 정욕의 죄입니까</a:t>
            </a:r>
            <a:r>
              <a:rPr lang="en-US" altLang="ko-KR" sz="3000" b="1" dirty="0">
                <a:latin typeface="Constantia" panose="02030602050306030303" pitchFamily="18" charset="0"/>
              </a:rPr>
              <a:t>? </a:t>
            </a:r>
            <a:r>
              <a:rPr lang="ko-KR" altLang="en-US" sz="3000" b="1" dirty="0">
                <a:latin typeface="Constantia" panose="02030602050306030303" pitchFamily="18" charset="0"/>
              </a:rPr>
              <a:t>하나님의 은혜를 악용해 색욕과 방탕함을 즐길 자유를 주셨다고 주장한 </a:t>
            </a:r>
            <a:r>
              <a:rPr lang="ko-KR" altLang="en-US" sz="3000" b="1" dirty="0" err="1">
                <a:latin typeface="Constantia" panose="02030602050306030303" pitchFamily="18" charset="0"/>
              </a:rPr>
              <a:t>니골라당의</a:t>
            </a:r>
            <a:r>
              <a:rPr lang="ko-KR" altLang="en-US" sz="3000" b="1" dirty="0">
                <a:latin typeface="Constantia" panose="02030602050306030303" pitchFamily="18" charset="0"/>
              </a:rPr>
              <a:t> 죄입니까</a:t>
            </a:r>
            <a:r>
              <a:rPr lang="en-US" altLang="ko-KR" sz="3000" b="1" dirty="0">
                <a:latin typeface="Constantia" panose="02030602050306030303" pitchFamily="18" charset="0"/>
              </a:rPr>
              <a:t>? </a:t>
            </a:r>
            <a:r>
              <a:rPr lang="ko-KR" altLang="en-US" sz="3000" b="1" dirty="0">
                <a:latin typeface="Constantia" panose="02030602050306030303" pitchFamily="18" charset="0"/>
              </a:rPr>
              <a:t>지혜와 신학적 지식을 자랑하면서도 삶과 인격은 자기 말과 정반대로 부패한 채</a:t>
            </a:r>
            <a:r>
              <a:rPr lang="en-US" altLang="ko-KR" sz="3000" b="1" dirty="0">
                <a:latin typeface="Constantia" panose="02030602050306030303" pitchFamily="18" charset="0"/>
              </a:rPr>
              <a:t>, </a:t>
            </a:r>
            <a:r>
              <a:rPr lang="ko-KR" altLang="en-US" sz="3000" b="1" dirty="0">
                <a:latin typeface="Constantia" panose="02030602050306030303" pitchFamily="18" charset="0"/>
              </a:rPr>
              <a:t>큰 빛과 기회와 특권을 오용하고 남용하는 것입니까</a:t>
            </a:r>
            <a:r>
              <a:rPr lang="en-US" altLang="ko-KR" sz="3000" b="1" dirty="0">
                <a:latin typeface="Constantia" panose="02030602050306030303" pitchFamily="18" charset="0"/>
              </a:rPr>
              <a:t>? </a:t>
            </a:r>
            <a:r>
              <a:rPr lang="ko-KR" altLang="en-US" sz="3000" b="1" dirty="0">
                <a:latin typeface="Constantia" panose="02030602050306030303" pitchFamily="18" charset="0"/>
              </a:rPr>
              <a:t>무엇이 되었든 간에</a:t>
            </a:r>
            <a:r>
              <a:rPr lang="en-US" altLang="ko-KR" sz="3000" b="1" dirty="0">
                <a:latin typeface="Constantia" panose="02030602050306030303" pitchFamily="18" charset="0"/>
              </a:rPr>
              <a:t>, </a:t>
            </a:r>
            <a:r>
              <a:rPr lang="ko-KR" altLang="en-US" sz="3000" b="1" dirty="0">
                <a:latin typeface="Constantia" panose="02030602050306030303" pitchFamily="18" charset="0"/>
              </a:rPr>
              <a:t>여러분 안에서 자라나 강해지고 여러분을 지배하게 된 그 죄를 이겨내기 위해 단호히 노력하십시오</a:t>
            </a:r>
            <a:r>
              <a:rPr lang="en-US" altLang="ko-KR" sz="3000" b="1" dirty="0">
                <a:latin typeface="Constantia" panose="02030602050306030303" pitchFamily="18" charset="0"/>
              </a:rPr>
              <a:t>. </a:t>
            </a:r>
            <a:r>
              <a:rPr lang="ko-KR" altLang="en-US" sz="3000" b="1" dirty="0">
                <a:latin typeface="Constantia" panose="02030602050306030303" pitchFamily="18" charset="0"/>
              </a:rPr>
              <a:t>그렇지 않으면 당신은 멸망하고 말 것입니다</a:t>
            </a:r>
            <a:r>
              <a:rPr lang="en" sz="30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7918499" y="6232953"/>
            <a:ext cx="39260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600" b="1" dirty="0"/>
              <a:t>엘렌 </a:t>
            </a:r>
            <a:r>
              <a:rPr lang="ko-KR" altLang="en-US" sz="1600" b="1" dirty="0" err="1"/>
              <a:t>화잇</a:t>
            </a:r>
            <a:r>
              <a:rPr lang="en" sz="1600" b="1" dirty="0"/>
              <a:t> (</a:t>
            </a:r>
            <a:r>
              <a:rPr lang="ko-KR" altLang="en-US" sz="1600" b="1" dirty="0"/>
              <a:t>너희가 권능을 받고</a:t>
            </a:r>
            <a:r>
              <a:rPr lang="en-US" sz="1600" b="1" dirty="0"/>
              <a:t>, </a:t>
            </a:r>
            <a:r>
              <a:rPr lang="en-US" altLang="ko-KR" sz="1600" b="1" dirty="0"/>
              <a:t>12</a:t>
            </a:r>
            <a:r>
              <a:rPr lang="ko-KR" altLang="en-US" sz="1600" b="1" dirty="0"/>
              <a:t>월 </a:t>
            </a:r>
            <a:r>
              <a:rPr lang="en-US" sz="1600" b="1" dirty="0"/>
              <a:t>18</a:t>
            </a:r>
            <a:r>
              <a:rPr lang="ko-KR" altLang="en-US" sz="1600" b="1" dirty="0"/>
              <a:t>일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440467" y="513063"/>
            <a:ext cx="7658100" cy="532754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4000"/>
              </a:lnSpc>
            </a:pPr>
            <a:r>
              <a:rPr lang="ko-KR" altLang="en-US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어떻게 교회 안에 죄를 물리칠 것인가</a:t>
            </a:r>
            <a:r>
              <a:rPr lang="en-US" altLang="ko-KR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7185</TotalTime>
  <Words>1049</Words>
  <Application>Microsoft Office PowerPoint</Application>
  <PresentationFormat>Panorámica</PresentationFormat>
  <Paragraphs>57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Comic Sans MS</vt:lpstr>
      <vt:lpstr>Aptos</vt:lpstr>
      <vt:lpstr>Constantia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111</cp:revision>
  <dcterms:created xsi:type="dcterms:W3CDTF">2026-06-19T16:27:56Z</dcterms:created>
  <dcterms:modified xsi:type="dcterms:W3CDTF">2026-07-22T18:29:08Z</dcterms:modified>
</cp:coreProperties>
</file>