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59" autoAdjust="0"/>
    <p:restoredTop sz="97007"/>
  </p:normalViewPr>
  <p:slideViewPr>
    <p:cSldViewPr snapToGrid="0">
      <p:cViewPr varScale="1">
        <p:scale>
          <a:sx n="107" d="100"/>
          <a:sy n="107" d="100"/>
        </p:scale>
        <p:origin x="6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2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하나님의 위로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두려움에서 해방시키고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하나님께서 도우셨던 기억을 되살리고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ko-KR" altLang="en-US" sz="2000" b="1" dirty="0">
              <a:solidFill>
                <a:schemeClr val="tx1"/>
              </a:solidFill>
              <a:effectLst/>
            </a:rPr>
            <a:t>고난을 견디도록 돕고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ko-KR" altLang="en-US" sz="2000" b="1" dirty="0">
              <a:solidFill>
                <a:schemeClr val="tx1"/>
              </a:solidFill>
              <a:effectLst/>
            </a:rPr>
            <a:t>영적으로 성숙하게 함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solidFill>
                <a:schemeClr val="tx1"/>
              </a:solidFill>
              <a:effectLst/>
            </a:rPr>
            <a:t>다른 사람들을 위해 </a:t>
          </a:r>
          <a:r>
            <a:rPr lang="ko-KR" altLang="en-US" sz="2000" b="1" dirty="0" err="1">
              <a:solidFill>
                <a:schemeClr val="tx1"/>
              </a:solidFill>
              <a:effectLst/>
            </a:rPr>
            <a:t>중보하도록</a:t>
          </a:r>
          <a:r>
            <a:rPr lang="ko-KR" altLang="en-US" sz="2000" b="1" dirty="0">
              <a:solidFill>
                <a:schemeClr val="tx1"/>
              </a:solidFill>
              <a:effectLst/>
            </a:rPr>
            <a:t> 격려함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하나님께서 우리를 위로하신 것처럼 서로를 위로합니다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에베소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마게도니아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고린도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유다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6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ko-KR" altLang="en-US" sz="2000" b="1" dirty="0"/>
            <a:t>에베소</a:t>
          </a:r>
          <a:endParaRPr lang="en" sz="2000" b="1" dirty="0"/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마게도니아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고린도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유다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고린도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하나님의 위로</a:t>
          </a:r>
          <a:endParaRPr lang="es-ES" sz="2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두려움에서 해방시키고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하나님께서 도우셨던 기억을 되살리고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  <a:effectLst/>
            </a:rPr>
            <a:t>고난을 견디도록 돕고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  <a:effectLst/>
            </a:rPr>
            <a:t>영적으로 성숙하게 함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  <a:effectLst/>
            </a:rPr>
            <a:t>다른 사람들을 위해 </a:t>
          </a:r>
          <a:r>
            <a:rPr lang="ko-KR" altLang="en-US" sz="2000" b="1" kern="1200" dirty="0" err="1">
              <a:solidFill>
                <a:schemeClr val="tx1"/>
              </a:solidFill>
              <a:effectLst/>
            </a:rPr>
            <a:t>중보하도록</a:t>
          </a:r>
          <a:r>
            <a:rPr lang="ko-KR" altLang="en-US" sz="2000" b="1" kern="1200" dirty="0">
              <a:solidFill>
                <a:schemeClr val="tx1"/>
              </a:solidFill>
              <a:effectLst/>
            </a:rPr>
            <a:t> 격려함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하나님께서 우리를 위로하신 것처럼 서로를 위로합니다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에베소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마게도니아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고린도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유다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에베소</a:t>
          </a:r>
          <a:endParaRPr lang="en" sz="2000" b="1" kern="1200" dirty="0"/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고린도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마게도니아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고린도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유다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6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BDDF9-2688-4648-8A32-1E7C44662B6C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B28B7-07AF-A540-B2AE-E08066CD6DE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627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9B28B7-07AF-A540-B2AE-E08066CD6D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901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4.wdp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5.png"/><Relationship Id="rId15" Type="http://schemas.microsoft.com/office/2007/relationships/hdphoto" Target="../media/hdphoto5.wdp"/><Relationship Id="rId10" Type="http://schemas.openxmlformats.org/officeDocument/2006/relationships/image" Target="../media/image8.png"/><Relationship Id="rId4" Type="http://schemas.openxmlformats.org/officeDocument/2006/relationships/image" Target="../media/image4.jpeg"/><Relationship Id="rId9" Type="http://schemas.microsoft.com/office/2007/relationships/hdphoto" Target="../media/hdphoto2.wdp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-1"/>
            <a:ext cx="4580709" cy="1938992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ko-KR" altLang="en-US" sz="60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사랑이 이끄는 사역</a:t>
            </a:r>
            <a:endParaRPr lang="en" sz="60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10045257" y="6419850"/>
            <a:ext cx="2146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ko-KR" altLang="en-US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</a:t>
            </a:r>
            <a:r>
              <a:rPr lang="en-US" altLang="ko-KR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  <a:r>
              <a:rPr lang="ko-KR" altLang="en-US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 </a:t>
            </a:r>
            <a:r>
              <a:rPr lang="en-US" altLang="ko-KR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ko-KR" altLang="en-US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월 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29</a:t>
            </a:r>
            <a:r>
              <a:rPr lang="ko-KR" altLang="en-US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</a:t>
            </a:r>
            <a:endParaRPr lang="en" sz="1600" b="1" dirty="0">
              <a:solidFill>
                <a:srgbClr val="D3C1A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61231" y="66335"/>
            <a:ext cx="4066631" cy="3362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내가 큰 환난과 애통한 마음이 있어 많은 눈물로 너희에게 </a:t>
            </a:r>
            <a:r>
              <a:rPr kumimoji="0" lang="ko-KR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썼노니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이는 너희로 근심하게 하려 한 것이 아니요 오직 내가 너희를 향하여 넘치는 사랑이 있음을 너희로 알게 하려 함이라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lang="ko-KR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고후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2:4)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ko-KR" altLang="en-U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고난 당할 때 위로하시는 하나님</a:t>
            </a:r>
            <a:endParaRPr lang="en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ko-KR" altLang="en-U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사역의 거룩함과 진실됨</a:t>
            </a:r>
            <a:endParaRPr lang="en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r>
              <a:rPr lang="ko-KR" altLang="en-U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지혜롭게 처신함</a:t>
            </a:r>
            <a:endParaRPr lang="en" sz="2000" b="1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ko-KR" altLang="en-US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용서와 회복</a:t>
            </a:r>
            <a:endParaRPr lang="en" sz="2000" b="1" dirty="0">
              <a:solidFill>
                <a:schemeClr val="bg1"/>
              </a:solidFill>
              <a:highlight>
                <a:srgbClr val="099E3D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ko-KR" altLang="en-US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그리스도의 향기</a:t>
            </a:r>
            <a:endParaRPr lang="en" sz="2000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사도 바울이 쓴 고린도후서를 잘 연구해 보면 그가 교회가 잘 되기를 얼마나 원했는지 알 수 있습니다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161550"/>
            <a:ext cx="66198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바울은 안팎으로 닥쳐올 이러한 어려움에 맞설 수 있도록 교회를 준비시키며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이기심 없는 사랑으로 하나 된 공동체를 만들어 가도록 지도했습니다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바울의 가르침을 통해 우리도 오늘 </a:t>
            </a:r>
            <a:r>
              <a:rPr lang="en-US" altLang="ko-KR" sz="2000" b="1" dirty="0">
                <a:solidFill>
                  <a:prstClr val="black"/>
                </a:solidFill>
              </a:rPr>
              <a:t>‘</a:t>
            </a:r>
            <a:r>
              <a:rPr lang="ko-KR" altLang="en-US" sz="2000" b="1" dirty="0">
                <a:solidFill>
                  <a:prstClr val="black"/>
                </a:solidFill>
              </a:rPr>
              <a:t>생명에 이르게 하는 생명의 향기’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2:16)</a:t>
            </a:r>
            <a:r>
              <a:rPr lang="ko-KR" altLang="en-US" sz="2000" b="1" dirty="0">
                <a:solidFill>
                  <a:prstClr val="black"/>
                </a:solidFill>
              </a:rPr>
              <a:t>가 되는 방법을 배울 수 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853500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죄로 가득한 이 세상에서 하나님의 뜻에 순종하는 것은 어려운 것이지만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특별히 </a:t>
            </a:r>
            <a:r>
              <a:rPr lang="en-US" altLang="ko-KR" sz="2000" b="1" dirty="0">
                <a:solidFill>
                  <a:prstClr val="black"/>
                </a:solidFill>
              </a:rPr>
              <a:t>1</a:t>
            </a:r>
            <a:r>
              <a:rPr lang="ko-KR" altLang="en-US" sz="2000" b="1" dirty="0">
                <a:solidFill>
                  <a:prstClr val="black"/>
                </a:solidFill>
              </a:rPr>
              <a:t>세기에는 자신이 그리스도인이라는 것을 인정하는 것만으로도 심각한 곤경에 처할 수 있었습니다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ko-KR" altLang="en-US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고난 당할 때 위로하시는 하나님</a:t>
            </a:r>
            <a:endParaRPr lang="en" sz="44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그분은 온갖 고난을 겪는 우리를 위로해 주십니다</a:t>
            </a:r>
            <a:r>
              <a:rPr lang="en-US" altLang="ko-KR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그래서 우리가 하나님에게 받는 위로로 </a:t>
            </a:r>
            <a:r>
              <a:rPr lang="ko-KR" alt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고난당하는</a:t>
            </a:r>
            <a:r>
              <a:rPr lang="ko-KR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사람들을 위로할 수 있게 하십니다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1:</a:t>
            </a:r>
            <a:r>
              <a:rPr lang="en" sz="11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94537"/>
            <a:ext cx="7212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고린도후서는 바울이 위로에 관해 가장 폭넓게 다룬 서신입니다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당시 고린도 교회는 힘든 일을 겪고 있었고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바울이 먼저 보낸 편지를 읽고 교인들은 근심하게 되었습니다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022323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861311" y="3808939"/>
            <a:ext cx="27817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바울도 생명의 위협을 받고 낙심했던 때가 있었습니다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1:8-10). </a:t>
            </a:r>
            <a:r>
              <a:rPr lang="ko-KR" altLang="en-US" sz="2000" b="1" dirty="0"/>
              <a:t>그러나 하나님께서 그를 위로하셨고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이제 그는 자신이 받은 위로를 교회에 나누어 주었습니다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1:6).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427397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그러나 그 근심은 회개에 이르게 하는 “하나님의 뜻</a:t>
            </a:r>
            <a:r>
              <a:rPr lang="en-US" altLang="ko-KR" sz="2000" b="1" dirty="0">
                <a:solidFill>
                  <a:prstClr val="black"/>
                </a:solidFill>
              </a:rPr>
              <a:t>”</a:t>
            </a:r>
            <a:r>
              <a:rPr lang="ko-KR" altLang="en-US" sz="2000" b="1" dirty="0">
                <a:solidFill>
                  <a:prstClr val="black"/>
                </a:solidFill>
              </a:rPr>
              <a:t>이었고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7:10),</a:t>
            </a:r>
            <a:r>
              <a:rPr lang="ko-KR" altLang="en-US" sz="2000" b="1" dirty="0">
                <a:solidFill>
                  <a:prstClr val="black"/>
                </a:solidFill>
              </a:rPr>
              <a:t> 바울은 그들이 근심으로 위축되기보다는 오히려 위로 받기를 원했습니다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o-KR" altLang="en-US" sz="4400" b="1" dirty="0">
                <a:ln/>
                <a:solidFill>
                  <a:schemeClr val="accent3"/>
                </a:solidFill>
              </a:rPr>
              <a:t>사역의 거룩함과 진실됨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우리가 이 세상에서 특별히 여러분과의 관계에서 하나님이 주신 거룩하고 진실한 마음으로 살아온 것을 우리 양심이 증거하고 있으니 바로 이것이 우리의 자랑입니다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더구나 우리는 사람의 지혜로 하지 않고 </a:t>
            </a:r>
            <a:endParaRPr lang="en-US" altLang="ko-KR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하나님의 은혜로 그렇게 했습니다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어떤 사람들은 바울이 볼품없고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약하고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우유부단한 사람이라고 비난하며 그를 업신여겼습니다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10:10). </a:t>
            </a:r>
            <a:r>
              <a:rPr lang="ko-KR" altLang="en-US" sz="2000" b="1" dirty="0"/>
              <a:t>바울은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이런 비난에 대응하고 자신의 지도에 힘을 실어주기 위해 변호해야 했습니다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4077858"/>
            <a:ext cx="227770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바울과 그의 동료들은 교회에 관련된 일이나 그 외의 행실에서 자신이 거룩하고 진실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순결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했다고 자신 있게 말할 수 있었습니다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따라서 바울의 글에는 숨겨진 의도가 없었습니다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그는 교인들을 사랑하고 그들이 잘 되기를 바라는 마음에서 편지를 썼으며</a:t>
            </a:r>
            <a:r>
              <a:rPr lang="en-US" altLang="ko-KR" sz="2000" b="1" dirty="0"/>
              <a:t>,</a:t>
            </a:r>
            <a:r>
              <a:rPr lang="ko-KR" altLang="en-US" sz="2000" b="1" dirty="0"/>
              <a:t> 거룩함과 진실함으로 그들을 대했다는 것을 밝히고 그들이 바울의 의도를 이해해 주기를 바랐습니다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1:13-14).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731335"/>
            <a:ext cx="73090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한 개인으로서 바울은 자신을 보잘것없는 존재로 여겼습니다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엡 </a:t>
            </a:r>
            <a:r>
              <a:rPr lang="en-US" altLang="ko-KR" sz="2000" b="1" dirty="0">
                <a:solidFill>
                  <a:prstClr val="black"/>
                </a:solidFill>
              </a:rPr>
              <a:t>3:8). </a:t>
            </a:r>
            <a:r>
              <a:rPr lang="ko-KR" altLang="en-US" sz="2000" b="1" dirty="0">
                <a:solidFill>
                  <a:prstClr val="black"/>
                </a:solidFill>
              </a:rPr>
              <a:t>그러나 그는 하나님의 은혜로 깨끗한 양심을 자랑할 수 있었습니다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1:12).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143628"/>
            <a:ext cx="72395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5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지혜롭게 처신함</a:t>
            </a:r>
            <a:endParaRPr lang="en" sz="54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5" y="1078458"/>
            <a:ext cx="6839873" cy="646331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내가 하나님을 증인으로 세워 말하지만 내가 고린도에 가지 않은 것은 여러분을 아끼는 </a:t>
            </a:r>
            <a:r>
              <a:rPr lang="ko-KR" alt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마음에서입니다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839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고린도전서에서 바울은 그들에게 가려는 계획을 알려주었습니다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16:5-11).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9579356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그 후에 보낸 편지</a:t>
            </a:r>
            <a:r>
              <a:rPr lang="en" sz="2000" b="1" dirty="0"/>
              <a:t>(</a:t>
            </a:r>
            <a:r>
              <a:rPr lang="ko-KR" altLang="en-US" sz="2000" b="1" dirty="0"/>
              <a:t>현제 소실됨</a:t>
            </a:r>
            <a:r>
              <a:rPr lang="en" sz="2000" b="1" dirty="0"/>
              <a:t>, </a:t>
            </a:r>
            <a:r>
              <a:rPr lang="ko-KR" altLang="en-US" sz="2000" b="1" dirty="0"/>
              <a:t>고후</a:t>
            </a:r>
            <a:r>
              <a:rPr lang="en" sz="2000" b="1" dirty="0"/>
              <a:t>. 7:8)</a:t>
            </a:r>
            <a:r>
              <a:rPr lang="ko-KR" altLang="en-US" sz="2000" b="1" dirty="0"/>
              <a:t>에서도</a:t>
            </a:r>
            <a:r>
              <a:rPr lang="en" sz="2000" b="1" dirty="0"/>
              <a:t> </a:t>
            </a:r>
            <a:r>
              <a:rPr lang="ko-KR" altLang="en-US" sz="2000" b="1" dirty="0"/>
              <a:t>바울은 그들을 </a:t>
            </a:r>
            <a:r>
              <a:rPr lang="ko-KR" altLang="en-US" sz="2000" b="1" dirty="0" err="1"/>
              <a:t>두번</a:t>
            </a:r>
            <a:r>
              <a:rPr lang="ko-KR" altLang="en-US" sz="2000" b="1" dirty="0"/>
              <a:t> 방문하겠다고 말했습니다</a:t>
            </a:r>
            <a:r>
              <a:rPr lang="en" sz="2000" b="1" dirty="0"/>
              <a:t> (</a:t>
            </a:r>
            <a:r>
              <a:rPr lang="ko-KR" altLang="en-US" sz="2000" b="1" dirty="0"/>
              <a:t>고후</a:t>
            </a:r>
            <a:r>
              <a:rPr lang="en" sz="2000" b="1" dirty="0"/>
              <a:t>. 1:15-16):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5923299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667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그러나 그는 고린도에 먼저 가기로 한 계획을 취소했습니다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1:23). </a:t>
            </a:r>
            <a:r>
              <a:rPr lang="ko-KR" altLang="en-US" sz="2000" b="1" dirty="0"/>
              <a:t>어떤 사람들은 이를 두고 바울이 변덕스럽고 우유부단하다고 비난했습니다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그는 왜 마음을 바꿨을까요</a:t>
            </a:r>
            <a:r>
              <a:rPr lang="en-US" altLang="ko-KR" sz="2000" b="1" dirty="0"/>
              <a:t>?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270469"/>
            <a:ext cx="704942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 err="1">
                <a:solidFill>
                  <a:prstClr val="black"/>
                </a:solidFill>
              </a:rPr>
              <a:t>고린도교회가</a:t>
            </a:r>
            <a:r>
              <a:rPr lang="ko-KR" altLang="en-US" sz="2000" b="1" dirty="0">
                <a:solidFill>
                  <a:prstClr val="black"/>
                </a:solidFill>
              </a:rPr>
              <a:t> 직면한 여러 문제를 바울이 직접 가서 해결해야 할 필요가 있는 것 같았습니다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그러나 그를 반대하는 사람들을 가서 만날 경우 필연적으로 서로 대립하게 될 것이고</a:t>
            </a:r>
            <a:r>
              <a:rPr lang="en-US" altLang="ko-KR" sz="2000" b="1" dirty="0">
                <a:solidFill>
                  <a:prstClr val="black"/>
                </a:solidFill>
              </a:rPr>
              <a:t>,</a:t>
            </a:r>
            <a:r>
              <a:rPr lang="ko-KR" altLang="en-US" sz="2000" b="1" dirty="0">
                <a:solidFill>
                  <a:prstClr val="black"/>
                </a:solidFill>
              </a:rPr>
              <a:t> 이는 그가 원하지 않았던 것이었습니다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r>
              <a:rPr lang="ko-KR" altLang="en-US" sz="2000" b="1" dirty="0">
                <a:solidFill>
                  <a:prstClr val="black"/>
                </a:solidFill>
              </a:rPr>
              <a:t> 왜냐하면 바울은 모든 고린도 성도들을 깊이 사랑했기 때문입니다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2:1-4).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o-KR" altLang="en-US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용서와 회복</a:t>
            </a:r>
            <a:endParaRPr lang="en" sz="4400" b="1" spc="300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만일 여러분이 어떤 사람을 용서하면 나도 그를 용서합니다</a:t>
            </a:r>
            <a:r>
              <a:rPr lang="en-US" altLang="ko-K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그리고 내가 용서할 일이 있어서 어떤 일을 용서했다면 그것은 여러분을 위해 그리스도 앞에서 할 것입니다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09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</a:t>
            </a:r>
            <a:r>
              <a:rPr lang="ko-KR" altLang="en-US" sz="2000" b="1" dirty="0" err="1"/>
              <a:t>드로아로</a:t>
            </a:r>
            <a:r>
              <a:rPr lang="ko-KR" altLang="en-US" sz="2000" b="1" dirty="0"/>
              <a:t> 향했고 </a:t>
            </a:r>
            <a:r>
              <a:rPr lang="ko-KR" altLang="en-US" sz="2000" b="1" dirty="0" err="1"/>
              <a:t>디도는</a:t>
            </a:r>
            <a:r>
              <a:rPr lang="ko-KR" altLang="en-US" sz="2000" b="1" dirty="0"/>
              <a:t> 고린도로 갔습니다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그리고 바울은 </a:t>
            </a:r>
            <a:r>
              <a:rPr lang="ko-KR" altLang="en-US" sz="2000" b="1" dirty="0" err="1"/>
              <a:t>드로아에서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마게도냐로</a:t>
            </a:r>
            <a:r>
              <a:rPr lang="ko-KR" altLang="en-US" sz="2000" b="1" dirty="0"/>
              <a:t> 이동했습니다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그는 고린도 교회의 소식을 전해 줄 </a:t>
            </a:r>
            <a:r>
              <a:rPr lang="ko-KR" altLang="en-US" sz="2000" b="1" dirty="0" err="1"/>
              <a:t>디도를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드로아에서</a:t>
            </a:r>
            <a:r>
              <a:rPr lang="ko-KR" altLang="en-US" sz="2000" b="1" dirty="0"/>
              <a:t> 만나지 못해 괴로워했습니다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2:12-13).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45710"/>
            <a:ext cx="6096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그들이 해결해야 할 문제 중 하나는 교회 내의 징계에 관한 것이었습니다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잘못을 저지른 당사자는 사도의 지시에 따라 책망을 받았고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 책망을 받아들였습니다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이제 바울은 그들에게 다음 단계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즉 용서와 회복으로 나아가라고 권면합니다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2:5-11).</a:t>
            </a:r>
            <a:endParaRPr lang="en" sz="2000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얼마 후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 err="1">
                <a:solidFill>
                  <a:prstClr val="black"/>
                </a:solidFill>
              </a:rPr>
              <a:t>디도는</a:t>
            </a:r>
            <a:r>
              <a:rPr lang="ko-KR" altLang="en-US" sz="2000" b="1" dirty="0">
                <a:solidFill>
                  <a:prstClr val="black"/>
                </a:solidFill>
              </a:rPr>
              <a:t> 마침내 </a:t>
            </a:r>
            <a:r>
              <a:rPr lang="ko-KR" altLang="en-US" sz="2000" b="1" dirty="0" err="1">
                <a:solidFill>
                  <a:prstClr val="black"/>
                </a:solidFill>
              </a:rPr>
              <a:t>마게도냐에서</a:t>
            </a:r>
            <a:r>
              <a:rPr lang="ko-KR" altLang="en-US" sz="2000" b="1" dirty="0">
                <a:solidFill>
                  <a:prstClr val="black"/>
                </a:solidFill>
              </a:rPr>
              <a:t> 바울을 만났습니다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 err="1">
                <a:solidFill>
                  <a:prstClr val="black"/>
                </a:solidFill>
              </a:rPr>
              <a:t>디도는</a:t>
            </a:r>
            <a:r>
              <a:rPr lang="ko-KR" altLang="en-US" sz="2000" b="1" dirty="0">
                <a:solidFill>
                  <a:prstClr val="black"/>
                </a:solidFill>
              </a:rPr>
              <a:t> 고린도 교회가 바울의 권면을 매우 긍정적으로 받아들였다고 말해 주었습니다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7:5-9, 13-16).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그리스도의 향기</a:t>
            </a:r>
            <a:endParaRPr lang="en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하나님에게는 우리가 구원 얻는 사람들에게나 멸망하는 사람들에게 그리스도의 향기입니다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</a:t>
            </a:r>
            <a:r>
              <a:rPr lang="ko-KR" altLang="en-US" sz="2000" b="1" dirty="0" err="1"/>
              <a:t>드로아에서</a:t>
            </a:r>
            <a:r>
              <a:rPr lang="ko-KR" altLang="en-US" sz="2000" b="1" dirty="0"/>
              <a:t> 복음이 성공적으로 전파되도록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문</a:t>
            </a:r>
            <a:r>
              <a:rPr lang="en-US" altLang="ko-KR" sz="2000" b="1" dirty="0"/>
              <a:t>”</a:t>
            </a:r>
            <a:r>
              <a:rPr lang="ko-KR" altLang="en-US" sz="2000" b="1" dirty="0"/>
              <a:t>을 열어 주신 하나님을 찬양하며 승리를 외칩니다</a:t>
            </a:r>
            <a:r>
              <a:rPr lang="en-US" altLang="ko-KR" sz="2000" b="1" dirty="0"/>
              <a:t>. “</a:t>
            </a:r>
            <a:r>
              <a:rPr lang="ko-KR" altLang="en-US" sz="2000" b="1" dirty="0"/>
              <a:t>항상 우리를 그리스도 안에서 이기게 하시고 우리를 통해 그리스도를 아는 지식을 곳곳에 향기처럼 퍼지게 하시는 하나님께 감사를 드립니다”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2:14).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5385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사방에 퍼지는 향기처럼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그리스도를 아는 지식은 모든 영혼들에게 퍼져 나갑니다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이 향기는 우리에게 그러하듯 고린도 사람들에게도 영원한 생명의 향기였습니다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그러나 하나님의 초청을 거절하는 사람들에게는 죽음의 냄새일 뿐이었습니다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2:15-16).</a:t>
            </a:r>
            <a:endParaRPr lang="en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070674" y="4940138"/>
            <a:ext cx="443216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이 복음을 전하는 데 따르는 책임을 강조하며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개인적인 이득을 추구하지 말고 오직 듣는 사람들의 구원을 위해 진실하게 복음을 전해야 한다고 설명합니다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2:17).</a:t>
            </a:r>
            <a:endParaRPr lang="en" sz="20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928425" y="740937"/>
            <a:ext cx="1071532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3200" b="1" dirty="0">
                <a:latin typeface="Constantia" panose="02030602050306030303" pitchFamily="18" charset="0"/>
              </a:rPr>
              <a:t>“</a:t>
            </a:r>
            <a:r>
              <a:rPr lang="ko-KR" altLang="en-US" sz="3200" b="1" dirty="0">
                <a:latin typeface="Constantia" panose="02030602050306030303" pitchFamily="18" charset="0"/>
              </a:rPr>
              <a:t>충성스러운 하나님의 일꾼인 </a:t>
            </a:r>
            <a:r>
              <a:rPr lang="ko-KR" altLang="en-US" sz="3200" b="1" dirty="0" err="1">
                <a:latin typeface="Constantia" panose="02030602050306030303" pitchFamily="18" charset="0"/>
              </a:rPr>
              <a:t>디도는</a:t>
            </a:r>
            <a:r>
              <a:rPr lang="ko-KR" altLang="en-US" sz="3200" b="1" dirty="0">
                <a:latin typeface="Constantia" panose="02030602050306030303" pitchFamily="18" charset="0"/>
              </a:rPr>
              <a:t> 고린도 교인들 사이에 놀라운 변화가 일어났다는 반가운 소식을 바울에게 전해 주었습니다</a:t>
            </a:r>
            <a:r>
              <a:rPr lang="en-US" altLang="ko-KR" sz="3200" b="1" dirty="0">
                <a:latin typeface="Constantia" panose="02030602050306030303" pitchFamily="18" charset="0"/>
              </a:rPr>
              <a:t>. </a:t>
            </a:r>
            <a:r>
              <a:rPr lang="ko-KR" altLang="en-US" sz="3200" b="1" dirty="0">
                <a:latin typeface="Constantia" panose="02030602050306030303" pitchFamily="18" charset="0"/>
              </a:rPr>
              <a:t>많은 사람들이 바울의 편지에 담긴 가르침을 받아들였고 자신들의 죄를 회개했습니다</a:t>
            </a:r>
            <a:r>
              <a:rPr lang="en-US" altLang="ko-KR" sz="3200" b="1" dirty="0">
                <a:latin typeface="Constantia" panose="02030602050306030303" pitchFamily="18" charset="0"/>
              </a:rPr>
              <a:t>. </a:t>
            </a:r>
            <a:r>
              <a:rPr lang="ko-KR" altLang="en-US" sz="3200" b="1" dirty="0">
                <a:latin typeface="Constantia" panose="02030602050306030303" pitchFamily="18" charset="0"/>
              </a:rPr>
              <a:t>그들의 삶은 더 이상 기독교에 수치가 되지 않았으며</a:t>
            </a:r>
            <a:r>
              <a:rPr lang="en-US" altLang="ko-KR" sz="3200" b="1" dirty="0">
                <a:latin typeface="Constantia" panose="02030602050306030303" pitchFamily="18" charset="0"/>
              </a:rPr>
              <a:t>, </a:t>
            </a:r>
            <a:r>
              <a:rPr lang="ko-KR" altLang="en-US" sz="3200" b="1" dirty="0">
                <a:latin typeface="Constantia" panose="02030602050306030303" pitchFamily="18" charset="0"/>
              </a:rPr>
              <a:t>오히려 자신들의 삶으로 경건함을 실천함으로써 이웃들에게 강한 선한 영향력을 발휘했습니다</a:t>
            </a:r>
            <a:r>
              <a:rPr lang="en" sz="3200" b="1" dirty="0">
                <a:latin typeface="Constantia" panose="02030602050306030303" pitchFamily="18" charset="0"/>
              </a:rPr>
              <a:t>…</a:t>
            </a:r>
            <a:r>
              <a:rPr lang="ko-KR" altLang="en-US" sz="3200" b="1" dirty="0">
                <a:latin typeface="Constantia" panose="02030602050306030303" pitchFamily="18" charset="0"/>
              </a:rPr>
              <a:t> 하나님의 은혜가 마음에 역사하실 때 죄 지은 사람은 회개</a:t>
            </a:r>
            <a:r>
              <a:rPr lang="en-US" altLang="ko-KR" sz="3200" b="1" dirty="0">
                <a:latin typeface="Constantia" panose="02030602050306030303" pitchFamily="18" charset="0"/>
              </a:rPr>
              <a:t>,</a:t>
            </a:r>
            <a:r>
              <a:rPr lang="ko-KR" altLang="en-US" sz="3200" b="1" dirty="0">
                <a:latin typeface="Constantia" panose="02030602050306030303" pitchFamily="18" charset="0"/>
              </a:rPr>
              <a:t> 즉 자기의 죄를 자백하고 버릴 것입니다</a:t>
            </a:r>
            <a:r>
              <a:rPr lang="en-US" altLang="ko-KR" sz="3200" b="1" dirty="0">
                <a:latin typeface="Constantia" panose="02030602050306030303" pitchFamily="18" charset="0"/>
              </a:rPr>
              <a:t>. </a:t>
            </a:r>
            <a:r>
              <a:rPr lang="ko-KR" altLang="en-US" sz="3200" b="1" dirty="0">
                <a:latin typeface="Constantia" panose="02030602050306030303" pitchFamily="18" charset="0"/>
              </a:rPr>
              <a:t>사도 바울은 고린도 성도들의 삶에서 바로 이러한 열매가 맺혔다고 말했습니다</a:t>
            </a:r>
            <a:r>
              <a:rPr lang="en-US" altLang="ko-KR" sz="3200" b="1" dirty="0">
                <a:latin typeface="Constantia" panose="02030602050306030303" pitchFamily="18" charset="0"/>
              </a:rPr>
              <a:t>.</a:t>
            </a:r>
            <a:endParaRPr lang="en" sz="32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9092570" y="5988528"/>
            <a:ext cx="3028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b="1" dirty="0"/>
              <a:t>엘렌 </a:t>
            </a:r>
            <a:r>
              <a:rPr lang="ko-KR" altLang="en-US" sz="1600" b="1" dirty="0" err="1"/>
              <a:t>화잇</a:t>
            </a:r>
            <a:r>
              <a:rPr lang="en" sz="1600" b="1" dirty="0"/>
              <a:t> (</a:t>
            </a:r>
            <a:r>
              <a:rPr lang="ko-KR" altLang="en-US" sz="1600" b="1" dirty="0"/>
              <a:t>부조와 선지자</a:t>
            </a:r>
            <a:r>
              <a:rPr lang="en" sz="1600" b="1" dirty="0"/>
              <a:t>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4300</TotalTime>
  <Words>896</Words>
  <Application>Microsoft Office PowerPoint</Application>
  <PresentationFormat>Panorámica</PresentationFormat>
  <Paragraphs>59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Comic Sans MS</vt:lpstr>
      <vt:lpstr>Aptos Display</vt:lpstr>
      <vt:lpstr>Arial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99</cp:revision>
  <dcterms:created xsi:type="dcterms:W3CDTF">2026-07-22T06:08:40Z</dcterms:created>
  <dcterms:modified xsi:type="dcterms:W3CDTF">2026-08-26T18:35:06Z</dcterms:modified>
</cp:coreProperties>
</file>