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88" autoAdjust="0"/>
    <p:restoredTop sz="94623"/>
  </p:normalViewPr>
  <p:slideViewPr>
    <p:cSldViewPr snapToGrid="0">
      <p:cViewPr varScale="1">
        <p:scale>
          <a:sx n="101" d="100"/>
          <a:sy n="101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2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ct val="70000"/>
            </a:lnSpc>
            <a:spcAft>
              <a:spcPts val="0"/>
            </a:spcAft>
            <a:defRPr b="1"/>
          </a:pPr>
          <a:r>
            <a:rPr lang="ko-KR" altLang="en-US" sz="2000" b="1" dirty="0">
              <a:solidFill>
                <a:srgbClr val="745E00"/>
              </a:solidFill>
            </a:rPr>
            <a:t>부요하신 이로서 너희를 위하여 가난하게 되심은</a:t>
          </a:r>
          <a:r>
            <a:rPr lang="en" sz="2000" b="1" dirty="0">
              <a:solidFill>
                <a:srgbClr val="745E00"/>
              </a:solidFill>
            </a:rPr>
            <a:t>(</a:t>
          </a:r>
          <a:r>
            <a:rPr lang="ko-KR" altLang="en-US" sz="2000" b="1" dirty="0">
              <a:solidFill>
                <a:srgbClr val="745E00"/>
              </a:solidFill>
            </a:rPr>
            <a:t>고후</a:t>
          </a:r>
          <a:r>
            <a:rPr lang="en" sz="2000" b="1" dirty="0">
              <a:solidFill>
                <a:srgbClr val="745E00"/>
              </a:solidFill>
            </a:rPr>
            <a:t>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ct val="70000"/>
            </a:lnSpc>
            <a:spcAft>
              <a:spcPts val="0"/>
            </a:spcAft>
            <a:defRPr b="1"/>
          </a:pPr>
          <a:r>
            <a:rPr lang="ko-KR" altLang="en-US" sz="2000" b="1" dirty="0">
              <a:solidFill>
                <a:srgbClr val="208438"/>
              </a:solidFill>
            </a:rPr>
            <a:t>이 세상에 살기 위하여 하늘 나라를 떠나셨습니다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ct val="70000"/>
            </a:lnSpc>
            <a:spcAft>
              <a:spcPts val="0"/>
            </a:spcAft>
            <a:defRPr b="1"/>
          </a:pPr>
          <a:r>
            <a:rPr lang="ko-KR" altLang="en-US" sz="2000" b="1" dirty="0">
              <a:solidFill>
                <a:schemeClr val="tx2">
                  <a:lumMod val="75000"/>
                </a:schemeClr>
              </a:solidFill>
            </a:rPr>
            <a:t>예수님은 우주를 다스리는 지위를 내려 놓으시고 목수가 되었습니다</a:t>
          </a:r>
          <a:r>
            <a:rPr lang="en-US" altLang="ko-KR" sz="2000" b="1" dirty="0">
              <a:solidFill>
                <a:schemeClr val="tx2">
                  <a:lumMod val="75000"/>
                </a:schemeClr>
              </a:solidFill>
            </a:rPr>
            <a:t>.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lnSpc>
              <a:spcPct val="70000"/>
            </a:lnSpc>
            <a:spcAft>
              <a:spcPts val="0"/>
            </a:spcAft>
            <a:defRPr b="1"/>
          </a:pPr>
          <a:r>
            <a:rPr lang="ko-KR" altLang="en-US" sz="2000" b="1" dirty="0">
              <a:solidFill>
                <a:srgbClr val="1C97A8"/>
              </a:solidFill>
            </a:rPr>
            <a:t>예수님은 안전한 하늘을 떠나시고 원수의 적진에 들어오셨습니다</a:t>
          </a:r>
          <a:r>
            <a:rPr lang="en-US" altLang="ko-KR" sz="2000" b="1" dirty="0">
              <a:solidFill>
                <a:srgbClr val="1C97A8"/>
              </a:solidFill>
            </a:rPr>
            <a:t>.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ko-KR" altLang="en-US" sz="2000" b="1" dirty="0">
              <a:solidFill>
                <a:schemeClr val="accent5">
                  <a:lumMod val="75000"/>
                </a:schemeClr>
              </a:solidFill>
            </a:rPr>
            <a:t>예수님은 왕관을 가시관으로 바꾸었습니다</a:t>
          </a:r>
          <a:r>
            <a:rPr lang="en-US" altLang="ko-KR" sz="2000" b="1" dirty="0">
              <a:solidFill>
                <a:schemeClr val="accent5">
                  <a:lumMod val="75000"/>
                </a:schemeClr>
              </a:solidFill>
            </a:rPr>
            <a:t>.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3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은혜를 감사함</a:t>
          </a:r>
          <a:br>
            <a:rPr lang="es-E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/>
            <a:t>예수님은 우리에게 모든 것을 내어 주셨기에</a:t>
          </a:r>
          <a:r>
            <a:rPr lang="en-US" altLang="ko-KR" sz="2000" b="1" dirty="0"/>
            <a:t> </a:t>
          </a:r>
          <a:r>
            <a:rPr lang="ko-KR" altLang="en-US" sz="2000" b="1" dirty="0"/>
            <a:t>자신을 온전히 예수님께 드림으로 감사를 표함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축복을 나누려는 열망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/>
            <a:t>하나님께서 우리에게 먼저 주셨기 때문에 다른 사람에게 나누어 줌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진정한 사랑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/>
            <a:t>관대함은 사랑이 우리 마음에 깃들어 있다는 증거입니다</a:t>
          </a:r>
          <a:r>
            <a:rPr lang="en-US" altLang="ko-KR" sz="2000" b="1" dirty="0"/>
            <a:t>.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다른 사람들을 돕게 해 달라고 간청함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</a:t>
          </a: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고후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자신들도 가난했지만 힘에 겹도록 베풀었습니다</a:t>
          </a:r>
          <a:r>
            <a:rPr lang="en-US" altLang="ko-KR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</a:t>
          </a: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고후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예수님의 은혜를 받음</a:t>
          </a:r>
          <a:br>
            <a:rPr lang="es-E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자신을 예수님께 드림</a:t>
          </a:r>
          <a:br>
            <a:rPr lang="es-E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즐거움으로</a:t>
          </a:r>
          <a:br>
            <a:rPr lang="es-E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ko-KR" altLang="en-US" sz="2000" b="1" dirty="0"/>
            <a:t>나누어 줄 수 있음에 행복을 느낌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풍성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관대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하게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/>
            <a:t>자신들의 가난함이 헌금 드리는 것을 막지 못함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기쁨으로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ko-KR" altLang="en-US" sz="2000" b="1" dirty="0"/>
            <a:t>자진해서 즉흥적으로 드림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특권으로 여김</a:t>
          </a:r>
          <a:br>
            <a:rPr lang="es-E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/>
            <a:t>자신들의 헌금이 하나님과 교회에 대한 사랑을 표현한다고 생각함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거룩한 헌신을 실천함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/>
            <a:t>하나님께 대한 헌신이 다른 사람들을 위한 헌신으로 이어짐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유대인 교회들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복음을 전해주고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이방인 교회들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ko-KR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자신들의 자원으로 도움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2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ko-KR" alt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지방교회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ko-KR" alt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대총회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ko-KR" alt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합회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ko-KR" alt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협회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ko-KR" alt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연합회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ko-KR" altLang="en-U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지회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ko-KR" altLang="en-US" sz="2000" b="1" kern="1200" dirty="0">
              <a:solidFill>
                <a:srgbClr val="745E00"/>
              </a:solidFill>
            </a:rPr>
            <a:t>부요하신 이로서 너희를 위하여 가난하게 되심은</a:t>
          </a:r>
          <a:r>
            <a:rPr lang="en" sz="2000" b="1" kern="1200" dirty="0">
              <a:solidFill>
                <a:srgbClr val="745E00"/>
              </a:solidFill>
            </a:rPr>
            <a:t>(</a:t>
          </a:r>
          <a:r>
            <a:rPr lang="ko-KR" altLang="en-US" sz="2000" b="1" kern="1200" dirty="0">
              <a:solidFill>
                <a:srgbClr val="745E00"/>
              </a:solidFill>
            </a:rPr>
            <a:t>고후</a:t>
          </a:r>
          <a:r>
            <a:rPr lang="en" sz="2000" b="1" kern="1200" dirty="0">
              <a:solidFill>
                <a:srgbClr val="745E00"/>
              </a:solidFill>
            </a:rPr>
            <a:t>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ko-KR" altLang="en-US" sz="2000" b="1" kern="1200" dirty="0">
              <a:solidFill>
                <a:srgbClr val="208438"/>
              </a:solidFill>
            </a:rPr>
            <a:t>이 세상에 살기 위하여 하늘 나라를 떠나셨습니다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ko-KR" altLang="en-US" sz="2000" b="1" kern="1200" dirty="0">
              <a:solidFill>
                <a:schemeClr val="tx2">
                  <a:lumMod val="75000"/>
                </a:schemeClr>
              </a:solidFill>
            </a:rPr>
            <a:t>예수님은 우주를 다스리는 지위를 내려 놓으시고 목수가 되었습니다</a:t>
          </a:r>
          <a:r>
            <a:rPr lang="en-US" altLang="ko-KR" sz="2000" b="1" kern="1200" dirty="0">
              <a:solidFill>
                <a:schemeClr val="tx2">
                  <a:lumMod val="75000"/>
                </a:schemeClr>
              </a:solidFill>
            </a:rPr>
            <a:t>.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  <a:defRPr b="1"/>
          </a:pPr>
          <a:r>
            <a:rPr lang="ko-KR" altLang="en-US" sz="2000" b="1" kern="1200" dirty="0">
              <a:solidFill>
                <a:srgbClr val="1C97A8"/>
              </a:solidFill>
            </a:rPr>
            <a:t>예수님은 안전한 하늘을 떠나시고 원수의 적진에 들어오셨습니다</a:t>
          </a:r>
          <a:r>
            <a:rPr lang="en-US" altLang="ko-KR" sz="2000" b="1" kern="1200" dirty="0">
              <a:solidFill>
                <a:srgbClr val="1C97A8"/>
              </a:solidFill>
            </a:rPr>
            <a:t>.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ko-KR" altLang="en-US" sz="2000" b="1" kern="1200" dirty="0">
              <a:solidFill>
                <a:schemeClr val="accent5">
                  <a:lumMod val="75000"/>
                </a:schemeClr>
              </a:solidFill>
            </a:rPr>
            <a:t>예수님은 왕관을 가시관으로 바꾸었습니다</a:t>
          </a:r>
          <a:r>
            <a:rPr lang="en-US" altLang="ko-KR" sz="2000" b="1" kern="1200" dirty="0">
              <a:solidFill>
                <a:schemeClr val="accent5">
                  <a:lumMod val="75000"/>
                </a:schemeClr>
              </a:solidFill>
            </a:rPr>
            <a:t>.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은혜를 감사함</a:t>
          </a:r>
          <a:br>
            <a:rPr lang="es-E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예수님은 우리에게 모든 것을 내어 주셨기에</a:t>
          </a:r>
          <a:r>
            <a:rPr lang="en-US" altLang="ko-KR" sz="2000" b="1" kern="1200" dirty="0"/>
            <a:t> </a:t>
          </a:r>
          <a:r>
            <a:rPr lang="ko-KR" altLang="en-US" sz="2000" b="1" kern="1200" dirty="0"/>
            <a:t>자신을 온전히 예수님께 드림으로 감사를 표함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하나님의 축복을 나누려는 열망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하나님께서 우리에게 먼저 주셨기 때문에 다른 사람에게 나누어 줌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진정한 사랑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관대함은 사랑이 우리 마음에 깃들어 있다는 증거입니다</a:t>
          </a:r>
          <a:r>
            <a:rPr lang="en-US" altLang="ko-KR" sz="2000" b="1" kern="1200" dirty="0"/>
            <a:t>.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799"/>
          <a:ext cx="3990976" cy="655611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다른 사람들을 돕게 해 달라고 간청함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</a:t>
          </a: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고후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sp:txBody>
      <dsp:txXfrm>
        <a:off x="32004" y="32803"/>
        <a:ext cx="3926968" cy="591603"/>
      </dsp:txXfrm>
    </dsp:sp>
    <dsp:sp modelId="{F8F6F75F-1573-4DA0-ACC3-3D93CED1CD83}">
      <dsp:nvSpPr>
        <dsp:cNvPr id="0" name=""/>
        <dsp:cNvSpPr/>
      </dsp:nvSpPr>
      <dsp:spPr>
        <a:xfrm>
          <a:off x="0" y="667028"/>
          <a:ext cx="3990976" cy="655611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자신들도 가난했지만 힘에 겹도록 베풀었습니다</a:t>
          </a:r>
          <a:r>
            <a:rPr lang="en-US" altLang="ko-KR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</a:t>
          </a:r>
          <a:r>
            <a:rPr lang="ko-KR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고후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sp:txBody>
      <dsp:txXfrm>
        <a:off x="32004" y="699032"/>
        <a:ext cx="3926968" cy="591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42"/>
          <a:ext cx="3457574" cy="6569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예수님의 은혜를 받음</a:t>
          </a:r>
          <a:br>
            <a:rPr lang="es-E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71" y="32413"/>
        <a:ext cx="3393432" cy="592840"/>
      </dsp:txXfrm>
    </dsp:sp>
    <dsp:sp modelId="{B9DDC8E8-E407-48D4-8111-818FA67DBE63}">
      <dsp:nvSpPr>
        <dsp:cNvPr id="0" name=""/>
        <dsp:cNvSpPr/>
      </dsp:nvSpPr>
      <dsp:spPr>
        <a:xfrm>
          <a:off x="0" y="666114"/>
          <a:ext cx="3457574" cy="656982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자신을 예수님께 드림</a:t>
          </a:r>
          <a:br>
            <a:rPr lang="es-E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71" y="698185"/>
        <a:ext cx="3393432" cy="592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dirty="0"/>
            <a:t>나누어 줄 수 있음에 행복을 느낌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즐거움으로</a:t>
          </a:r>
          <a:br>
            <a:rPr lang="es-E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자신들의 가난함이 헌금 드리는 것을 막지 못함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풍성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관대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하게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o-KR" altLang="en-US" sz="2000" b="1" kern="1200" dirty="0"/>
            <a:t>자진해서 즉흥적으로 드림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기쁨으로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자신들의 헌금이 하나님과 교회에 대한 사랑을 표현한다고 생각함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특권으로 여김</a:t>
          </a:r>
          <a:br>
            <a:rPr lang="es-E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하나님께 대한 헌신이 다른 사람들을 위한 헌신으로 이어짐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거룩한 헌신을 실천함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유대인 교회들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복음을 전해주고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이방인 교회들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자신들의 자원으로 도움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지방교회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합회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ko-KR" alt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협회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ko-KR" alt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연합회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지회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대총회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32F29-D850-EC41-AB78-3CF5003BEB08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FB4D1-A42E-4547-A815-F81B6057EE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60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FB4D1-A42E-4547-A815-F81B6057EE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36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FB4D1-A42E-4547-A815-F81B6057EE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54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34.jp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35.jpeg"/><Relationship Id="rId14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107996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ko-KR" altLang="en-US" sz="66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청지기 직분과 선교</a:t>
            </a:r>
            <a:endParaRPr lang="en" sz="66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ko-KR" alt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</a:t>
            </a:r>
            <a:endParaRPr lang="en-US" altLang="ko-KR" sz="1600" b="1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altLang="ko-K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ko-KR" alt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</a:t>
            </a:r>
            <a:r>
              <a:rPr lang="en-US" altLang="ko-K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ko-KR" alt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</a:t>
            </a:r>
            <a:r>
              <a:rPr lang="ko-KR" altLang="en-US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</a:t>
            </a:r>
            <a:endParaRPr lang="en" sz="1600" b="1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청지기 직분을 잘 실천한 결과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ko-KR" altLang="en-U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교회가 하나로 연합함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latin typeface="Comic Sans MS" panose="030F0702030302020204" pitchFamily="66" charset="0"/>
              </a:rPr>
              <a:t>이 봉사의 직무가 성도들의 부족한 것을 보충할 뿐 아니라 사람들이 하나님께 드리는 많은 감사로 말미암아 </a:t>
            </a:r>
            <a:r>
              <a:rPr lang="ko-KR" altLang="en-US" b="1" dirty="0" err="1">
                <a:latin typeface="Comic Sans MS" panose="030F0702030302020204" pitchFamily="66" charset="0"/>
              </a:rPr>
              <a:t>넘쳤느니라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  <a:r>
              <a:rPr lang="ko-KR" altLang="en-US" b="1" dirty="0">
                <a:latin typeface="Comic Sans MS" panose="030F0702030302020204" pitchFamily="66" charset="0"/>
              </a:rPr>
              <a:t> </a:t>
            </a:r>
            <a:r>
              <a:rPr lang="en" sz="1400" b="1" dirty="0"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455650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49" y="1644394"/>
            <a:ext cx="4809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예루살렘교회로 보내진 헌금은 또 하나의 좋은 영향력이 되었습니다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9:12).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또 다른 축복은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 당시 제물을 다루었던 방식이 오늘날 우리에게 특별한 교훈을 준다는 점입니다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즉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모든 일은 질서 있게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올바른 절차에 따라 이루어져야 한다는 것입니다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7614151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49" y="2654807"/>
            <a:ext cx="4546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유대인들과 이방인들은 도움과 감사의 관계로 하나로 연결된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롬 </a:t>
            </a:r>
            <a:r>
              <a:rPr lang="en-US" altLang="ko-KR" sz="2000" b="1" dirty="0">
                <a:solidFill>
                  <a:prstClr val="black"/>
                </a:solidFill>
              </a:rPr>
              <a:t>15:26-27). </a:t>
            </a:r>
            <a:r>
              <a:rPr lang="ko-KR" altLang="en-US" sz="2000" b="1" dirty="0">
                <a:solidFill>
                  <a:prstClr val="black"/>
                </a:solidFill>
              </a:rPr>
              <a:t>이로써 바울이 궁극적으로 목표했던 교회의 연합이 이루어졌습니다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393768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</a:t>
            </a:r>
            <a:r>
              <a:rPr lang="ko-KR" altLang="en-US" sz="2000" b="1" dirty="0" err="1">
                <a:solidFill>
                  <a:prstClr val="black"/>
                </a:solidFill>
              </a:rPr>
              <a:t>디도에게</a:t>
            </a:r>
            <a:r>
              <a:rPr lang="ko-KR" altLang="en-US" sz="2000" b="1" dirty="0">
                <a:solidFill>
                  <a:prstClr val="black"/>
                </a:solidFill>
              </a:rPr>
              <a:t> 헌금 모금을 감독하도록 임명했고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여러 교회는 그 일을 돕기 위해 형제들을 임명했습니다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8:16-24). </a:t>
            </a:r>
            <a:r>
              <a:rPr lang="ko-KR" altLang="en-US" sz="2000" b="1" dirty="0">
                <a:solidFill>
                  <a:prstClr val="black"/>
                </a:solidFill>
              </a:rPr>
              <a:t>이는 예루살렘으로 보낼 헌금을 모으고 전달하는 데 있어 최적의 방법이었습니다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550310" y="593595"/>
            <a:ext cx="1048085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하나님의 사업은 십일조와 선물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그리고 헌물로 유지되어야 합니다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지금 주님은 그분의 청지기들에게 맡기신 자원을 내놓으라고 요구하십니다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…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예수님은 그분을 따르는 사람들에게 그들을 위해 직접 베푸신 것 그 이상을 바라지 않습니다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하나님의 사업을 위해 자기이익을 내려놓고 희생하는 사람들은 단지 예수님의 본을 따르는 것입니다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예수님은 왕복과 왕관을 벗어 놓으시고 높은 보좌에서 내려오셨습니다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그분께서 가난하게 되신 것은 우리에게 영원한 보화를 주시려고 하신 것입니다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예수님은 하나님 나라에 들어가려 하는 사람들의 앞길을 가로막는 모든 장애물을 제거하시려고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자신의 부요함뿐 아니라 생명까지 내려놓고 희생하셨습니다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…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주 예수님은 우리를 자신과 함께 일하는 동역자로 초청하십니다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예수님은 우리가 소유한 모든 것의 주인이시며 권리를 가지고 계십니다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그분의 사업을 즐겨 도움으로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ko-KR" altLang="en-US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우리는 이제 예수님을 사랑하는 마음을 표현할 수 있습니다</a:t>
            </a:r>
            <a:r>
              <a:rPr lang="en-US" altLang="ko-KR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</a:t>
            </a:r>
            <a:r>
              <a:rPr lang="en" sz="26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775144" y="5948907"/>
            <a:ext cx="3256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엘렌 </a:t>
            </a:r>
            <a:r>
              <a:rPr lang="ko-KR" altLang="en-US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화잇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(</a:t>
            </a:r>
            <a:r>
              <a:rPr lang="ko-KR" alt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하늘을 향하여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, </a:t>
            </a:r>
            <a:r>
              <a:rPr lang="en-US" altLang="ko-KR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4</a:t>
            </a:r>
            <a:r>
              <a:rPr lang="ko-KR" alt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월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9</a:t>
            </a:r>
            <a:r>
              <a:rPr lang="ko-KR" alt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일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696075" y="204311"/>
            <a:ext cx="56102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우리 주 예수 그리스도의 은혜를 너희가 </a:t>
            </a:r>
            <a:r>
              <a:rPr kumimoji="0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알거니와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부요하신 이로서 너희를 위하여 가난하게 되심은 그의 가난함으로 말미암아 너희를 부요하게 하려 하심이라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고후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rgbClr val="BA4252"/>
                </a:solidFill>
              </a:rPr>
              <a:t>청지기 직분의 근원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예수님께서 보여주신 예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받은 은혜를 보답함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ko-KR" altLang="en-US" sz="2000" b="1" dirty="0">
                <a:solidFill>
                  <a:srgbClr val="7F48B9"/>
                </a:solidFill>
              </a:rPr>
              <a:t>어떻게 청지기 직분을 실천할 것인가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좋은 계획을 세움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올바른 태도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ko-KR" altLang="en-US" sz="2000" b="1" dirty="0">
                <a:solidFill>
                  <a:srgbClr val="375FA5"/>
                </a:solidFill>
              </a:rPr>
              <a:t>청지기 직분을 잘 실천한 결과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교회가 하나로 연합함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청지기 직분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en-US" sz="2000" b="1" dirty="0">
                <a:solidFill>
                  <a:prstClr val="black"/>
                </a:solidFill>
              </a:rPr>
              <a:t>stewardship)</a:t>
            </a:r>
            <a:r>
              <a:rPr lang="ko-KR" altLang="en-US" sz="2000" b="1" dirty="0"/>
              <a:t>은 자기에게 맡겨진 역할을 실행하는 방식을 말합니다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626511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고린도 교인들은 이미 돕기로 약속했고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이제 그 약속을 실천할 때가 왔습니다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 err="1">
                <a:solidFill>
                  <a:prstClr val="black"/>
                </a:solidFill>
              </a:rPr>
              <a:t>마게도냐</a:t>
            </a:r>
            <a:r>
              <a:rPr lang="ko-KR" altLang="en-US" sz="2000" b="1" dirty="0">
                <a:solidFill>
                  <a:prstClr val="black"/>
                </a:solidFill>
              </a:rPr>
              <a:t> 교회들은 이미 이 일에 동참하고 있었습니다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바울의 관심은 어떤 교회가 얼마나 많이 모으느냐가 아니라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교인들이 어떤 동기와 열정으로 자신들이 받은 은혜를 나누느냐 하는 것이었습니다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716659"/>
            <a:ext cx="12191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고린도후서를 보낼 당시 교회의 사정을 고려해 볼 때</a:t>
            </a:r>
            <a:r>
              <a:rPr lang="en-US" altLang="ko-KR" sz="2000" b="1" dirty="0">
                <a:solidFill>
                  <a:prstClr val="black"/>
                </a:solidFill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</a:rPr>
              <a:t>청지기 직분은 바울이 추진하던 사역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즉 어려움을 겪고 있던 예루살렘 교회를 돕기 위해 이방인 교회들이 헌금을 모으는 것을 말합니다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청지기 직분의 근원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000" b="1" dirty="0">
                <a:ln/>
                <a:solidFill>
                  <a:schemeClr val="accent5"/>
                </a:solidFill>
              </a:rPr>
              <a:t>예수님께서 보여주신 예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104775" y="704980"/>
            <a:ext cx="5495613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우리 주 예수 그리스도의 은혜를 너희가 알거니와 부요하신 이로서 너희를 위하여 가난하게 되심은 그의 가난함으로 말미암아 너희를 부요하게 하려 하심이라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2" y="2029472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하나님의 은혜와 관대하게 베푸는 것은 무슨 관계가 있습니까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8:1-2)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9834483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38857" y="4105340"/>
            <a:ext cx="3491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예수님은 우리를 사랑하심으로 모든 일들을 하셨습니다</a:t>
            </a:r>
            <a:r>
              <a:rPr lang="en-US" altLang="ko-KR" sz="2000" b="1" dirty="0"/>
              <a:t>! (</a:t>
            </a:r>
            <a:r>
              <a:rPr lang="ko-KR" altLang="en-US" sz="2000" b="1" dirty="0"/>
              <a:t>요 </a:t>
            </a:r>
            <a:r>
              <a:rPr lang="en-US" altLang="ko-KR" sz="2000" b="1" dirty="0"/>
              <a:t>15:13; </a:t>
            </a:r>
            <a:r>
              <a:rPr lang="ko-KR" altLang="en-US" sz="2000" b="1" dirty="0"/>
              <a:t>엡 </a:t>
            </a:r>
            <a:r>
              <a:rPr lang="en-US" altLang="ko-KR" sz="2000" b="1" dirty="0"/>
              <a:t>5:2; </a:t>
            </a:r>
            <a:r>
              <a:rPr lang="ko-KR" altLang="en-US" sz="2000" b="1" dirty="0"/>
              <a:t>갈 </a:t>
            </a:r>
            <a:r>
              <a:rPr lang="en-US" altLang="ko-KR" sz="2000" b="1" dirty="0"/>
              <a:t>2:20; </a:t>
            </a:r>
            <a:r>
              <a:rPr lang="ko-KR" altLang="en-US" sz="2000" b="1" dirty="0"/>
              <a:t>요일 </a:t>
            </a:r>
            <a:r>
              <a:rPr lang="en-US" altLang="ko-KR" sz="2000" b="1" dirty="0"/>
              <a:t>3:16).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2" y="2752660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하나님께서 </a:t>
            </a:r>
            <a:r>
              <a:rPr lang="ko-KR" altLang="en-US" sz="2000" b="1" dirty="0" err="1">
                <a:solidFill>
                  <a:prstClr val="black"/>
                </a:solidFill>
              </a:rPr>
              <a:t>마게도냐</a:t>
            </a:r>
            <a:r>
              <a:rPr lang="ko-KR" altLang="en-US" sz="2000" b="1" dirty="0">
                <a:solidFill>
                  <a:prstClr val="black"/>
                </a:solidFill>
              </a:rPr>
              <a:t> 교회들에게 은혜를 내려 주셨고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그들은 </a:t>
            </a:r>
            <a:r>
              <a:rPr lang="en-US" altLang="ko-KR" sz="2000" b="1" dirty="0">
                <a:solidFill>
                  <a:prstClr val="black"/>
                </a:solidFill>
              </a:rPr>
              <a:t>“</a:t>
            </a:r>
            <a:r>
              <a:rPr lang="ko-KR" altLang="en-US" sz="2000" b="1" dirty="0">
                <a:solidFill>
                  <a:prstClr val="black"/>
                </a:solidFill>
              </a:rPr>
              <a:t>관대한 마음으로 풍성한 헌금을 모금</a:t>
            </a:r>
            <a:r>
              <a:rPr lang="en-US" altLang="ko-KR" sz="2000" b="1" dirty="0">
                <a:solidFill>
                  <a:prstClr val="black"/>
                </a:solidFill>
              </a:rPr>
              <a:t>”</a:t>
            </a:r>
            <a:r>
              <a:rPr lang="ko-KR" altLang="en-US" sz="2000" b="1" dirty="0">
                <a:solidFill>
                  <a:prstClr val="black"/>
                </a:solidFill>
              </a:rPr>
              <a:t>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8:2</a:t>
            </a:r>
            <a:r>
              <a:rPr lang="en-US" sz="2000" b="1" dirty="0">
                <a:solidFill>
                  <a:prstClr val="black"/>
                </a:solidFill>
              </a:rPr>
              <a:t>). </a:t>
            </a:r>
            <a:r>
              <a:rPr lang="ko-KR" altLang="en-US" sz="2000" b="1" dirty="0">
                <a:solidFill>
                  <a:prstClr val="black"/>
                </a:solidFill>
              </a:rPr>
              <a:t>이는 예수님의 은혜를 받은 그들과 우리에게도 일어나는 일입니다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우리는 예수님의 은혜에 어떻게 응답할 것입니까</a:t>
            </a:r>
            <a:r>
              <a:rPr lang="en-US" altLang="ko-KR" sz="2000" b="1" dirty="0">
                <a:solidFill>
                  <a:prstClr val="black"/>
                </a:solidFill>
              </a:rPr>
              <a:t>? “</a:t>
            </a:r>
            <a:r>
              <a:rPr lang="ko-KR" altLang="en-US" sz="2000" b="1" dirty="0">
                <a:solidFill>
                  <a:prstClr val="black"/>
                </a:solidFill>
              </a:rPr>
              <a:t>거저 받았으니 거저 주어라”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마 </a:t>
            </a:r>
            <a:r>
              <a:rPr lang="en-US" altLang="ko-KR" sz="2000" b="1" dirty="0">
                <a:solidFill>
                  <a:prstClr val="black"/>
                </a:solidFill>
              </a:rPr>
              <a:t>10:8).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chemeClr val="accent3"/>
                </a:solidFill>
              </a:rPr>
              <a:t>받은 은혜를 보답함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-1" y="772417"/>
            <a:ext cx="12192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우리가 바라던 것뿐 아니라 그들이 먼저 자신을 주께 드리고 또 하나님의 뜻을 따라 우리에게 </a:t>
            </a:r>
            <a:r>
              <a:rPr lang="ko-KR" alt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주었도다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은혜를 받은 마케도니아 교인들은 어떻게 응답했습니까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그들을 통해 우리는 무엇을 배울 수 있습니까</a:t>
            </a:r>
            <a:r>
              <a:rPr lang="en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3180417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249653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3172589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229891" y="1720935"/>
            <a:ext cx="9678803" cy="2503757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어떻게 청지기 직분을</a:t>
            </a:r>
            <a:endParaRPr lang="en-US" altLang="ko-KR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  <a:p>
            <a:pPr algn="ctr"/>
            <a:r>
              <a:rPr lang="ko-KR" alt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 실천할 것인가</a:t>
            </a:r>
            <a:r>
              <a:rPr lang="en-US" altLang="ko-KR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?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69898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ko-KR" alt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좋은 계획을 세움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607227"/>
            <a:ext cx="8117683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각각 그 마음에 정한 대로 할 것이요 인색함으로나 억지로 하지 말지니 하나님은 즐겨 내는 자를 </a:t>
            </a:r>
            <a:r>
              <a:rPr lang="ko-KR" alt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사랑하시느니라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예루살렘 교회를 돕기 위해 </a:t>
            </a:r>
            <a:r>
              <a:rPr lang="ko-KR" altLang="en-US" sz="2000" b="1" dirty="0" err="1"/>
              <a:t>마게도냐와</a:t>
            </a:r>
            <a:r>
              <a:rPr lang="ko-KR" altLang="en-US" sz="2000" b="1" dirty="0"/>
              <a:t> 고린도 교회가 속해 있던 아가야 </a:t>
            </a:r>
            <a:r>
              <a:rPr lang="ko-KR" altLang="en-US" sz="2000" b="1" dirty="0" err="1"/>
              <a:t>지역교회들에서</a:t>
            </a:r>
            <a:r>
              <a:rPr lang="ko-KR" altLang="en-US" sz="2000" b="1" dirty="0"/>
              <a:t> 특별 헌금을 모금하는 계획을 제안했습니다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롬 </a:t>
            </a:r>
            <a:r>
              <a:rPr lang="en-US" altLang="ko-KR" sz="2000" b="1" dirty="0"/>
              <a:t>15:26).</a:t>
            </a:r>
            <a:endParaRPr lang="en" sz="2000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70519" y="2564189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고린도</a:t>
              </a:r>
              <a:endParaRPr lang="en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80119" y="276329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아가야</a:t>
              </a:r>
              <a:endParaRPr lang="en" sz="1200" b="1" dirty="0">
                <a:solidFill>
                  <a:schemeClr val="bg2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300011" y="1679019"/>
              <a:ext cx="9541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dirty="0" err="1">
                  <a:solidFill>
                    <a:schemeClr val="bg2"/>
                  </a:solidFill>
                  <a:highlight>
                    <a:srgbClr val="000000"/>
                  </a:highlight>
                </a:rPr>
                <a:t>마게도니아</a:t>
              </a:r>
              <a:endParaRPr lang="en" sz="1200" b="1" dirty="0">
                <a:solidFill>
                  <a:schemeClr val="bg2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74900" y="2702688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예루살렘</a:t>
              </a:r>
              <a:endParaRPr lang="en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129284" y="4387866"/>
            <a:ext cx="50953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바울이 그의 계획에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포함시킨 점은 정한 금액을 한꺼번에 전달하려고 미루지 말고 매주 조금씩 따로 모아두라는 것입니다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16:2). </a:t>
            </a:r>
            <a:r>
              <a:rPr lang="ko-KR" altLang="en-US" sz="2000" b="1" dirty="0"/>
              <a:t>이렇게 하면 바울이 그곳에 도착했을 때 목표한 헌금을 기쁜 마음으로 드릴 수 있게 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9:3-5).</a:t>
            </a:r>
            <a:endParaRPr lang="en" sz="20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628026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헌금을 정할 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각 가정은 자신의 재정 형편을 살펴보고 그에 맞는 현실적인 목표를 세워야 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75773"/>
            <a:ext cx="7993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바울이 </a:t>
            </a:r>
            <a:r>
              <a:rPr lang="en-US" altLang="ko-KR" sz="2000" b="1" dirty="0"/>
              <a:t>1</a:t>
            </a:r>
            <a:r>
              <a:rPr lang="ko-KR" altLang="en-US" sz="2000" b="1" dirty="0"/>
              <a:t>년 전 </a:t>
            </a:r>
            <a:r>
              <a:rPr lang="ko-KR" altLang="en-US" sz="2000" b="1" dirty="0" err="1"/>
              <a:t>골로새에서</a:t>
            </a:r>
            <a:r>
              <a:rPr lang="ko-KR" altLang="en-US" sz="2000" b="1" dirty="0"/>
              <a:t> 이 계획을 제안했을 때는 구체적인 목표액은 정하지 않았으나 교인들은 열렬히 호응했습니다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9:1-2). </a:t>
            </a:r>
            <a:r>
              <a:rPr lang="ko-KR" altLang="en-US" sz="2000" b="1" dirty="0"/>
              <a:t>교인들 각자가 구체적인 액수를 정해 헌금하기로 결심했습니다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9:7</a:t>
            </a:r>
            <a:r>
              <a:rPr lang="en-US" sz="2000" b="1" dirty="0"/>
              <a:t>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올바른 태도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85865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내가 </a:t>
            </a:r>
            <a:r>
              <a:rPr lang="ko-KR" alt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증언하노니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그들이 </a:t>
            </a:r>
            <a:r>
              <a:rPr lang="ko-KR" alt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힘대로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할 뿐 아니라 힘에 지나도록 자원하여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70006"/>
            <a:ext cx="7324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</a:t>
            </a:r>
            <a:r>
              <a:rPr lang="ko-KR" altLang="en-US" sz="2000" b="1" dirty="0" err="1"/>
              <a:t>마게도냐</a:t>
            </a:r>
            <a:r>
              <a:rPr lang="ko-KR" altLang="en-US" sz="2000" b="1" dirty="0"/>
              <a:t> 교회의 헌신적 예를 들면서 </a:t>
            </a:r>
            <a:r>
              <a:rPr lang="ko-KR" altLang="en-US" sz="2000" b="1" dirty="0" err="1"/>
              <a:t>골로세</a:t>
            </a:r>
            <a:r>
              <a:rPr lang="ko-KR" altLang="en-US" sz="2000" b="1" dirty="0"/>
              <a:t> 교인들에게 호소합니다</a:t>
            </a:r>
            <a:r>
              <a:rPr lang="en-US" altLang="ko-KR" sz="2000" b="1" dirty="0"/>
              <a:t>. </a:t>
            </a:r>
            <a:r>
              <a:rPr lang="ko-KR" altLang="en-US" sz="2000" b="1" dirty="0" err="1"/>
              <a:t>마게도냐</a:t>
            </a:r>
            <a:r>
              <a:rPr lang="ko-KR" altLang="en-US" sz="2000" b="1" dirty="0"/>
              <a:t> 교인들은 바르고 본이 될 만한 태도로 헌금을 했는데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그들이</a:t>
            </a:r>
            <a:r>
              <a:rPr lang="en-US" altLang="ko-KR" sz="2000" b="1" dirty="0"/>
              <a:t>…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546291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958</Words>
  <Application>Microsoft Office PowerPoint</Application>
  <PresentationFormat>Panorámica</PresentationFormat>
  <Paragraphs>85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Constantia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110</cp:revision>
  <dcterms:created xsi:type="dcterms:W3CDTF">2026-08-01T16:23:29Z</dcterms:created>
  <dcterms:modified xsi:type="dcterms:W3CDTF">2026-09-10T05:54:48Z</dcterms:modified>
</cp:coreProperties>
</file>