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59" autoAdjust="0"/>
    <p:restoredTop sz="96266"/>
  </p:normalViewPr>
  <p:slideViewPr>
    <p:cSldViewPr snapToGrid="0">
      <p:cViewPr varScale="1">
        <p:scale>
          <a:sx n="107" d="100"/>
          <a:sy n="107" d="100"/>
        </p:scale>
        <p:origin x="61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4#2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이 때</a:t>
          </a:r>
          <a:r>
            <a:rPr lang="en-US" altLang="ko-KR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하나님께서 제물들 사이로 지나가시며 아브람과 언약을 맺으셨습니다</a:t>
          </a:r>
          <a:r>
            <a:rPr lang="en-US" altLang="ko-KR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</a:t>
          </a:r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창 </a:t>
          </a:r>
          <a:r>
            <a:rPr lang="en-US" altLang="ko-KR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15:7-21).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하나님은 아브람과 사라에게 새 이름을 주시고</a:t>
          </a:r>
          <a:r>
            <a:rPr lang="en-US" altLang="ko-KR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사라가 낳은 아들이 그의 후손이 될 것이라고 확언하셨습니다</a:t>
          </a:r>
          <a:r>
            <a:rPr lang="en-US" altLang="ko-KR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</a:t>
          </a:r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창 </a:t>
          </a:r>
          <a:r>
            <a:rPr lang="en-US" altLang="ko-KR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17:1-8, 15-16).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하나님께서는 두 천사와 함께 아브라함에게 직접 나타나셔서 그에게 이삭이 태어날 것을 알려주셨습니다</a:t>
          </a:r>
          <a:r>
            <a:rPr lang="en-US" altLang="ko-KR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</a:t>
          </a:r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창 </a:t>
          </a:r>
          <a:r>
            <a:rPr lang="en-US" altLang="ko-KR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18:1-2, 10).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하나님은 아브라함에게 그의 아들 이삭을 제물로 바치라고 명령하셨습니다</a:t>
          </a:r>
          <a:r>
            <a:rPr lang="en-US" altLang="ko-KR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</a:t>
          </a: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이삭을 대신해서 죽을 양을 준비하심으로 위대한 구속의 계획을 알려주셨습니다</a:t>
          </a:r>
          <a:r>
            <a:rPr lang="en-US" altLang="ko-KR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</a:t>
          </a: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창 </a:t>
          </a:r>
          <a:r>
            <a:rPr lang="en-US" altLang="ko-KR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22:1-3, 9-13).</a:t>
          </a:r>
          <a:endParaRPr lang="en-US" sz="18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3" qsCatId="simple" csTypeId="urn:microsoft.com/office/officeart/2005/8/colors/colorful1#4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ko-KR" alt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세겜에서</a:t>
          </a:r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그는 자기 후손이 가나안 땅을 상속받을 것이라는 약속을 받았습니다</a:t>
          </a:r>
          <a:r>
            <a:rPr lang="en-US" altLang="ko-KR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</a:t>
          </a:r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창 </a:t>
          </a:r>
          <a:r>
            <a:rPr lang="en-US" altLang="ko-KR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12:6-7).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>
            <a:lnSpc>
              <a:spcPct val="70000"/>
            </a:lnSpc>
            <a:spcAft>
              <a:spcPts val="0"/>
            </a:spcAft>
          </a:pPr>
          <a:r>
            <a:rPr lang="ko-KR" alt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벹엘에서는</a:t>
          </a: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그의 후손이 </a:t>
          </a:r>
          <a:r>
            <a:rPr lang="en-US" altLang="ko-KR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"</a:t>
          </a: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땅의 티끌</a:t>
          </a:r>
          <a:r>
            <a:rPr lang="en-US" altLang="ko-KR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</a:t>
          </a: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과  같이 많아질 것이라고 말씀하시며 언약을 다시 확신시키셨습니다</a:t>
          </a:r>
          <a:r>
            <a:rPr lang="en-US" altLang="ko-KR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</a:t>
          </a: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창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13:14-18)</a:t>
          </a:r>
          <a:endParaRPr lang="en-US" sz="18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8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마므레에서도</a:t>
          </a: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자기 후손이 별처럼 많아질 것이라는 약속을 받았고</a:t>
          </a:r>
          <a:r>
            <a:rPr lang="en-US" altLang="ko-KR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아브람은 주님을 믿었고</a:t>
          </a:r>
          <a:r>
            <a:rPr lang="en-US" altLang="ko-KR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주님께서는 이를 그의 의로 여기셨습니다</a:t>
          </a:r>
          <a:r>
            <a:rPr lang="en-US" altLang="ko-KR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</a:t>
          </a: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창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15:1-6)</a:t>
          </a:r>
          <a:endParaRPr lang="en-US" sz="18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2" qsCatId="3D" csTypeId="urn:microsoft.com/office/officeart/2005/8/colors/colorful1#5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noProof="0" dirty="0"/>
            <a:t>예수님의 모습</a:t>
          </a:r>
          <a:r>
            <a:rPr lang="en-US" altLang="ko-KR" sz="1600" b="1" noProof="0" dirty="0"/>
            <a:t>(</a:t>
          </a:r>
          <a:r>
            <a:rPr lang="ko-KR" altLang="en-US" sz="1600" b="1" noProof="0" dirty="0"/>
            <a:t>매력</a:t>
          </a:r>
          <a:r>
            <a:rPr lang="en-US" altLang="ko-KR" sz="1600" b="1" noProof="0" dirty="0"/>
            <a:t>)</a:t>
          </a:r>
          <a:r>
            <a:rPr lang="ko-KR" altLang="en-US" sz="1600" b="1" noProof="0" dirty="0"/>
            <a:t>은 세상이 따르는 것들이 아니라 영적인 것임</a:t>
          </a:r>
          <a:r>
            <a:rPr lang="en-US" altLang="ko-KR" sz="1600" b="1" noProof="0" dirty="0"/>
            <a:t>(2</a:t>
          </a:r>
          <a:r>
            <a:rPr lang="ko-KR" altLang="en-US" sz="1600" b="1" noProof="0" dirty="0"/>
            <a:t>절</a:t>
          </a:r>
          <a:r>
            <a:rPr lang="en-US" altLang="ko-KR" sz="1600" b="1" noProof="0" dirty="0"/>
            <a:t>).</a:t>
          </a:r>
          <a:endParaRPr lang="en-US" sz="16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ko-KR" altLang="en-US" sz="1800" b="1" noProof="0" dirty="0"/>
            <a:t>멸시 당하고</a:t>
          </a:r>
          <a:r>
            <a:rPr lang="en-US" altLang="ko-KR" sz="1800" b="1" noProof="0" dirty="0"/>
            <a:t>, </a:t>
          </a:r>
          <a:r>
            <a:rPr lang="ko-KR" altLang="en-US" sz="1800" b="1" noProof="0" dirty="0"/>
            <a:t>상처 입고</a:t>
          </a:r>
          <a:r>
            <a:rPr lang="en-US" altLang="ko-KR" sz="1800" b="1" noProof="0" dirty="0"/>
            <a:t>, </a:t>
          </a:r>
          <a:r>
            <a:rPr lang="ko-KR" altLang="en-US" sz="1800" b="1" noProof="0" dirty="0"/>
            <a:t>거절당하심</a:t>
          </a:r>
          <a:r>
            <a:rPr lang="en-US" altLang="ko-KR" sz="1800" b="1" noProof="0" dirty="0"/>
            <a:t>(3</a:t>
          </a:r>
          <a:r>
            <a:rPr lang="ko-KR" altLang="en-US" sz="1800" b="1" noProof="0" dirty="0"/>
            <a:t>절</a:t>
          </a:r>
          <a:r>
            <a:rPr lang="en-US" altLang="ko-KR" sz="1800" b="1" noProof="0" dirty="0"/>
            <a:t>).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noProof="0" dirty="0"/>
            <a:t>많은 사람들을 치료하셨으나</a:t>
          </a:r>
          <a:r>
            <a:rPr lang="en-US" altLang="ko-KR" sz="1600" b="1" noProof="0" dirty="0"/>
            <a:t>, </a:t>
          </a:r>
          <a:r>
            <a:rPr lang="ko-KR" altLang="en-US" sz="1600" b="1" noProof="0" dirty="0"/>
            <a:t>그들이 영접하지 않음 </a:t>
          </a:r>
          <a:r>
            <a:rPr lang="en-US" altLang="ko-KR" sz="1600" b="1" noProof="0" dirty="0"/>
            <a:t>(4</a:t>
          </a:r>
          <a:r>
            <a:rPr lang="ko-KR" altLang="en-US" sz="1600" b="1" noProof="0" dirty="0"/>
            <a:t>절</a:t>
          </a:r>
          <a:r>
            <a:rPr lang="en-US" altLang="ko-KR" sz="1600" b="1" noProof="0" dirty="0"/>
            <a:t>).</a:t>
          </a:r>
          <a:endParaRPr lang="en-US" sz="16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noProof="0" dirty="0"/>
            <a:t>십자가에서 죽으심으로 우리에게 구원을 주심</a:t>
          </a:r>
          <a:r>
            <a:rPr lang="en-US" altLang="ko-KR" sz="1600" b="1" noProof="0" dirty="0"/>
            <a:t>(5</a:t>
          </a:r>
          <a:r>
            <a:rPr lang="ko-KR" altLang="en-US" sz="1600" b="1" noProof="0" dirty="0"/>
            <a:t>절</a:t>
          </a:r>
          <a:r>
            <a:rPr lang="en-US" altLang="ko-KR" sz="1600" b="1" noProof="0" dirty="0"/>
            <a:t>).</a:t>
          </a:r>
          <a:endParaRPr lang="en-US" sz="16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noProof="0" dirty="0"/>
            <a:t>하나님께서 예수님께 우리의 모든 죄를 지우심</a:t>
          </a:r>
          <a:r>
            <a:rPr lang="en-US" sz="1600" b="1" noProof="0" dirty="0"/>
            <a:t> (6</a:t>
          </a:r>
          <a:r>
            <a:rPr lang="ko-KR" altLang="en-US" sz="1600" b="1" noProof="0" dirty="0"/>
            <a:t>절</a:t>
          </a:r>
          <a:r>
            <a:rPr lang="en-US" sz="1600" b="1" noProof="0" dirty="0"/>
            <a:t>)</a:t>
          </a:r>
          <a:endParaRPr lang="en-US" sz="16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noProof="0" dirty="0"/>
            <a:t>법정에서 고발당하실 때도 자신을 변호하지 않으심</a:t>
          </a:r>
          <a:r>
            <a:rPr lang="en-US" altLang="ko-KR" sz="1600" b="1" noProof="0" dirty="0"/>
            <a:t>(7</a:t>
          </a:r>
          <a:r>
            <a:rPr lang="ko-KR" altLang="en-US" sz="1600" b="1" noProof="0" dirty="0"/>
            <a:t>절</a:t>
          </a:r>
          <a:r>
            <a:rPr lang="en-US" altLang="ko-KR" sz="1600" b="1" noProof="0" dirty="0"/>
            <a:t>).</a:t>
          </a:r>
          <a:endParaRPr lang="en-US" sz="16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ko-KR" altLang="en-US" sz="1800" b="1" noProof="0" dirty="0"/>
            <a:t>재판을 받으시고 사형 선고 받으심</a:t>
          </a:r>
          <a:r>
            <a:rPr lang="en-US" altLang="ko-KR" sz="1800" b="1" noProof="0" dirty="0"/>
            <a:t>(8</a:t>
          </a:r>
          <a:r>
            <a:rPr lang="ko-KR" altLang="en-US" sz="1800" b="1" noProof="0" dirty="0"/>
            <a:t>절</a:t>
          </a:r>
          <a:r>
            <a:rPr lang="en-US" altLang="ko-KR" sz="1800" b="1" noProof="0" dirty="0"/>
            <a:t>).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ko-KR" altLang="en-US" sz="1800" b="1" noProof="0" dirty="0"/>
            <a:t>부자들과 같이 무덤에 묻히심</a:t>
          </a:r>
          <a:r>
            <a:rPr lang="en-US" sz="1800" b="1" noProof="0" dirty="0"/>
            <a:t> (9</a:t>
          </a:r>
          <a:r>
            <a:rPr lang="ko-KR" altLang="en-US" sz="1800" b="1" noProof="0" dirty="0"/>
            <a:t>절</a:t>
          </a:r>
          <a:r>
            <a:rPr lang="en-US" sz="1800" b="1" noProof="0" dirty="0"/>
            <a:t>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ko-KR" altLang="en-US" sz="1800" b="1" noProof="0" dirty="0"/>
            <a:t>결코 죄 짓지 않으심</a:t>
          </a:r>
          <a:br>
            <a:rPr lang="en-US" sz="1800" b="1" noProof="0" dirty="0"/>
          </a:br>
          <a:r>
            <a:rPr lang="en-US" sz="1800" b="1" noProof="0" dirty="0"/>
            <a:t>(</a:t>
          </a:r>
          <a:r>
            <a:rPr lang="en-US" altLang="ko-KR" sz="1800" b="1" noProof="0" dirty="0"/>
            <a:t>9</a:t>
          </a:r>
          <a:r>
            <a:rPr lang="ko-KR" altLang="en-US" sz="1800" b="1" noProof="0" dirty="0"/>
            <a:t>절</a:t>
          </a:r>
          <a:r>
            <a:rPr lang="en-US" sz="1800" b="1" noProof="0" dirty="0"/>
            <a:t>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noProof="0" dirty="0"/>
            <a:t>사람들 대신해 죽으시고 다시 살아나심
</a:t>
          </a:r>
          <a:r>
            <a:rPr lang="en-US" altLang="ko-KR" sz="1600" b="1" noProof="0" dirty="0"/>
            <a:t>(10</a:t>
          </a:r>
          <a:r>
            <a:rPr lang="ko-KR" altLang="en-US" sz="1600" b="1" noProof="0" dirty="0"/>
            <a:t>절</a:t>
          </a:r>
          <a:r>
            <a:rPr lang="en-US" altLang="ko-KR" sz="1600" b="1" noProof="0" dirty="0"/>
            <a:t>)</a:t>
          </a:r>
          <a:endParaRPr lang="en-US" sz="16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noProof="0" dirty="0"/>
            <a:t>때가 오면</a:t>
          </a:r>
          <a:r>
            <a:rPr lang="en-US" sz="1600" b="1" noProof="0" dirty="0"/>
            <a:t> </a:t>
          </a:r>
          <a:r>
            <a:rPr lang="ko-KR" altLang="en-US" sz="1600" b="1" noProof="0" dirty="0"/>
            <a:t>자신이 구원하신 사람들과 함께 거하실 것임 </a:t>
          </a:r>
          <a:r>
            <a:rPr lang="en-US" sz="1600" b="1" noProof="0" dirty="0"/>
            <a:t>(11</a:t>
          </a:r>
          <a:r>
            <a:rPr lang="ko-KR" altLang="en-US" sz="1600" b="1" noProof="0" dirty="0"/>
            <a:t>절</a:t>
          </a:r>
          <a:r>
            <a:rPr lang="en-US" sz="1600" b="1" noProof="0" dirty="0"/>
            <a:t>)</a:t>
          </a:r>
          <a:endParaRPr lang="en-US" sz="16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ko-KR" altLang="en-US" sz="1800" b="1" noProof="0" dirty="0"/>
            <a:t>이제 우리를 위해 중재하고 계심 </a:t>
          </a:r>
          <a:r>
            <a:rPr lang="en-US" sz="1800" b="1" noProof="0" dirty="0"/>
            <a:t>(12</a:t>
          </a:r>
          <a:r>
            <a:rPr lang="ko-KR" altLang="en-US" sz="1800" b="1" noProof="0" dirty="0"/>
            <a:t>절</a:t>
          </a:r>
          <a:r>
            <a:rPr lang="en-US" sz="1800" b="1" noProof="0" dirty="0"/>
            <a:t>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이 때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하나님께서 제물들 사이로 지나가시며 아브람과 언약을 맺으셨습니다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창 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15:7-21).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하나님은 아브람과 사라에게 새 이름을 주시고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사라가 낳은 아들이 그의 후손이 될 것이라고 확언하셨습니다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창 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17:1-8, 15-16).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하나님께서는 두 천사와 함께 아브라함에게 직접 나타나셔서 그에게 이삭이 태어날 것을 알려주셨습니다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창 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18:1-2, 10).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하나님은 아브라함에게 그의 아들 이삭을 제물로 바치라고 명령하셨습니다</a:t>
          </a:r>
          <a:r>
            <a:rPr lang="en-US" altLang="ko-KR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</a:t>
          </a: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이삭을 대신해서 죽을 양을 준비하심으로 위대한 구속의 계획을 알려주셨습니다</a:t>
          </a:r>
          <a:r>
            <a:rPr lang="en-US" altLang="ko-KR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</a:t>
          </a: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창 </a:t>
          </a:r>
          <a:r>
            <a:rPr lang="en-US" altLang="ko-KR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22:1-3, 9-13).</a:t>
          </a:r>
          <a:endParaRPr lang="en-US" sz="18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세겜에서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그는 자기 후손이 가나안 땅을 상속받을 것이라는 약속을 받았습니다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창 </a:t>
          </a:r>
          <a:r>
            <a:rPr lang="en-US" altLang="ko-KR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12:6-7).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벹엘에서는</a:t>
          </a: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그의 후손이 </a:t>
          </a:r>
          <a:r>
            <a:rPr lang="en-US" altLang="ko-KR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"</a:t>
          </a: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땅의 티끌</a:t>
          </a:r>
          <a:r>
            <a:rPr lang="en-US" altLang="ko-KR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</a:t>
          </a: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과  같이 많아질 것이라고 말씀하시며 언약을 다시 확신시키셨습니다</a:t>
          </a:r>
          <a:r>
            <a:rPr lang="en-US" altLang="ko-KR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</a:t>
          </a: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창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13:14-18)</a:t>
          </a:r>
          <a:endParaRPr lang="en-US" sz="18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8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마므레에서도</a:t>
          </a: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자기 후손이 별처럼 많아질 것이라는 약속을 받았고</a:t>
          </a:r>
          <a:r>
            <a:rPr lang="en-US" altLang="ko-KR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아브람은 주님을 믿었고</a:t>
          </a:r>
          <a:r>
            <a:rPr lang="en-US" altLang="ko-KR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주님께서는 이를 그의 의로 여기셨습니다</a:t>
          </a:r>
          <a:r>
            <a:rPr lang="en-US" altLang="ko-KR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</a:t>
          </a: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창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15:1-6)</a:t>
          </a:r>
          <a:endParaRPr lang="en-US" sz="18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noProof="0" dirty="0"/>
            <a:t>예수님의 모습</a:t>
          </a:r>
          <a:r>
            <a:rPr lang="en-US" altLang="ko-KR" sz="1600" b="1" kern="1200" noProof="0" dirty="0"/>
            <a:t>(</a:t>
          </a:r>
          <a:r>
            <a:rPr lang="ko-KR" altLang="en-US" sz="1600" b="1" kern="1200" noProof="0" dirty="0"/>
            <a:t>매력</a:t>
          </a:r>
          <a:r>
            <a:rPr lang="en-US" altLang="ko-KR" sz="1600" b="1" kern="1200" noProof="0" dirty="0"/>
            <a:t>)</a:t>
          </a:r>
          <a:r>
            <a:rPr lang="ko-KR" altLang="en-US" sz="1600" b="1" kern="1200" noProof="0" dirty="0"/>
            <a:t>은 세상이 따르는 것들이 아니라 영적인 것임</a:t>
          </a:r>
          <a:r>
            <a:rPr lang="en-US" altLang="ko-KR" sz="1600" b="1" kern="1200" noProof="0" dirty="0"/>
            <a:t>(2</a:t>
          </a:r>
          <a:r>
            <a:rPr lang="ko-KR" altLang="en-US" sz="1600" b="1" kern="1200" noProof="0" dirty="0"/>
            <a:t>절</a:t>
          </a:r>
          <a:r>
            <a:rPr lang="en-US" altLang="ko-KR" sz="1600" b="1" kern="1200" noProof="0" dirty="0"/>
            <a:t>).</a:t>
          </a:r>
          <a:endParaRPr lang="en-US" sz="16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noProof="0" dirty="0"/>
            <a:t>멸시 당하고</a:t>
          </a:r>
          <a:r>
            <a:rPr lang="en-US" altLang="ko-KR" sz="1800" b="1" kern="1200" noProof="0" dirty="0"/>
            <a:t>, </a:t>
          </a:r>
          <a:r>
            <a:rPr lang="ko-KR" altLang="en-US" sz="1800" b="1" kern="1200" noProof="0" dirty="0"/>
            <a:t>상처 입고</a:t>
          </a:r>
          <a:r>
            <a:rPr lang="en-US" altLang="ko-KR" sz="1800" b="1" kern="1200" noProof="0" dirty="0"/>
            <a:t>, </a:t>
          </a:r>
          <a:r>
            <a:rPr lang="ko-KR" altLang="en-US" sz="1800" b="1" kern="1200" noProof="0" dirty="0"/>
            <a:t>거절당하심</a:t>
          </a:r>
          <a:r>
            <a:rPr lang="en-US" altLang="ko-KR" sz="1800" b="1" kern="1200" noProof="0" dirty="0"/>
            <a:t>(3</a:t>
          </a:r>
          <a:r>
            <a:rPr lang="ko-KR" altLang="en-US" sz="1800" b="1" kern="1200" noProof="0" dirty="0"/>
            <a:t>절</a:t>
          </a:r>
          <a:r>
            <a:rPr lang="en-US" altLang="ko-KR" sz="1800" b="1" kern="1200" noProof="0" dirty="0"/>
            <a:t>).</a:t>
          </a:r>
          <a:endParaRPr lang="en-US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noProof="0" dirty="0"/>
            <a:t>많은 사람들을 치료하셨으나</a:t>
          </a:r>
          <a:r>
            <a:rPr lang="en-US" altLang="ko-KR" sz="1600" b="1" kern="1200" noProof="0" dirty="0"/>
            <a:t>, </a:t>
          </a:r>
          <a:r>
            <a:rPr lang="ko-KR" altLang="en-US" sz="1600" b="1" kern="1200" noProof="0" dirty="0"/>
            <a:t>그들이 영접하지 않음 </a:t>
          </a:r>
          <a:r>
            <a:rPr lang="en-US" altLang="ko-KR" sz="1600" b="1" kern="1200" noProof="0" dirty="0"/>
            <a:t>(4</a:t>
          </a:r>
          <a:r>
            <a:rPr lang="ko-KR" altLang="en-US" sz="1600" b="1" kern="1200" noProof="0" dirty="0"/>
            <a:t>절</a:t>
          </a:r>
          <a:r>
            <a:rPr lang="en-US" altLang="ko-KR" sz="1600" b="1" kern="1200" noProof="0" dirty="0"/>
            <a:t>).</a:t>
          </a:r>
          <a:endParaRPr lang="en-US" sz="16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noProof="0" dirty="0"/>
            <a:t>십자가에서 죽으심으로 우리에게 구원을 주심</a:t>
          </a:r>
          <a:r>
            <a:rPr lang="en-US" altLang="ko-KR" sz="1600" b="1" kern="1200" noProof="0" dirty="0"/>
            <a:t>(5</a:t>
          </a:r>
          <a:r>
            <a:rPr lang="ko-KR" altLang="en-US" sz="1600" b="1" kern="1200" noProof="0" dirty="0"/>
            <a:t>절</a:t>
          </a:r>
          <a:r>
            <a:rPr lang="en-US" altLang="ko-KR" sz="1600" b="1" kern="1200" noProof="0" dirty="0"/>
            <a:t>).</a:t>
          </a:r>
          <a:endParaRPr lang="en-US" sz="16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noProof="0" dirty="0"/>
            <a:t>하나님께서 예수님께 우리의 모든 죄를 지우심</a:t>
          </a:r>
          <a:r>
            <a:rPr lang="en-US" sz="1600" b="1" kern="1200" noProof="0" dirty="0"/>
            <a:t> (6</a:t>
          </a:r>
          <a:r>
            <a:rPr lang="ko-KR" altLang="en-US" sz="1600" b="1" kern="1200" noProof="0" dirty="0"/>
            <a:t>절</a:t>
          </a:r>
          <a:r>
            <a:rPr lang="en-US" sz="1600" b="1" kern="1200" noProof="0" dirty="0"/>
            <a:t>)</a:t>
          </a:r>
          <a:endParaRPr lang="en-US" sz="16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noProof="0" dirty="0"/>
            <a:t>법정에서 고발당하실 때도 자신을 변호하지 않으심</a:t>
          </a:r>
          <a:r>
            <a:rPr lang="en-US" altLang="ko-KR" sz="1600" b="1" kern="1200" noProof="0" dirty="0"/>
            <a:t>(7</a:t>
          </a:r>
          <a:r>
            <a:rPr lang="ko-KR" altLang="en-US" sz="1600" b="1" kern="1200" noProof="0" dirty="0"/>
            <a:t>절</a:t>
          </a:r>
          <a:r>
            <a:rPr lang="en-US" altLang="ko-KR" sz="1600" b="1" kern="1200" noProof="0" dirty="0"/>
            <a:t>).</a:t>
          </a:r>
          <a:endParaRPr lang="en-US" sz="16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noProof="0" dirty="0"/>
            <a:t>재판을 받으시고 사형 선고 받으심</a:t>
          </a:r>
          <a:r>
            <a:rPr lang="en-US" altLang="ko-KR" sz="1800" b="1" kern="1200" noProof="0" dirty="0"/>
            <a:t>(8</a:t>
          </a:r>
          <a:r>
            <a:rPr lang="ko-KR" altLang="en-US" sz="1800" b="1" kern="1200" noProof="0" dirty="0"/>
            <a:t>절</a:t>
          </a:r>
          <a:r>
            <a:rPr lang="en-US" altLang="ko-KR" sz="1800" b="1" kern="1200" noProof="0" dirty="0"/>
            <a:t>).</a:t>
          </a:r>
          <a:endParaRPr lang="en-US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noProof="0" dirty="0"/>
            <a:t>부자들과 같이 무덤에 묻히심</a:t>
          </a:r>
          <a:r>
            <a:rPr lang="en-US" sz="1800" b="1" kern="1200" noProof="0" dirty="0"/>
            <a:t> (9</a:t>
          </a:r>
          <a:r>
            <a:rPr lang="ko-KR" altLang="en-US" sz="1800" b="1" kern="1200" noProof="0" dirty="0"/>
            <a:t>절</a:t>
          </a:r>
          <a:r>
            <a:rPr lang="en-US" sz="1800" b="1" kern="1200" noProof="0" dirty="0"/>
            <a:t>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noProof="0" dirty="0"/>
            <a:t>결코 죄 짓지 않으심</a:t>
          </a:r>
          <a:br>
            <a:rPr lang="en-US" sz="1800" b="1" kern="1200" noProof="0" dirty="0"/>
          </a:br>
          <a:r>
            <a:rPr lang="en-US" sz="1800" b="1" kern="1200" noProof="0" dirty="0"/>
            <a:t>(</a:t>
          </a:r>
          <a:r>
            <a:rPr lang="en-US" altLang="ko-KR" sz="1800" b="1" kern="1200" noProof="0" dirty="0"/>
            <a:t>9</a:t>
          </a:r>
          <a:r>
            <a:rPr lang="ko-KR" altLang="en-US" sz="1800" b="1" kern="1200" noProof="0" dirty="0"/>
            <a:t>절</a:t>
          </a:r>
          <a:r>
            <a:rPr lang="en-US" sz="1800" b="1" kern="1200" noProof="0" dirty="0"/>
            <a:t>)</a:t>
          </a: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noProof="0" dirty="0"/>
            <a:t>사람들 대신해 죽으시고 다시 살아나심
</a:t>
          </a:r>
          <a:r>
            <a:rPr lang="en-US" altLang="ko-KR" sz="1600" b="1" kern="1200" noProof="0" dirty="0"/>
            <a:t>(10</a:t>
          </a:r>
          <a:r>
            <a:rPr lang="ko-KR" altLang="en-US" sz="1600" b="1" kern="1200" noProof="0" dirty="0"/>
            <a:t>절</a:t>
          </a:r>
          <a:r>
            <a:rPr lang="en-US" altLang="ko-KR" sz="1600" b="1" kern="1200" noProof="0" dirty="0"/>
            <a:t>)</a:t>
          </a:r>
          <a:endParaRPr lang="en-US" sz="16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noProof="0" dirty="0"/>
            <a:t>때가 오면</a:t>
          </a:r>
          <a:r>
            <a:rPr lang="en-US" sz="1600" b="1" kern="1200" noProof="0" dirty="0"/>
            <a:t> </a:t>
          </a:r>
          <a:r>
            <a:rPr lang="ko-KR" altLang="en-US" sz="1600" b="1" kern="1200" noProof="0" dirty="0"/>
            <a:t>자신이 구원하신 사람들과 함께 거하실 것임 </a:t>
          </a:r>
          <a:r>
            <a:rPr lang="en-US" sz="1600" b="1" kern="1200" noProof="0" dirty="0"/>
            <a:t>(11</a:t>
          </a:r>
          <a:r>
            <a:rPr lang="ko-KR" altLang="en-US" sz="1600" b="1" kern="1200" noProof="0" dirty="0"/>
            <a:t>절</a:t>
          </a:r>
          <a:r>
            <a:rPr lang="en-US" sz="1600" b="1" kern="1200" noProof="0" dirty="0"/>
            <a:t>)</a:t>
          </a:r>
          <a:endParaRPr lang="en-US" sz="16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noProof="0" dirty="0"/>
            <a:t>이제 우리를 위해 중재하고 계심 </a:t>
          </a:r>
          <a:r>
            <a:rPr lang="en-US" sz="1800" b="1" kern="1200" noProof="0" dirty="0"/>
            <a:t>(12</a:t>
          </a:r>
          <a:r>
            <a:rPr lang="ko-KR" altLang="en-US" sz="1800" b="1" kern="1200" noProof="0" dirty="0"/>
            <a:t>절</a:t>
          </a:r>
          <a:r>
            <a:rPr lang="en-US" sz="1800" b="1" kern="1200" noProof="0" dirty="0"/>
            <a:t>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3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2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ko-KR" altLang="en-US" sz="7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선지자로 부르심</a:t>
            </a:r>
            <a:endParaRPr lang="en-US" sz="7200" b="1" noProof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145423"/>
                </a:solidFill>
              </a:rPr>
              <a:t>2</a:t>
            </a:r>
            <a:r>
              <a:rPr lang="ko-KR" altLang="en-US" sz="1600" b="1" noProof="0" dirty="0">
                <a:solidFill>
                  <a:srgbClr val="145423"/>
                </a:solidFill>
              </a:rPr>
              <a:t>과   </a:t>
            </a:r>
            <a:r>
              <a:rPr lang="en-US" altLang="ko-KR" sz="1600" b="1" noProof="0" dirty="0">
                <a:solidFill>
                  <a:srgbClr val="145423"/>
                </a:solidFill>
              </a:rPr>
              <a:t>2026</a:t>
            </a:r>
            <a:r>
              <a:rPr lang="ko-KR" altLang="en-US" sz="1600" b="1" noProof="0" dirty="0">
                <a:solidFill>
                  <a:srgbClr val="145423"/>
                </a:solidFill>
              </a:rPr>
              <a:t>년 </a:t>
            </a:r>
            <a:r>
              <a:rPr lang="en-US" altLang="ko-KR" sz="1600" b="1" noProof="0" dirty="0">
                <a:solidFill>
                  <a:srgbClr val="145423"/>
                </a:solidFill>
              </a:rPr>
              <a:t>10</a:t>
            </a:r>
            <a:r>
              <a:rPr lang="ko-KR" altLang="en-US" sz="1600" b="1" noProof="0" dirty="0">
                <a:solidFill>
                  <a:srgbClr val="145423"/>
                </a:solidFill>
              </a:rPr>
              <a:t>월 </a:t>
            </a:r>
            <a:r>
              <a:rPr lang="en-US" altLang="ko-KR" sz="1600" b="1" noProof="0" dirty="0">
                <a:solidFill>
                  <a:srgbClr val="145423"/>
                </a:solidFill>
              </a:rPr>
              <a:t>10</a:t>
            </a:r>
            <a:r>
              <a:rPr lang="ko-KR" altLang="en-US" sz="1600" b="1" noProof="0" dirty="0">
                <a:solidFill>
                  <a:srgbClr val="145423"/>
                </a:solidFill>
              </a:rPr>
              <a:t>일</a:t>
            </a:r>
            <a:endParaRPr lang="en-US" sz="1600" b="1" noProof="0" dirty="0">
              <a:solidFill>
                <a:srgbClr val="1454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122024" y="404697"/>
            <a:ext cx="3989110" cy="4401205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내가 또 주의 목소리를 </a:t>
            </a:r>
            <a:r>
              <a:rPr kumimoji="0" lang="ko-KR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들은즉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ko-KR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이르시되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내가 누구를 보내며 누가 우리를 위하여 </a:t>
            </a:r>
            <a:r>
              <a:rPr kumimoji="0" lang="ko-KR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갈꼬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그 때에 내가 가로되 내가 여기 </a:t>
            </a:r>
            <a:r>
              <a:rPr kumimoji="0" lang="ko-KR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있나이다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나를 </a:t>
            </a:r>
            <a:r>
              <a:rPr kumimoji="0" lang="ko-KR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보내소서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이사야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6:8)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ko-KR" altLang="en-US" sz="2000" b="1" noProof="0" dirty="0">
                <a:solidFill>
                  <a:srgbClr val="373574"/>
                </a:solidFill>
              </a:rPr>
              <a:t>아브라함</a:t>
            </a:r>
            <a:r>
              <a:rPr lang="en-US" sz="2000" b="1" noProof="0" dirty="0"/>
              <a:t>: </a:t>
            </a:r>
            <a:r>
              <a:rPr lang="ko-KR" altLang="en-US" sz="2000" b="1" noProof="0" dirty="0"/>
              <a:t>언약의 선지자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ko-KR" altLang="en-US" sz="2000" b="1" noProof="0" dirty="0">
                <a:solidFill>
                  <a:srgbClr val="723574"/>
                </a:solidFill>
              </a:rPr>
              <a:t>엘리야</a:t>
            </a:r>
            <a:r>
              <a:rPr lang="en-US" sz="2000" b="1" noProof="0" dirty="0"/>
              <a:t>: </a:t>
            </a:r>
            <a:r>
              <a:rPr lang="ko-KR" altLang="en-US" sz="2000" b="1" noProof="0" dirty="0"/>
              <a:t>회복의 선지자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ko-KR" altLang="en-US" sz="2000" b="1" noProof="0" dirty="0">
                <a:solidFill>
                  <a:srgbClr val="98465F"/>
                </a:solidFill>
              </a:rPr>
              <a:t>이사야</a:t>
            </a:r>
            <a:r>
              <a:rPr lang="en-US" sz="2000" b="1" noProof="0" dirty="0"/>
              <a:t>: </a:t>
            </a:r>
            <a:r>
              <a:rPr lang="ko-KR" altLang="en-US" sz="2000" b="1" noProof="0" dirty="0" err="1"/>
              <a:t>메시야의</a:t>
            </a:r>
            <a:r>
              <a:rPr lang="ko-KR" altLang="en-US" sz="2000" b="1" noProof="0" dirty="0"/>
              <a:t> 선지자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ko-KR" altLang="en-US" sz="2000" b="1" dirty="0">
                <a:solidFill>
                  <a:srgbClr val="744235"/>
                </a:solidFill>
              </a:rPr>
              <a:t>다니엘</a:t>
            </a:r>
            <a:r>
              <a:rPr lang="en-US" sz="2000" b="1" noProof="0" dirty="0"/>
              <a:t>: </a:t>
            </a:r>
            <a:r>
              <a:rPr lang="ko-KR" altLang="en-US" sz="2000" b="1" noProof="0" dirty="0"/>
              <a:t>미래의 선지자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ko-KR" altLang="en-US" sz="2000" b="1" noProof="0" dirty="0">
                <a:solidFill>
                  <a:srgbClr val="746435"/>
                </a:solidFill>
              </a:rPr>
              <a:t>침례 요한</a:t>
            </a:r>
            <a:r>
              <a:rPr lang="en-US" sz="2000" b="1" noProof="0" dirty="0"/>
              <a:t>: </a:t>
            </a:r>
            <a:r>
              <a:rPr lang="en-US" altLang="ko-KR" sz="2000" b="1" dirty="0"/>
              <a:t>(</a:t>
            </a:r>
            <a:r>
              <a:rPr lang="ko-KR" altLang="en-US" sz="2000" b="1" dirty="0" err="1"/>
              <a:t>메시야의</a:t>
            </a:r>
            <a:r>
              <a:rPr lang="en-US" altLang="ko-KR" sz="2000" b="1" dirty="0"/>
              <a:t>)</a:t>
            </a:r>
            <a:r>
              <a:rPr lang="ko-KR" altLang="en-US" sz="2000" b="1" dirty="0"/>
              <a:t> 앞길을 준비하는 선지자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28813"/>
            <a:ext cx="8801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구약성경의 첫 번째 예언자인 아브라함부터 신약성경의 첫 예언자인 침례 요한까지 약 </a:t>
            </a:r>
            <a:r>
              <a:rPr lang="en-US" altLang="ko-KR" sz="2000" b="1" dirty="0"/>
              <a:t>1,900</a:t>
            </a:r>
            <a:r>
              <a:rPr lang="ko-KR" altLang="en-US" sz="2000" b="1" dirty="0"/>
              <a:t>년이 걸렸습니다</a:t>
            </a:r>
            <a:r>
              <a:rPr lang="en-US" altLang="ko-KR" sz="2000" b="1" dirty="0"/>
              <a:t>.</a:t>
            </a:r>
            <a:endParaRPr lang="en-US" sz="2000" b="1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ko-KR" altLang="en-US" sz="1300" b="1" noProof="0" dirty="0"/>
                <a:t>약 </a:t>
              </a:r>
              <a:endParaRPr lang="en-US" altLang="ko-KR" sz="1300" b="1" noProof="0" dirty="0"/>
            </a:p>
            <a:p>
              <a:pPr algn="ctr">
                <a:lnSpc>
                  <a:spcPts val="1400"/>
                </a:lnSpc>
              </a:pPr>
              <a:r>
                <a:rPr lang="en-US" altLang="ko-KR" sz="1300" b="1" noProof="0" dirty="0"/>
                <a:t>1,900</a:t>
              </a:r>
              <a:r>
                <a:rPr lang="ko-KR" altLang="en-US" sz="1300" b="1" noProof="0" dirty="0"/>
                <a:t>년</a:t>
              </a:r>
              <a:endParaRPr lang="en-US" sz="1300" b="1" noProof="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아브라함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ko-KR" alt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기원전 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</a:t>
              </a:r>
              <a:r>
                <a:rPr lang="ko-KR" alt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세기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침례 요한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n-US" altLang="ko-KR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r>
                <a:rPr lang="ko-KR" alt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세기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64305" y="2619083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이 선지자들은 어떻게 선택되었습니까</a:t>
            </a:r>
            <a:r>
              <a:rPr lang="en-US" altLang="ko-KR" sz="2000" b="1" dirty="0">
                <a:solidFill>
                  <a:prstClr val="black"/>
                </a:solidFill>
              </a:rPr>
              <a:t>? </a:t>
            </a:r>
            <a:r>
              <a:rPr lang="ko-KR" altLang="en-US" sz="2000" b="1" dirty="0">
                <a:solidFill>
                  <a:prstClr val="black"/>
                </a:solidFill>
              </a:rPr>
              <a:t>그들은 하나님께서 선지자로 부르실 때 어떻게 응답했습니까</a:t>
            </a:r>
            <a:r>
              <a:rPr lang="en-US" altLang="ko-KR" sz="2000" b="1" dirty="0">
                <a:solidFill>
                  <a:prstClr val="black"/>
                </a:solidFill>
              </a:rPr>
              <a:t>?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0492" y="1481790"/>
            <a:ext cx="8786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이 두 선지자 시대 사이에서 하나님과 백성들의 관계를 회복하고 메시아가 오신다는 소망을 전하기 위해 하나님은 많은 사람들을 선지자로 부르셨습니다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심지어 어떤 선지자들은 메시아가 오실 정확한 시기를 예언하기도 했습니다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712747"/>
            <a:ext cx="8801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아브라함은 자신의 ‘</a:t>
            </a:r>
            <a:r>
              <a:rPr lang="ko-KR" altLang="en-US" sz="2000" b="1" dirty="0" err="1">
                <a:solidFill>
                  <a:prstClr val="black"/>
                </a:solidFill>
              </a:rPr>
              <a:t>씨’를</a:t>
            </a:r>
            <a:r>
              <a:rPr lang="ko-KR" altLang="en-US" sz="2000" b="1" dirty="0">
                <a:solidFill>
                  <a:prstClr val="black"/>
                </a:solidFill>
              </a:rPr>
              <a:t> 통해 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하나님의</a:t>
            </a:r>
            <a:r>
              <a:rPr lang="en-US" altLang="ko-KR" sz="2000" b="1" dirty="0">
                <a:solidFill>
                  <a:prstClr val="black"/>
                </a:solidFill>
              </a:rPr>
              <a:t>)</a:t>
            </a:r>
            <a:r>
              <a:rPr lang="ko-KR" altLang="en-US" sz="2000" b="1" dirty="0">
                <a:solidFill>
                  <a:prstClr val="black"/>
                </a:solidFill>
              </a:rPr>
              <a:t> 언약이 이루어질 것을 예언했고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침례 요한은 약속된 언약을 성취하실 ‘씨’</a:t>
            </a:r>
            <a:r>
              <a:rPr lang="en-US" altLang="ko-KR" sz="2000" b="1" dirty="0">
                <a:solidFill>
                  <a:prstClr val="black"/>
                </a:solidFill>
              </a:rPr>
              <a:t>,</a:t>
            </a:r>
            <a:r>
              <a:rPr lang="ko-KR" altLang="en-US" sz="2000" b="1" dirty="0">
                <a:solidFill>
                  <a:prstClr val="black"/>
                </a:solidFill>
              </a:rPr>
              <a:t> 즉 예수님의 오심을 선포했습니다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o-KR" alt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아브라함</a:t>
            </a:r>
            <a:r>
              <a:rPr lang="en-US" altLang="ko-KR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: </a:t>
            </a:r>
            <a:r>
              <a:rPr lang="ko-KR" alt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언약의 선지자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74140" y="910340"/>
            <a:ext cx="12191999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여호와께서 아브람에게 말씀하셨다</a:t>
            </a:r>
            <a:r>
              <a:rPr lang="en-US" altLang="ko-KR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 '</a:t>
            </a:r>
            <a:r>
              <a:rPr lang="ko-KR" alt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너는 네 고향과 친척과 집을 떠나 내가 지시한 땅으로 가거라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ko-KR" alt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창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9" y="1462682"/>
            <a:ext cx="6474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아브라함은 최초의 “</a:t>
            </a:r>
            <a:r>
              <a:rPr lang="ko-KR" altLang="en-US" sz="2000" b="1" dirty="0" err="1"/>
              <a:t>선지자”입니다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창 </a:t>
            </a:r>
            <a:r>
              <a:rPr lang="en-US" altLang="ko-KR" sz="2000" b="1" dirty="0"/>
              <a:t>20:7). </a:t>
            </a:r>
            <a:r>
              <a:rPr lang="ko-KR" altLang="en-US" sz="2000" b="1" dirty="0"/>
              <a:t>하나님은 직접 그를 부르셔서 우상 숭배와 부도덕이 팽배한 고향 도시를 떠나 알지도 못하는 장소로 가라고 말씀하셨습니다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창 </a:t>
            </a:r>
            <a:r>
              <a:rPr lang="en-US" altLang="ko-KR" sz="2000" b="1" dirty="0"/>
              <a:t>12:1).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49" y="4833423"/>
            <a:ext cx="77914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아브라함은 하나님의 부르심에 어떻게 응답했습니까</a:t>
            </a:r>
            <a:r>
              <a:rPr lang="en-US" altLang="ko-KR" sz="2000" b="1" dirty="0"/>
              <a:t>? “</a:t>
            </a:r>
            <a:r>
              <a:rPr lang="ko-KR" altLang="en-US" sz="2000" b="1" dirty="0"/>
              <a:t>믿음으로 아브라함은 부르심을 받았을 때에 순종하여 장래의 유업으로 받을 땅으로 </a:t>
            </a:r>
            <a:r>
              <a:rPr lang="ko-KR" altLang="en-US" sz="2000" b="1" dirty="0" err="1"/>
              <a:t>나아갈새</a:t>
            </a:r>
            <a:r>
              <a:rPr lang="ko-KR" altLang="en-US" sz="2000" b="1" dirty="0"/>
              <a:t> 갈 바를 알지 못하고 나아갔으며”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히 </a:t>
            </a:r>
            <a:r>
              <a:rPr lang="en-US" altLang="ko-KR" sz="2000" b="1" dirty="0"/>
              <a:t>11:8).</a:t>
            </a:r>
            <a:endParaRPr lang="en-US" sz="20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786121"/>
            <a:ext cx="63861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하나님께서 아브라함을 부르실 때 몇 가지 약속도 하셨습니다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하나님은 그를 축복하시고 존귀하게 높이실 것이며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그를 통해 “땅의 모든 </a:t>
            </a:r>
            <a:r>
              <a:rPr lang="ko-KR" altLang="en-US" sz="2000" b="1" dirty="0" err="1">
                <a:solidFill>
                  <a:prstClr val="black"/>
                </a:solidFill>
              </a:rPr>
              <a:t>족속”에게</a:t>
            </a:r>
            <a:r>
              <a:rPr lang="ko-KR" altLang="en-US" sz="2000" b="1" dirty="0">
                <a:solidFill>
                  <a:prstClr val="black"/>
                </a:solidFill>
              </a:rPr>
              <a:t> 축복이 내릴 것이라는 약속이었습니다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12:2-3).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69" y="5842337"/>
            <a:ext cx="7579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선지자로서 아브라함은 임박한 재앙을 선포하도록 </a:t>
            </a:r>
            <a:r>
              <a:rPr lang="ko-KR" altLang="en-US" sz="2000" b="1" dirty="0" err="1">
                <a:solidFill>
                  <a:prstClr val="black"/>
                </a:solidFill>
              </a:rPr>
              <a:t>부름받은</a:t>
            </a:r>
            <a:r>
              <a:rPr lang="ko-KR" altLang="en-US" sz="2000" b="1" dirty="0">
                <a:solidFill>
                  <a:prstClr val="black"/>
                </a:solidFill>
              </a:rPr>
              <a:t> 것이 아니라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참 하나님을 세상에 알리고 메시아를 보내셔서 사람들을 구원하신다는 약속을 선포하라고 부르셨습니다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o-KR" alt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아브라함</a:t>
            </a:r>
            <a:r>
              <a:rPr lang="en-US" altLang="ko-KR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: </a:t>
            </a:r>
            <a:r>
              <a:rPr lang="ko-KR" alt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언약의 선지자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-238125" y="808804"/>
            <a:ext cx="1205864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ko-KR" alt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“여호와께서 아브람에게 말씀하셨다</a:t>
            </a:r>
            <a:r>
              <a:rPr lang="en-US" altLang="ko-KR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 '</a:t>
            </a:r>
            <a:r>
              <a:rPr lang="ko-KR" alt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너는 네 고향과 친척과 집을 떠나 내가 지시한 땅으로 가거라” </a:t>
            </a:r>
            <a:r>
              <a:rPr lang="en-US" altLang="ko-KR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ko-KR" alt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창 </a:t>
            </a:r>
            <a:r>
              <a:rPr lang="en-US" altLang="ko-KR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12:1)</a:t>
            </a:r>
          </a:p>
          <a:p>
            <a:pPr algn="ctr"/>
            <a:endParaRPr lang="en-US" altLang="ko-KR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5839206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9353736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400" b="1" dirty="0"/>
              <a:t>가나안에 머무는 동안 아브라함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본명 아브람</a:t>
            </a:r>
            <a:r>
              <a:rPr lang="en-US" altLang="ko-KR" sz="2400" b="1" dirty="0"/>
              <a:t>)</a:t>
            </a:r>
            <a:r>
              <a:rPr lang="ko-KR" altLang="en-US" sz="2400" b="1" dirty="0"/>
              <a:t>은 하나님을 여러 번 만나서</a:t>
            </a:r>
            <a:r>
              <a:rPr lang="en-US" altLang="ko-KR" sz="2400" b="1" dirty="0"/>
              <a:t> </a:t>
            </a:r>
            <a:r>
              <a:rPr lang="ko-KR" altLang="en-US" sz="2400" b="1" dirty="0"/>
              <a:t>다양한 기별들을 받았습니다</a:t>
            </a:r>
            <a:r>
              <a:rPr lang="en-US" altLang="ko-KR" sz="2400" b="1" dirty="0"/>
              <a:t>.</a:t>
            </a:r>
            <a:endParaRPr lang="en-US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ko-KR" altLang="en-US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엘리야</a:t>
            </a:r>
            <a:r>
              <a:rPr lang="en-US" altLang="ko-KR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: </a:t>
            </a:r>
            <a:r>
              <a:rPr lang="ko-KR" altLang="en-US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회복의 선지자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646331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ko-KR" alt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너는 이집트가 너를 도와 줄 것으로 기대하지만 그것은 쪼개진 갈대 지팡이와 같아서 곧 부러져 네 손을 다치게 할 것이다</a:t>
            </a:r>
            <a:r>
              <a:rPr lang="en-US" altLang="ko-KR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ko-KR" alt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이집트의 바로 왕을 의지하는 자는 다 이와 같이 될 것이다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ko-KR" altLang="en-US" sz="14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왕하</a:t>
            </a:r>
            <a:r>
              <a:rPr lang="ko-KR" alt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18:21)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0" y="1403178"/>
            <a:ext cx="65919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b="1" dirty="0" err="1"/>
              <a:t>아합왕과</a:t>
            </a:r>
            <a:r>
              <a:rPr lang="ko-KR" altLang="en-US" b="1" dirty="0"/>
              <a:t> </a:t>
            </a:r>
            <a:r>
              <a:rPr lang="ko-KR" altLang="en-US" b="1" dirty="0" err="1"/>
              <a:t>이세벨은</a:t>
            </a:r>
            <a:r>
              <a:rPr lang="ko-KR" altLang="en-US" b="1" dirty="0"/>
              <a:t> 이스라엘 백성들을 심각한 배도로 이끌었습니다</a:t>
            </a:r>
            <a:r>
              <a:rPr lang="en-US" altLang="ko-KR" b="1" dirty="0"/>
              <a:t>. </a:t>
            </a:r>
            <a:r>
              <a:rPr lang="ko-KR" altLang="en-US" b="1" dirty="0"/>
              <a:t>얼마 안 되는 하나님을 섬기는 사람들 외에는 모두 바알과 아세라</a:t>
            </a:r>
            <a:r>
              <a:rPr lang="en-US" altLang="ko-KR" b="1" dirty="0"/>
              <a:t>, </a:t>
            </a:r>
            <a:r>
              <a:rPr lang="ko-KR" altLang="en-US" b="1" dirty="0"/>
              <a:t>그리고 다른 신들을 숭배했습니다</a:t>
            </a:r>
            <a:r>
              <a:rPr lang="en-US" altLang="ko-KR" b="1" dirty="0"/>
              <a:t>. </a:t>
            </a:r>
            <a:r>
              <a:rPr lang="ko-KR" altLang="en-US" b="1" dirty="0"/>
              <a:t>이러한 상황에서 하나님은 선택하신 백성과의 관계를 회복하시기 위해 선지자 엘리야를 부르셨습니다</a:t>
            </a:r>
            <a:r>
              <a:rPr lang="en-US" altLang="ko-KR" b="1" dirty="0"/>
              <a:t>(</a:t>
            </a:r>
            <a:r>
              <a:rPr lang="ko-KR" altLang="en-US" b="1" dirty="0"/>
              <a:t>열왕기상 </a:t>
            </a:r>
            <a:r>
              <a:rPr lang="en-US" altLang="ko-KR" b="1" dirty="0"/>
              <a:t>17:1).</a:t>
            </a:r>
            <a:endParaRPr lang="en-US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394743"/>
            <a:ext cx="65919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예수님의 재림을 기다리는 우리에게 다시 한 번 우상 숭배를 버리고 하나님께 돌아오라는 선지자 엘리야의 기별이 강력하게 선포될 것입니다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이 기별의 주 목적은 가정 제단을 회복하는 것입니다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말 </a:t>
            </a:r>
            <a:r>
              <a:rPr lang="en-US" altLang="ko-KR" sz="2000" b="1" dirty="0"/>
              <a:t>4:5-6).</a:t>
            </a:r>
            <a:endParaRPr lang="en-US" sz="2000" b="1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39" y="2794305"/>
            <a:ext cx="652301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고통스러운 가뭄이 여러 해 동안 지속된 끝에 엘리야는 이스라엘 백성을 </a:t>
            </a:r>
            <a:r>
              <a:rPr lang="ko-KR" altLang="en-US" sz="2000" b="1" dirty="0" err="1">
                <a:solidFill>
                  <a:prstClr val="black"/>
                </a:solidFill>
              </a:rPr>
              <a:t>갈멜산으로</a:t>
            </a:r>
            <a:r>
              <a:rPr lang="ko-KR" altLang="en-US" sz="2000" b="1" dirty="0">
                <a:solidFill>
                  <a:prstClr val="black"/>
                </a:solidFill>
              </a:rPr>
              <a:t> 불러 모아 하나님께 돌아오라고 호소했으나</a:t>
            </a:r>
            <a:r>
              <a:rPr lang="en-US" altLang="ko-KR" sz="2000" b="1" dirty="0">
                <a:solidFill>
                  <a:prstClr val="black"/>
                </a:solidFill>
              </a:rPr>
              <a:t>,</a:t>
            </a:r>
            <a:r>
              <a:rPr lang="ko-KR" altLang="en-US" sz="2000" b="1" dirty="0">
                <a:solidFill>
                  <a:prstClr val="black"/>
                </a:solidFill>
              </a:rPr>
              <a:t> 그들은 대답하지 않았습니다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 err="1">
                <a:solidFill>
                  <a:prstClr val="black"/>
                </a:solidFill>
              </a:rPr>
              <a:t>왕상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en-US" altLang="ko-KR" sz="2000" b="1" dirty="0">
                <a:solidFill>
                  <a:prstClr val="black"/>
                </a:solidFill>
              </a:rPr>
              <a:t>18:21). </a:t>
            </a:r>
            <a:r>
              <a:rPr lang="ko-KR" altLang="en-US" sz="2000" b="1" dirty="0">
                <a:solidFill>
                  <a:prstClr val="black"/>
                </a:solidFill>
              </a:rPr>
              <a:t>그들이 참되신 하나님을 깨닫게 하려면 기적이 필요했습니다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 err="1">
                <a:solidFill>
                  <a:prstClr val="black"/>
                </a:solidFill>
              </a:rPr>
              <a:t>왕상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en-US" altLang="ko-KR" sz="2000" b="1" dirty="0">
                <a:solidFill>
                  <a:prstClr val="black"/>
                </a:solidFill>
              </a:rPr>
              <a:t>18:30-39).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51668" y="5718182"/>
            <a:ext cx="64874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회복된 가정 제단을 통해 교회와 지역사회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그리고 국가에 예배가 회복될 것입니다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누가 이 일을 시작할까요</a:t>
            </a:r>
            <a:r>
              <a:rPr lang="en-US" altLang="ko-KR" sz="2000" b="1" dirty="0">
                <a:solidFill>
                  <a:prstClr val="black"/>
                </a:solidFill>
              </a:rPr>
              <a:t>? </a:t>
            </a:r>
            <a:r>
              <a:rPr lang="ko-KR" altLang="en-US" sz="2000" b="1" dirty="0">
                <a:solidFill>
                  <a:prstClr val="black"/>
                </a:solidFill>
              </a:rPr>
              <a:t>바로 여러분과 제가 이 사회가 기다리는 엘리야입니다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ko-KR" altLang="en-U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이사야</a:t>
            </a:r>
            <a:r>
              <a:rPr lang="en-US" altLang="ko-KR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sz="4400" b="1" spc="30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메시야의</a:t>
            </a:r>
            <a:r>
              <a:rPr lang="ko-KR" altLang="en-U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선지자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-3519" y="733291"/>
            <a:ext cx="120407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ko-KR" alt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우</a:t>
            </a:r>
            <a:r>
              <a:rPr lang="ko-KR" alt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리는 모두 양처럼 길을 잃고</a:t>
            </a:r>
            <a:r>
              <a:rPr lang="en-US" altLang="ko-KR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ko-KR" alt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각기 제 갈 길로 흩어졌으나</a:t>
            </a:r>
            <a:r>
              <a:rPr lang="en-US" altLang="ko-KR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ko-KR" alt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주님께서 우리 모두의 죄악을 그에게 지우셨다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ko-KR" alt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사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6" y="1403928"/>
            <a:ext cx="63341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 err="1"/>
              <a:t>이사야는</a:t>
            </a:r>
            <a:r>
              <a:rPr lang="ko-KR" altLang="en-US" sz="2000" b="1" dirty="0"/>
              <a:t> 백성들에게 자기 죄를 인정하고 하나님의 용서를 받아들이라는 기별을 전하라는 사명을 받았습니다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사 </a:t>
            </a:r>
            <a:r>
              <a:rPr lang="en-US" altLang="ko-KR" sz="2000" b="1" dirty="0"/>
              <a:t>1:18).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8247" y="2370363"/>
            <a:ext cx="88995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 err="1"/>
              <a:t>웃시야</a:t>
            </a:r>
            <a:r>
              <a:rPr lang="ko-KR" altLang="en-US" sz="2000" b="1" dirty="0"/>
              <a:t> 왕이 죽었을 때</a:t>
            </a:r>
            <a:r>
              <a:rPr lang="en-US" altLang="ko-KR" sz="2000" b="1" dirty="0"/>
              <a:t>, </a:t>
            </a:r>
            <a:r>
              <a:rPr lang="ko-KR" altLang="en-US" sz="2000" b="1" dirty="0" err="1"/>
              <a:t>이사야는</a:t>
            </a:r>
            <a:r>
              <a:rPr lang="ko-KR" altLang="en-US" sz="2000" b="1" dirty="0"/>
              <a:t> 자신의 사역 기간 내내 그를 붙들어 줄 인상적인 환상을 보았습니다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거룩한 성전에 계신 하나님 앞에서 문지방이 흔들렸고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그도 자신의 부족함을 깨닫고 떨었습니다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사 </a:t>
            </a:r>
            <a:r>
              <a:rPr lang="en-US" altLang="ko-KR" sz="2000" b="1" dirty="0"/>
              <a:t>6:1-5).</a:t>
            </a:r>
            <a:endParaRPr lang="en-US" sz="2000" b="1" noProof="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891552"/>
            <a:ext cx="26744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따라서</a:t>
            </a:r>
            <a:r>
              <a:rPr lang="en-US" altLang="ko-KR" sz="2000" b="1" dirty="0"/>
              <a:t> </a:t>
            </a:r>
            <a:r>
              <a:rPr lang="ko-KR" altLang="en-US" sz="2000" b="1" dirty="0" err="1"/>
              <a:t>이사야서는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'</a:t>
            </a:r>
            <a:r>
              <a:rPr lang="ko-KR" altLang="en-US" sz="2000" b="1" dirty="0"/>
              <a:t>원</a:t>
            </a:r>
            <a:r>
              <a:rPr lang="en-US" altLang="ko-KR" sz="2000" b="1" dirty="0"/>
              <a:t>(</a:t>
            </a:r>
            <a:r>
              <a:rPr lang="ko-KR" altLang="en-US" sz="2000" b="1" dirty="0" err="1"/>
              <a:t>原</a:t>
            </a:r>
            <a:r>
              <a:rPr lang="en-US" altLang="ko-KR" sz="2000" b="1" dirty="0"/>
              <a:t>)</a:t>
            </a:r>
            <a:r>
              <a:rPr lang="ko-KR" altLang="en-US" sz="2000" b="1" dirty="0"/>
              <a:t>복음서</a:t>
            </a:r>
            <a:r>
              <a:rPr lang="en-US" altLang="ko-KR" sz="2000" b="1" dirty="0"/>
              <a:t>’</a:t>
            </a:r>
            <a:r>
              <a:rPr lang="ko-KR" altLang="en-US" sz="2000" b="1" dirty="0"/>
              <a:t> 또는 제</a:t>
            </a:r>
            <a:r>
              <a:rPr lang="en-US" altLang="ko-KR" sz="2000" b="1" dirty="0"/>
              <a:t>5</a:t>
            </a:r>
            <a:r>
              <a:rPr lang="ko-KR" altLang="en-US" sz="2000" b="1" dirty="0"/>
              <a:t>복음서로도 불립니다</a:t>
            </a:r>
            <a:r>
              <a:rPr lang="en-US" altLang="ko-KR" sz="2000" b="1" dirty="0"/>
              <a:t>.</a:t>
            </a:r>
            <a:endParaRPr lang="en-US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 err="1"/>
              <a:t>이사야는</a:t>
            </a:r>
            <a:r>
              <a:rPr lang="ko-KR" altLang="en-US" sz="2000" b="1" dirty="0"/>
              <a:t> 긴 사역의 기간을 통해 회개를 촉구할 뿐 아니라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특히 메시아 예수님의 사역을 선포했습니다</a:t>
            </a:r>
            <a:r>
              <a:rPr lang="en-US" altLang="ko-KR" sz="2000" b="1" dirty="0"/>
              <a:t>.</a:t>
            </a:r>
            <a:endParaRPr lang="en-US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하나님께 용서를 받자 </a:t>
            </a:r>
            <a:r>
              <a:rPr lang="ko-KR" altLang="en-US" sz="2000" b="1" dirty="0" err="1">
                <a:solidFill>
                  <a:prstClr val="black"/>
                </a:solidFill>
              </a:rPr>
              <a:t>이사야는</a:t>
            </a:r>
            <a:r>
              <a:rPr lang="ko-KR" altLang="en-US" sz="2000" b="1" dirty="0">
                <a:solidFill>
                  <a:prstClr val="black"/>
                </a:solidFill>
              </a:rPr>
              <a:t> 두려움 없이 </a:t>
            </a:r>
            <a:r>
              <a:rPr lang="en-US" altLang="ko-KR" sz="2000" b="1" dirty="0">
                <a:solidFill>
                  <a:prstClr val="black"/>
                </a:solidFill>
              </a:rPr>
              <a:t>“</a:t>
            </a:r>
            <a:r>
              <a:rPr lang="ko-KR" altLang="en-US" sz="2000" b="1" dirty="0">
                <a:solidFill>
                  <a:prstClr val="black"/>
                </a:solidFill>
              </a:rPr>
              <a:t>내가 여기 </a:t>
            </a:r>
            <a:r>
              <a:rPr lang="ko-KR" altLang="en-US" sz="2000" b="1" dirty="0" err="1">
                <a:solidFill>
                  <a:prstClr val="black"/>
                </a:solidFill>
              </a:rPr>
              <a:t>있나이다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r>
              <a:rPr lang="ko-KR" altLang="en-US" sz="2000" b="1" dirty="0">
                <a:solidFill>
                  <a:prstClr val="black"/>
                </a:solidFill>
              </a:rPr>
              <a:t> 나를 </a:t>
            </a:r>
            <a:r>
              <a:rPr lang="ko-KR" altLang="en-US" sz="2000" b="1" dirty="0" err="1">
                <a:solidFill>
                  <a:prstClr val="black"/>
                </a:solidFill>
              </a:rPr>
              <a:t>보내소서</a:t>
            </a:r>
            <a:r>
              <a:rPr lang="en-US" altLang="ko-KR" sz="2000" b="1" dirty="0">
                <a:solidFill>
                  <a:prstClr val="black"/>
                </a:solidFill>
              </a:rPr>
              <a:t>”(</a:t>
            </a:r>
            <a:r>
              <a:rPr lang="ko-KR" altLang="en-US" sz="2000" b="1" dirty="0">
                <a:solidFill>
                  <a:prstClr val="black"/>
                </a:solidFill>
              </a:rPr>
              <a:t>사 </a:t>
            </a:r>
            <a:r>
              <a:rPr lang="en-US" altLang="ko-KR" sz="2000" b="1" dirty="0">
                <a:solidFill>
                  <a:prstClr val="black"/>
                </a:solidFill>
              </a:rPr>
              <a:t>6:6-8)</a:t>
            </a:r>
            <a:r>
              <a:rPr lang="ko-KR" altLang="en-US" sz="2000" b="1" dirty="0" err="1">
                <a:solidFill>
                  <a:prstClr val="black"/>
                </a:solidFill>
              </a:rPr>
              <a:t>라고</a:t>
            </a:r>
            <a:r>
              <a:rPr lang="ko-KR" altLang="en-US" sz="2000" b="1" dirty="0">
                <a:solidFill>
                  <a:prstClr val="black"/>
                </a:solidFill>
              </a:rPr>
              <a:t> 외치며 하나님의 기별을 선포할 준비가 되었습니다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ko-KR" alt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이사야</a:t>
            </a:r>
            <a:r>
              <a:rPr lang="en-US" altLang="ko-KR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sz="4400" b="1" spc="300" noProof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메시야의</a:t>
            </a:r>
            <a:r>
              <a:rPr lang="ko-KR" alt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선지자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364274" y="691856"/>
            <a:ext cx="9918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“우리는 모두 양처럼 길을 잃고</a:t>
            </a:r>
            <a:r>
              <a:rPr lang="en-US" altLang="ko-KR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ko-KR" alt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각기 제 갈 길로 흩어졌으나</a:t>
            </a:r>
            <a:r>
              <a:rPr lang="en-US" altLang="ko-KR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ko-KR" alt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주님께서 우리 모두의 죄악을 그에게 지우셨다</a:t>
            </a:r>
            <a:r>
              <a:rPr lang="en-US" altLang="ko-KR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(</a:t>
            </a:r>
            <a:r>
              <a:rPr lang="ko-KR" alt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사 </a:t>
            </a:r>
            <a:r>
              <a:rPr lang="en-US" altLang="ko-KR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53:6)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447308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47484" y="1541225"/>
            <a:ext cx="101351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ko-KR" altLang="en-US" sz="2000" b="1" dirty="0"/>
              <a:t>이사야 </a:t>
            </a:r>
            <a:r>
              <a:rPr lang="en-US" altLang="ko-KR" sz="2000" b="1" dirty="0"/>
              <a:t>53</a:t>
            </a:r>
            <a:r>
              <a:rPr lang="ko-KR" altLang="en-US" sz="2000" b="1" dirty="0"/>
              <a:t>장은 예수님께서 이루실 구원계획을 자세히 설명합니다</a:t>
            </a:r>
            <a:r>
              <a:rPr lang="en-US" altLang="ko-KR" sz="2000" b="1" dirty="0"/>
              <a:t>.</a:t>
            </a:r>
            <a:endParaRPr lang="en-US" sz="2000" b="1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다니엘</a:t>
            </a:r>
            <a:r>
              <a:rPr lang="en-US" altLang="ko-KR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: </a:t>
            </a:r>
            <a:r>
              <a:rPr lang="ko-KR" alt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미래의 선지자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비밀을 알려 주시는 분은 오직 하늘에 계시는 </a:t>
            </a:r>
            <a:r>
              <a:rPr lang="ko-KR" alt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하나님뿐이십니다</a:t>
            </a:r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 </a:t>
            </a:r>
          </a:p>
          <a:p>
            <a:pPr algn="ctr"/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하나님은 </a:t>
            </a:r>
            <a:r>
              <a:rPr lang="ko-KR" alt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느부갓네살</a:t>
            </a: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임금님께 앞으로 일어날 일이 무엇이라는 것을 알려 주셨습니다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ko-KR" alt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단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2:28)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262026"/>
            <a:ext cx="52863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b="1" dirty="0"/>
              <a:t>다니엘은 처음부터 철저하게 충실했습니다</a:t>
            </a:r>
            <a:r>
              <a:rPr lang="en-US" altLang="ko-KR" b="1" dirty="0"/>
              <a:t>. </a:t>
            </a:r>
            <a:r>
              <a:rPr lang="ko-KR" altLang="en-US" b="1" dirty="0"/>
              <a:t>그는 음식을 선택할 때 원칙을 잘 지켰고</a:t>
            </a:r>
            <a:r>
              <a:rPr lang="en-US" altLang="ko-KR" b="1" dirty="0"/>
              <a:t>(</a:t>
            </a:r>
            <a:r>
              <a:rPr lang="ko-KR" altLang="en-US" b="1" dirty="0"/>
              <a:t>단 </a:t>
            </a:r>
            <a:r>
              <a:rPr lang="en-US" altLang="ko-KR" b="1" dirty="0"/>
              <a:t>1:8), </a:t>
            </a:r>
            <a:r>
              <a:rPr lang="ko-KR" altLang="en-US" b="1" dirty="0"/>
              <a:t>하나님께 영광을 돌리는 것에 신실했으며</a:t>
            </a:r>
            <a:r>
              <a:rPr lang="en-US" altLang="ko-KR" b="1" dirty="0"/>
              <a:t>(</a:t>
            </a:r>
            <a:r>
              <a:rPr lang="ko-KR" altLang="en-US" b="1" dirty="0"/>
              <a:t>단 </a:t>
            </a:r>
            <a:r>
              <a:rPr lang="en-US" altLang="ko-KR" b="1" dirty="0"/>
              <a:t>2:27-30), </a:t>
            </a:r>
            <a:r>
              <a:rPr lang="ko-KR" altLang="en-US" b="1" dirty="0" err="1"/>
              <a:t>느부갓네살왕에게</a:t>
            </a:r>
            <a:r>
              <a:rPr lang="ko-KR" altLang="en-US" b="1" dirty="0"/>
              <a:t> 닥칠 재앙을 예언할 때도 신실했습니다</a:t>
            </a:r>
            <a:r>
              <a:rPr lang="en-US" altLang="ko-KR" b="1" dirty="0"/>
              <a:t>(</a:t>
            </a:r>
            <a:r>
              <a:rPr lang="ko-KR" altLang="en-US" b="1" dirty="0"/>
              <a:t>단 </a:t>
            </a:r>
            <a:r>
              <a:rPr lang="en-US" altLang="ko-KR" b="1" dirty="0"/>
              <a:t>4:19). </a:t>
            </a:r>
            <a:r>
              <a:rPr lang="ko-KR" altLang="en-US" b="1" dirty="0"/>
              <a:t>또 </a:t>
            </a:r>
            <a:r>
              <a:rPr lang="ko-KR" altLang="en-US" b="1" dirty="0" err="1"/>
              <a:t>벨사살</a:t>
            </a:r>
            <a:r>
              <a:rPr lang="ko-KR" altLang="en-US" b="1" dirty="0"/>
              <a:t> 왕의 죄를 지적하고</a:t>
            </a:r>
            <a:r>
              <a:rPr lang="en-US" altLang="ko-KR" b="1" dirty="0"/>
              <a:t>(</a:t>
            </a:r>
            <a:r>
              <a:rPr lang="ko-KR" altLang="en-US" b="1" dirty="0"/>
              <a:t>단 </a:t>
            </a:r>
            <a:r>
              <a:rPr lang="en-US" altLang="ko-KR" b="1" dirty="0"/>
              <a:t>5:22-23)</a:t>
            </a:r>
            <a:r>
              <a:rPr lang="ko-KR" altLang="en-US" b="1" dirty="0"/>
              <a:t> 개인 기도 습관</a:t>
            </a:r>
            <a:r>
              <a:rPr lang="en-US" altLang="ko-KR" b="1" dirty="0"/>
              <a:t>(</a:t>
            </a:r>
            <a:r>
              <a:rPr lang="ko-KR" altLang="en-US" b="1" dirty="0"/>
              <a:t>단 </a:t>
            </a:r>
            <a:r>
              <a:rPr lang="en-US" altLang="ko-KR" b="1" dirty="0"/>
              <a:t>6:10)</a:t>
            </a:r>
            <a:r>
              <a:rPr lang="ko-KR" altLang="en-US" b="1" dirty="0"/>
              <a:t>도 충실히 지켰습니다</a:t>
            </a:r>
            <a:r>
              <a:rPr lang="en-US" altLang="ko-KR" b="1" dirty="0"/>
              <a:t>.</a:t>
            </a:r>
            <a:endParaRPr lang="en-US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3" y="3275585"/>
            <a:ext cx="7421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b="1" dirty="0"/>
              <a:t>다니엘은 개인적으로 충실한 삶을 살았을 뿐 아니라</a:t>
            </a:r>
            <a:r>
              <a:rPr lang="en-US" altLang="ko-KR" b="1" dirty="0"/>
              <a:t>, </a:t>
            </a:r>
            <a:r>
              <a:rPr lang="ko-KR" altLang="en-US" b="1" dirty="0"/>
              <a:t>바빌론</a:t>
            </a:r>
            <a:r>
              <a:rPr lang="en-US" altLang="ko-KR" b="1" dirty="0"/>
              <a:t>, </a:t>
            </a:r>
            <a:r>
              <a:rPr lang="ko-KR" altLang="en-US" b="1" dirty="0"/>
              <a:t>페르시아</a:t>
            </a:r>
            <a:r>
              <a:rPr lang="en-US" altLang="ko-KR" b="1" dirty="0"/>
              <a:t>, </a:t>
            </a:r>
            <a:r>
              <a:rPr lang="ko-KR" altLang="en-US" b="1" dirty="0"/>
              <a:t>그리스</a:t>
            </a:r>
            <a:r>
              <a:rPr lang="en-US" altLang="ko-KR" b="1" dirty="0"/>
              <a:t>, </a:t>
            </a:r>
            <a:r>
              <a:rPr lang="ko-KR" altLang="en-US" b="1" dirty="0"/>
              <a:t>로마</a:t>
            </a:r>
            <a:r>
              <a:rPr lang="en-US" altLang="ko-KR" b="1" dirty="0"/>
              <a:t>, </a:t>
            </a:r>
            <a:r>
              <a:rPr lang="ko-KR" altLang="en-US" b="1" dirty="0"/>
              <a:t>그리고 유럽의 세계 제국들의 흥망성쇠를 예언하는 사명도 받았습니다 </a:t>
            </a:r>
            <a:r>
              <a:rPr lang="en-US" altLang="ko-KR" b="1" dirty="0"/>
              <a:t>(</a:t>
            </a:r>
            <a:r>
              <a:rPr lang="ko-KR" altLang="en-US" b="1" dirty="0"/>
              <a:t>단 </a:t>
            </a:r>
            <a:r>
              <a:rPr lang="en-US" altLang="ko-KR" b="1" dirty="0"/>
              <a:t>2</a:t>
            </a:r>
            <a:r>
              <a:rPr lang="ko-KR" altLang="en-US" b="1" dirty="0"/>
              <a:t>장</a:t>
            </a:r>
            <a:r>
              <a:rPr lang="en-US" altLang="ko-KR" b="1" dirty="0"/>
              <a:t>, 7~12</a:t>
            </a:r>
            <a:r>
              <a:rPr lang="ko-KR" altLang="en-US" b="1" dirty="0"/>
              <a:t>장</a:t>
            </a:r>
            <a:r>
              <a:rPr lang="en-US" altLang="ko-KR" b="1" dirty="0"/>
              <a:t>).</a:t>
            </a:r>
            <a:endParaRPr lang="en-US" b="1" noProof="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94893" y="4263070"/>
            <a:ext cx="37108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b="1" dirty="0"/>
              <a:t>세계 제국들의 운명에 대한 예언 가운데서 심판</a:t>
            </a:r>
            <a:r>
              <a:rPr lang="en-US" altLang="ko-KR" b="1" dirty="0"/>
              <a:t>(</a:t>
            </a:r>
            <a:r>
              <a:rPr lang="ko-KR" altLang="en-US" b="1" dirty="0"/>
              <a:t>단 </a:t>
            </a:r>
            <a:r>
              <a:rPr lang="en-US" altLang="ko-KR" b="1" dirty="0"/>
              <a:t>7:9-10)</a:t>
            </a:r>
            <a:r>
              <a:rPr lang="ko-KR" altLang="en-US" b="1" dirty="0"/>
              <a:t>과 예수님께서 처음 세상에 오실 시기</a:t>
            </a:r>
            <a:r>
              <a:rPr lang="en-US" altLang="ko-KR" b="1" dirty="0"/>
              <a:t>(</a:t>
            </a:r>
            <a:r>
              <a:rPr lang="ko-KR" altLang="en-US" b="1" dirty="0"/>
              <a:t>단 </a:t>
            </a:r>
            <a:r>
              <a:rPr lang="en-US" altLang="ko-KR" b="1" dirty="0"/>
              <a:t>9:24-27)</a:t>
            </a:r>
            <a:r>
              <a:rPr lang="ko-KR" altLang="en-US" b="1" dirty="0"/>
              <a:t>도 선포했습니다</a:t>
            </a:r>
            <a:r>
              <a:rPr lang="en-US" altLang="ko-KR" b="1" dirty="0"/>
              <a:t>.</a:t>
            </a:r>
            <a:endParaRPr lang="en-US" b="1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28392" y="5546234"/>
            <a:ext cx="5600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b="1" dirty="0"/>
              <a:t>다니엘의 예언을 연구하면 현재 성취되지 않은 예언</a:t>
            </a:r>
            <a:r>
              <a:rPr lang="en-US" altLang="ko-KR" b="1" dirty="0"/>
              <a:t>,</a:t>
            </a:r>
            <a:r>
              <a:rPr lang="ko-KR" altLang="en-US" b="1" dirty="0"/>
              <a:t> 즉 곧 오실 하나님의 왕국을 선포하는 사명이 우리에게 있다는 것을 깨닫게 됩니다</a:t>
            </a:r>
            <a:r>
              <a:rPr lang="en-US" altLang="ko-KR" b="1" dirty="0"/>
              <a:t>(</a:t>
            </a:r>
            <a:r>
              <a:rPr lang="ko-KR" altLang="en-US" b="1" dirty="0"/>
              <a:t>단 </a:t>
            </a:r>
            <a:r>
              <a:rPr lang="en-US" altLang="ko-KR" b="1" dirty="0"/>
              <a:t>2:44; 7:27).</a:t>
            </a:r>
            <a:endParaRPr lang="en-US" b="1" noProof="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247053" y="2175776"/>
            <a:ext cx="400172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침례 요한의 검소한 삶과 죄를 지적하며 회개하라는 확신에 찬 선포를 들은 많은 사람들이 침례를 받기 위해 그에게 몰려왔습니다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막 </a:t>
            </a:r>
            <a:r>
              <a:rPr lang="en-US" altLang="ko-KR" sz="2000" b="1" dirty="0"/>
              <a:t>1:4-6). </a:t>
            </a:r>
            <a:r>
              <a:rPr lang="ko-KR" altLang="en-US" sz="2000" b="1" dirty="0"/>
              <a:t>그의 사역으로 이스라엘 백성들은 영적 전환점을 맞이했는데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마귀는 무력하게 대응하다가 마침내 침례 요한을 죽이기까지 했습니다</a:t>
            </a:r>
            <a:r>
              <a:rPr lang="en-US" altLang="ko-KR" sz="2000" b="1" dirty="0"/>
              <a:t>(</a:t>
            </a:r>
            <a:r>
              <a:rPr lang="ko-KR" altLang="en-US" sz="2000" b="1" dirty="0" err="1"/>
              <a:t>눅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9:9).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ko-KR" altLang="en-US" sz="36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침례 요한</a:t>
            </a:r>
            <a:r>
              <a:rPr lang="en-US" altLang="ko-KR" sz="36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: (</a:t>
            </a:r>
            <a:r>
              <a:rPr lang="ko-KR" altLang="en-US" sz="3600" b="1" dirty="0" err="1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메시야의</a:t>
            </a:r>
            <a:r>
              <a:rPr lang="en-US" altLang="ko-KR" sz="36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) </a:t>
            </a:r>
            <a:r>
              <a:rPr lang="ko-KR" altLang="en-US" sz="36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앞길을 준비하는 선지자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117364" y="777747"/>
            <a:ext cx="104438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나는 예언자 </a:t>
            </a:r>
            <a:r>
              <a:rPr lang="ko-KR" alt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이사야가</a:t>
            </a:r>
            <a:r>
              <a:rPr lang="ko-KR" alt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말한 것처럼 </a:t>
            </a:r>
            <a:r>
              <a:rPr lang="en-US" altLang="ko-KR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'</a:t>
            </a:r>
            <a:r>
              <a:rPr lang="ko-KR" alt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주의 길을 곧게 하라</a:t>
            </a:r>
            <a:r>
              <a:rPr lang="en-US" altLang="ko-KR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.'</a:t>
            </a:r>
            <a:r>
              <a:rPr lang="ko-KR" alt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고 광야에서 외치는 자의 소리이다</a:t>
            </a:r>
            <a:r>
              <a:rPr lang="en-US" altLang="ko-KR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.'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ko-KR" alt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요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사무엘과 예레미야와 같이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요한도 태어나기 전부터 선택되고 구별되었습니다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그는 메시아의 선구자로서 엘리야의 사명을 전하도록 </a:t>
            </a:r>
            <a:r>
              <a:rPr lang="ko-KR" altLang="en-US" sz="2000" b="1" dirty="0" err="1"/>
              <a:t>부름받았습니다</a:t>
            </a:r>
            <a:r>
              <a:rPr lang="en-US" altLang="ko-KR" sz="2000" b="1" dirty="0"/>
              <a:t>(</a:t>
            </a:r>
            <a:r>
              <a:rPr lang="ko-KR" altLang="en-US" sz="2000" b="1" dirty="0" err="1"/>
              <a:t>눅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1:13-17).</a:t>
            </a:r>
            <a:endParaRPr lang="en-US" sz="20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1" y="6095433"/>
            <a:ext cx="120553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b="1" dirty="0"/>
              <a:t>이 사명을 따르는 삶은 결코 순탄하지 않습니다</a:t>
            </a:r>
            <a:r>
              <a:rPr lang="en-US" altLang="ko-KR" b="1" dirty="0"/>
              <a:t>. </a:t>
            </a:r>
            <a:r>
              <a:rPr lang="ko-KR" altLang="en-US" b="1" dirty="0"/>
              <a:t>충성과 확신</a:t>
            </a:r>
            <a:r>
              <a:rPr lang="en-US" altLang="ko-KR" b="1" dirty="0"/>
              <a:t>, </a:t>
            </a:r>
            <a:r>
              <a:rPr lang="ko-KR" altLang="en-US" b="1" dirty="0"/>
              <a:t>그리고 헌신이 필요합니다</a:t>
            </a:r>
            <a:r>
              <a:rPr lang="en-US" altLang="ko-KR" b="1" dirty="0"/>
              <a:t>. </a:t>
            </a:r>
            <a:r>
              <a:rPr lang="ko-KR" altLang="en-US" b="1" dirty="0"/>
              <a:t>현세의 안정이 보장되지는 않지만</a:t>
            </a:r>
            <a:r>
              <a:rPr lang="en-US" altLang="ko-KR" b="1" dirty="0"/>
              <a:t>, </a:t>
            </a:r>
            <a:r>
              <a:rPr lang="ko-KR" altLang="en-US" b="1" dirty="0"/>
              <a:t>영원한 생명은 보장됩니다</a:t>
            </a:r>
            <a:r>
              <a:rPr lang="en-US" altLang="ko-KR" b="1" dirty="0"/>
              <a:t>(</a:t>
            </a:r>
            <a:r>
              <a:rPr lang="ko-KR" altLang="en-US" b="1" dirty="0"/>
              <a:t>우리 자신은 물론</a:t>
            </a:r>
            <a:r>
              <a:rPr lang="en-US" altLang="ko-KR" b="1" dirty="0"/>
              <a:t>, </a:t>
            </a:r>
            <a:r>
              <a:rPr lang="ko-KR" altLang="en-US" b="1" dirty="0"/>
              <a:t>오늘 이 기별을 받아들이는 사람들도 마찬가지입니다</a:t>
            </a:r>
            <a:r>
              <a:rPr lang="en-US" altLang="ko-KR" b="1" dirty="0"/>
              <a:t>).</a:t>
            </a:r>
            <a:endParaRPr lang="en-US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042482"/>
            <a:ext cx="91121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엘리야의 사역이자 요한의 사역은 이제 우리의 사역입니다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우리는 예수님의 죽음으로 우리가 구원받았다는 진리와 죄를 회개하라는 복음을 세상 모든 사람들에게 선포하고 예수님의 오심을 준비하라고 외치라는 사명을 받았습니다</a:t>
            </a:r>
            <a:r>
              <a:rPr lang="en-US" altLang="ko-KR" sz="2000" b="1" dirty="0"/>
              <a:t>.</a:t>
            </a:r>
            <a:endParaRPr lang="en-US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51802" y="990147"/>
            <a:ext cx="10333703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ko-KR" altLang="en-US" sz="28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하나님께서 선지자들에게 주신 권면과 훈계의 기별에는 그분의 영원한 </a:t>
            </a:r>
            <a:r>
              <a:rPr lang="ko-KR" alt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목적이 담겨 있으므로 오늘날 이 세상에 있는 하나님의 교회</a:t>
            </a:r>
            <a:r>
              <a:rPr lang="en-US" altLang="ko-KR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ko-KR" alt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즉 하나님의 포도원을 돌보는 사람들에게 꼭 필요한 기별들입니다</a:t>
            </a:r>
            <a:r>
              <a:rPr lang="en-US" altLang="ko-KR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선지자들의 글에는 길 잃은 인류를 향한 하나님의 사랑과 그들을 구원하시기 위한 계획이 분명히 나와 있습니다</a:t>
            </a:r>
            <a:r>
              <a:rPr lang="en-US" altLang="ko-KR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…</a:t>
            </a:r>
            <a:r>
              <a:rPr lang="en-US" sz="28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ko-KR" alt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그리고 오늘날 하나님께서 그분의 교회</a:t>
            </a:r>
            <a:r>
              <a:rPr lang="en-US" altLang="ko-KR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ko-KR" alt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즉 포도원을 돌보는 농부들에게 주시는 기별은 다름 아닌 옛날 선지자에게 말씀하신 </a:t>
            </a:r>
            <a:r>
              <a:rPr lang="en-US" altLang="ko-KR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ko-KR" alt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그 날에 너희는 아름다운 포도원을 두고 노래를 </a:t>
            </a:r>
            <a:r>
              <a:rPr lang="ko-KR" alt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부를찌어다</a:t>
            </a:r>
            <a:r>
              <a:rPr lang="en-US" altLang="ko-KR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</a:t>
            </a:r>
            <a:r>
              <a:rPr lang="ko-KR" alt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나 여호와는 포도원지기가 </a:t>
            </a:r>
            <a:r>
              <a:rPr lang="ko-KR" alt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됨이여</a:t>
            </a:r>
            <a:r>
              <a:rPr lang="ko-KR" alt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때때로 물을 주며 밤낮으로 간수하여 아무든지 상해하지 못하게 </a:t>
            </a:r>
            <a:r>
              <a:rPr lang="ko-KR" alt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하리로다</a:t>
            </a:r>
            <a:r>
              <a:rPr lang="en-US" altLang="ko-KR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”</a:t>
            </a:r>
            <a:r>
              <a:rPr lang="ko-KR" alt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는 말씀입니다 </a:t>
            </a:r>
            <a:endParaRPr lang="en-US" altLang="ko-KR" sz="2800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altLang="ko-KR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(</a:t>
            </a:r>
            <a:r>
              <a:rPr lang="ko-KR" alt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사 </a:t>
            </a:r>
            <a:r>
              <a:rPr lang="en-US" altLang="ko-KR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27:2,3)</a:t>
            </a:r>
            <a:endParaRPr lang="ko-KR" altLang="en-US" sz="2800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  <a:p>
            <a:pPr algn="ctr">
              <a:spcBef>
                <a:spcPts val="600"/>
              </a:spcBef>
            </a:pPr>
            <a:endParaRPr lang="en-US" sz="2800" b="1" noProof="0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718241" y="5634498"/>
            <a:ext cx="27013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600" b="1" noProof="0" dirty="0">
                <a:solidFill>
                  <a:schemeClr val="accent5">
                    <a:lumMod val="50000"/>
                  </a:schemeClr>
                </a:solidFill>
              </a:rPr>
              <a:t>엘렌 </a:t>
            </a:r>
            <a:r>
              <a:rPr lang="ko-KR" alt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화잇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ko-KR" altLang="en-US" sz="1600" b="1" noProof="0" dirty="0">
                <a:solidFill>
                  <a:schemeClr val="accent5">
                    <a:lumMod val="50000"/>
                  </a:schemeClr>
                </a:solidFill>
              </a:rPr>
              <a:t>선지자와 왕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,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부록</a:t>
            </a:r>
            <a:r>
              <a:rPr lang="en-US" sz="36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:</a:t>
            </a:r>
            <a:r>
              <a:rPr lang="en-US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ko-KR" altLang="en-US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선지자의 사명으로 엘렌 </a:t>
            </a:r>
            <a:r>
              <a:rPr lang="ko-KR" altLang="en-US" sz="3600" b="1" noProof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화잇을</a:t>
            </a:r>
            <a:r>
              <a:rPr lang="ko-KR" altLang="en-US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부르심</a:t>
            </a:r>
            <a:endParaRPr lang="en-US" sz="3600" b="1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5871" y="676925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엘렌 </a:t>
            </a:r>
            <a:r>
              <a:rPr lang="ko-KR" altLang="en-US" sz="2000" b="1" dirty="0" err="1"/>
              <a:t>굴드</a:t>
            </a:r>
            <a:r>
              <a:rPr lang="ko-KR" altLang="en-US" sz="2000" b="1" dirty="0"/>
              <a:t> </a:t>
            </a:r>
            <a:r>
              <a:rPr lang="ko-KR" altLang="en-US" sz="2000" b="1" dirty="0" err="1"/>
              <a:t>하몬은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17</a:t>
            </a:r>
            <a:r>
              <a:rPr lang="ko-KR" altLang="en-US" sz="2000" b="1" dirty="0"/>
              <a:t>세 때인 </a:t>
            </a:r>
            <a:r>
              <a:rPr lang="en-US" altLang="ko-KR" sz="2000" b="1" dirty="0"/>
              <a:t>1844</a:t>
            </a:r>
            <a:r>
              <a:rPr lang="ko-KR" altLang="en-US" sz="2000" b="1" dirty="0"/>
              <a:t>년 </a:t>
            </a:r>
            <a:r>
              <a:rPr lang="en-US" altLang="ko-KR" sz="2000" b="1" dirty="0"/>
              <a:t>12</a:t>
            </a:r>
            <a:r>
              <a:rPr lang="ko-KR" altLang="en-US" sz="2000" b="1" dirty="0"/>
              <a:t>월에 첫 번째 환상을 보았습니다</a:t>
            </a:r>
            <a:r>
              <a:rPr lang="en-US" altLang="ko-KR" sz="2000" b="1" dirty="0"/>
              <a:t>.</a:t>
            </a:r>
            <a:endParaRPr lang="en-US" sz="2000" b="1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72431" y="2891351"/>
            <a:ext cx="102306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이 환상을 통해 하나님께서는 믿는 사람들에게 올바른 길을 가고 있다는 확신을 주셨습니다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처음에는 엘렌의 계시를 믿는 사람들이 많지 않았으나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결국 그녀는 선지자로 인정받게 되었습니다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그녀가 전한 메시지는 초기부터 재림교인들을 격려하고 인도해 왔으며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오늘날에도 여전히 그 역할을 하고 있습니다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658839"/>
            <a:ext cx="116528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이런 와중에 엘렌은 환상에서 이 세상에서 하늘 예루살렘 성으로 이어지는 길을 보았고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재림교회 믿음을 가진 사람들은 예수님의 인도를 받으며 그 거룩한 도성을 향해 나아가고 있었습니다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그들이 예수님께 시선을 고정하면 그 길을 따라 전진할 수 있었지만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눈을 다른 곳으로 돌리는 사람들은 길에서 떨어져 나갔습니다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1" y="1001963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윌리엄 밀러는 다니엘서 </a:t>
            </a:r>
            <a:r>
              <a:rPr lang="en-US" altLang="ko-KR" sz="2000" b="1" dirty="0">
                <a:solidFill>
                  <a:prstClr val="black"/>
                </a:solidFill>
              </a:rPr>
              <a:t>8</a:t>
            </a:r>
            <a:r>
              <a:rPr lang="ko-KR" altLang="en-US" sz="2000" b="1" dirty="0">
                <a:solidFill>
                  <a:prstClr val="black"/>
                </a:solidFill>
              </a:rPr>
              <a:t>장 </a:t>
            </a:r>
            <a:r>
              <a:rPr lang="en-US" altLang="ko-KR" sz="2000" b="1" dirty="0">
                <a:solidFill>
                  <a:prstClr val="black"/>
                </a:solidFill>
              </a:rPr>
              <a:t>14</a:t>
            </a:r>
            <a:r>
              <a:rPr lang="ko-KR" altLang="en-US" sz="2000" b="1" dirty="0">
                <a:solidFill>
                  <a:prstClr val="black"/>
                </a:solidFill>
              </a:rPr>
              <a:t>절의 예언을 </a:t>
            </a:r>
            <a:r>
              <a:rPr lang="en-US" altLang="ko-KR" sz="2000" b="1" dirty="0">
                <a:solidFill>
                  <a:prstClr val="black"/>
                </a:solidFill>
              </a:rPr>
              <a:t>1843</a:t>
            </a:r>
            <a:r>
              <a:rPr lang="ko-KR" altLang="en-US" sz="2000" b="1" dirty="0">
                <a:solidFill>
                  <a:prstClr val="black"/>
                </a:solidFill>
              </a:rPr>
              <a:t>년에 예수께서 재림하실 것으로 해석했습니다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그 후 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그의 추종자들이</a:t>
            </a:r>
            <a:r>
              <a:rPr lang="en-US" altLang="ko-KR" sz="2000" b="1" dirty="0">
                <a:solidFill>
                  <a:prstClr val="black"/>
                </a:solidFill>
              </a:rPr>
              <a:t>)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en-US" altLang="ko-KR" sz="2000" b="1" dirty="0">
                <a:solidFill>
                  <a:prstClr val="black"/>
                </a:solidFill>
              </a:rPr>
              <a:t>1844</a:t>
            </a:r>
            <a:r>
              <a:rPr lang="ko-KR" altLang="en-US" sz="2000" b="1" dirty="0">
                <a:solidFill>
                  <a:prstClr val="black"/>
                </a:solidFill>
              </a:rPr>
              <a:t>년 </a:t>
            </a:r>
            <a:r>
              <a:rPr lang="en-US" altLang="ko-KR" sz="2000" b="1" dirty="0">
                <a:solidFill>
                  <a:prstClr val="black"/>
                </a:solidFill>
              </a:rPr>
              <a:t>10</a:t>
            </a:r>
            <a:r>
              <a:rPr lang="ko-KR" altLang="en-US" sz="2000" b="1" dirty="0">
                <a:solidFill>
                  <a:prstClr val="black"/>
                </a:solidFill>
              </a:rPr>
              <a:t>월 </a:t>
            </a:r>
            <a:r>
              <a:rPr lang="en-US" altLang="ko-KR" sz="2000" b="1" dirty="0">
                <a:solidFill>
                  <a:prstClr val="black"/>
                </a:solidFill>
              </a:rPr>
              <a:t>22</a:t>
            </a:r>
            <a:r>
              <a:rPr lang="ko-KR" altLang="en-US" sz="2000" b="1" dirty="0">
                <a:solidFill>
                  <a:prstClr val="black"/>
                </a:solidFill>
              </a:rPr>
              <a:t>일로 날짜를 정했으나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예수님은 오시지 않으셨습니다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5026</TotalTime>
  <Words>1503</Words>
  <Application>Microsoft Office PowerPoint</Application>
  <PresentationFormat>Panorámica</PresentationFormat>
  <Paragraphs>84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Comic Sans MS</vt:lpstr>
      <vt:lpstr>Arial</vt:lpstr>
      <vt:lpstr>Aptos</vt:lpstr>
      <vt:lpstr>Constantia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149</cp:revision>
  <dcterms:created xsi:type="dcterms:W3CDTF">2026-09-11T15:58:36Z</dcterms:created>
  <dcterms:modified xsi:type="dcterms:W3CDTF">2026-10-08T06:43:20Z</dcterms:modified>
</cp:coreProperties>
</file>