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Saysettha OT" panose="020B0504020207020204" pitchFamily="34" charset="-34"/>
      <p:regular r:id="rId15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2"/>
  </p:normalViewPr>
  <p:slideViewPr>
    <p:cSldViewPr snapToGrid="0">
      <p:cViewPr varScale="1">
        <p:scale>
          <a:sx n="101" d="100"/>
          <a:sy n="101" d="100"/>
        </p:scale>
        <p:origin x="10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lo-LA" sz="1800" b="1" dirty="0">
              <a:solidFill>
                <a:schemeClr val="accent3">
                  <a:lumMod val="75000"/>
                </a:schemeClr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ຊົນຊາດທີ່ບໍຣິສຸດ</a:t>
          </a:r>
          <a:endParaRPr lang="es-ES" sz="1800" dirty="0">
            <a:solidFill>
              <a:schemeClr val="accent3">
                <a:lumMod val="75000"/>
              </a:schemeClr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ພວກເຂົາຈະອຸທິດຕົນໃຫ້ກັບພຣະເຈົ້າ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, </a:t>
          </a: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ແລະສະແດງເຖິງພຣະລັກສະນະຂອງພຣະອົງ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lo-LA" sz="1800" b="1" dirty="0">
              <a:solidFill>
                <a:schemeClr val="accent5">
                  <a:lumMod val="75000"/>
                </a:schemeClr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ອານາຈັກແຫ່ງປະໂລຫິດ</a:t>
          </a:r>
          <a:endParaRPr lang="es-ES" sz="1800" dirty="0">
            <a:solidFill>
              <a:schemeClr val="accent5">
                <a:lumMod val="75000"/>
              </a:schemeClr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ພວກເຂົາຈະເປັນຕົວແທນທີ່ເຊື່ອມຜູ້ຄົນອື່ນໆຫາພຣະເຈົ້າ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, </a:t>
          </a: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ແລະ ສອນພວກເຂົາກ່ຽວກັບພຣະບັນຍັດ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lo-LA" sz="1800" b="1" dirty="0">
              <a:solidFill>
                <a:schemeClr val="accent4">
                  <a:lumMod val="50000"/>
                </a:schemeClr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ເປັນເໝືອນຊັບສົມບັດທີ່ມີຄ່າຂອງພຣະເຈົ້າ</a:t>
          </a:r>
          <a:endParaRPr lang="es-ES" sz="1800" dirty="0">
            <a:solidFill>
              <a:schemeClr val="accent4">
                <a:lumMod val="50000"/>
              </a:schemeClr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ພຣະເຈົ້າຈະຊົງໃຫ້ອິດສະຣາເອນເປັນເໝືອນກັບຊ່ອງທາງໃຫ້ຄວາມຮູ້ກ່ຽວກັບພຣະອົງ ແກ່ຊາວໂລກ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“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ຄວາມຮັກແມ່ນການປະຕິບັດຕາມກົດບັນຍັດຢ່າງຄົບຖ້ວນ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” (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ໂຣມ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ຮັກພຣະເຈົ້າ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ພບຍສ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6:5; </a:t>
          </a: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ຮັກເພື່ອນບ້ານ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ລບລວ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19:18; </a:t>
          </a:r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ເຄົາລົບຕໍ່ຕົນເອງ ບໍ່ໃຫ້ຄວາມປາຖະໜາຊົ່ວ ເຂົ້າມາໃນຈິດໃຈ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ຖວາຍກຽດໃນວັນພັກຜ່ອນຂອງພຣະອົງ ແລະນະມັດສະການພຣະອົງ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ຈົ່ງຖວາຍກຽດແລະເຄົາລົບພຣະເຈົ້າໂດຍການໃຫ້ພຣະອົງເປັນທີໜຶ່ງໃນຊີວິດ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ເຄົາລົບບູຊາພຣະອົງໂດຍບໍ່ຕ້ອງເອົາຮູບເຄົາລົບອັນໃດມາແທນພຣະອົງ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ເຄົາລົບພຣນາມ, ຊື່ສຽງ ແລະ ພຣະລັກສະນະນິໄສຂອງພຣະອົງ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ເຄົາລົບພໍ່ແມ່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ເຄົາລົບຊີວິດຄົນອື່ນໆ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ເຄົາລົບຕໍ່ຄູ່ສົມຣົດ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ເຄົາລົບຕໍ່ສິ່ງທີ່ເປັນຂອງຄົນອື່ນ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ເຄົາລົບຕໍ່ຊື່ສຽງຂອງບຸກຄົນອື່ນ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lo-LA" sz="1600" b="1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ຮັກສາພວກເຮົາໃຫ້ພົ້ນຈາກຄວາມຊົ່ວ</a:t>
          </a:r>
          <a:r>
            <a:rPr lang="es-ES" sz="1600" b="1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 </a:t>
          </a:r>
          <a:r>
            <a:rPr lang="en" sz="1600" b="1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ພສສ</a:t>
          </a:r>
          <a:r>
            <a:rPr lang="en" sz="1600" b="1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119:104)</a:t>
          </a:r>
          <a:endParaRPr lang="es-ES" sz="1600" dirty="0">
            <a:solidFill>
              <a:srgbClr val="76612B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lo-LA" sz="1600" b="1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ໃຫ້ສະຕິປັນຍາ</a:t>
          </a:r>
          <a:r>
            <a:rPr lang="en" sz="1600" b="1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ພບຍສ</a:t>
          </a:r>
          <a:r>
            <a:rPr lang="en" sz="1600" b="1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4:6)</a:t>
          </a:r>
          <a:endParaRPr lang="es-ES" sz="1600" dirty="0">
            <a:solidFill>
              <a:srgbClr val="56782A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lo-LA" sz="1600" b="1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ໃຫ້ອິດສະຫລະແກ່ພວກເຮົາ</a:t>
          </a:r>
          <a:r>
            <a:rPr lang="en" sz="1600" b="1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ຢກບ</a:t>
          </a:r>
          <a:r>
            <a:rPr lang="en" sz="1600" b="1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 2:12)</a:t>
          </a:r>
          <a:endParaRPr lang="es-ES" sz="1600" dirty="0">
            <a:solidFill>
              <a:srgbClr val="2B7337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lo-LA" sz="1600" b="1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ມອບສັນຕິສຸກໃຫ້ແກ່ພວກເຮົາ </a:t>
          </a:r>
          <a:r>
            <a:rPr lang="en" sz="1600" b="1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ພສສ</a:t>
          </a:r>
          <a:r>
            <a:rPr lang="en" sz="1600" b="1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119:165)</a:t>
          </a:r>
          <a:endParaRPr lang="es-ES" sz="1600" dirty="0">
            <a:solidFill>
              <a:srgbClr val="3FA59E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lo-LA" sz="1600" b="1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ປະທານຄວາມຮຸ່ງເຮືອງໃຫ້ແກ່ພວກເຮົາ</a:t>
          </a:r>
          <a:r>
            <a:rPr lang="en" sz="1600" b="1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ຢຊ</a:t>
          </a:r>
          <a:r>
            <a:rPr lang="en" sz="1600" b="1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1:8)</a:t>
          </a:r>
          <a:endParaRPr lang="es-ES" sz="1600" dirty="0">
            <a:solidFill>
              <a:srgbClr val="4466A9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lo-LA" sz="1600" b="1" dirty="0">
              <a:solidFill>
                <a:srgbClr val="623A9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ໃຫ້ເຮົາເຫັນເຖິງຄວາມບາບຂອງພວກເຮົາ</a:t>
          </a:r>
          <a:r>
            <a:rPr lang="en" sz="1600" b="1" dirty="0">
              <a:solidFill>
                <a:srgbClr val="623A9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(Rom. 7:7)</a:t>
          </a:r>
          <a:endParaRPr lang="es-ES" sz="1600" dirty="0">
            <a:solidFill>
              <a:srgbClr val="623A9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lo-LA" sz="1600" b="1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ນໍາພວກເຮົາໄປຫາພຣະເຢຊູ</a:t>
          </a:r>
          <a:br>
            <a:rPr lang="es-ES" sz="1600" b="1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</a:br>
          <a:r>
            <a:rPr lang="en" sz="1600" b="1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ຄລຕ</a:t>
          </a:r>
          <a:r>
            <a:rPr lang="en" sz="1600" b="1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3:24)</a:t>
          </a:r>
          <a:endParaRPr lang="es-ES" sz="1600" dirty="0">
            <a:solidFill>
              <a:srgbClr val="853974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16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85871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10314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32499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solidFill>
                <a:schemeClr val="accent3">
                  <a:lumMod val="75000"/>
                </a:schemeClr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ຊົນຊາດທີ່ບໍຣິສຸດ</a:t>
          </a:r>
          <a:endParaRPr lang="es-ES" sz="1800" kern="1200" dirty="0">
            <a:solidFill>
              <a:schemeClr val="accent3">
                <a:lumMod val="75000"/>
              </a:schemeClr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ພວກເຂົາຈະອຸທິດຕົນໃຫ້ກັບພຣະເຈົ້າ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, </a:t>
          </a: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ແລະສະແດງເຖິງພຣະລັກສະນະຂອງພຣະອົງ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solidFill>
                <a:schemeClr val="accent5">
                  <a:lumMod val="75000"/>
                </a:schemeClr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ອານາຈັກແຫ່ງປະໂລຫິດ</a:t>
          </a:r>
          <a:endParaRPr lang="es-ES" sz="1800" kern="1200" dirty="0">
            <a:solidFill>
              <a:schemeClr val="accent5">
                <a:lumMod val="75000"/>
              </a:schemeClr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ພວກເຂົາຈະເປັນຕົວແທນທີ່ເຊື່ອມຜູ້ຄົນອື່ນໆຫາພຣະເຈົ້າ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, </a:t>
          </a: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ແລະ ສອນພວກເຂົາກ່ຽວກັບພຣະບັນຍັດ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solidFill>
                <a:schemeClr val="accent4">
                  <a:lumMod val="50000"/>
                </a:schemeClr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ເປັນເໝືອນຊັບສົມບັດທີ່ມີຄ່າຂອງພຣະເຈົ້າ</a:t>
          </a:r>
          <a:endParaRPr lang="es-ES" sz="1800" kern="1200" dirty="0">
            <a:solidFill>
              <a:schemeClr val="accent4">
                <a:lumMod val="50000"/>
              </a:schemeClr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ພຣະເຈົ້າຈະຊົງໃຫ້ອິດສະຣາເອນເປັນເໝືອນກັບຊ່ອງທາງໃຫ້ຄວາມຮູ້ກ່ຽວກັບພຣະອົງ ແກ່ຊາວໂລກ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“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ຄວາມຮັກແມ່ນການປະຕິບັດຕາມກົດບັນຍັດຢ່າງຄົບຖ້ວນ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” (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ໂຣມ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13:10)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ຮັກພຣະເຈົ້າ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ພບຍສ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6:5; </a:t>
          </a: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20:3-11)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ຈົ່ງຖວາຍກຽດແລະເຄົາລົບພຣະເຈົ້າໂດຍການໃຫ້ພຣະອົງເປັນທີໜຶ່ງໃນຊີວິດ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</a:t>
          </a: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ເຄົາລົບບູຊາພຣະອົງໂດຍບໍ່ຕ້ອງເອົາຮູບເຄົາລົບອັນໃດມາແທນພຣະອົງ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ເຄົາລົບພຣນາມ, ຊື່ສຽງ ແລະ ພຣະລັກສະນະນິໄສຂອງພຣະອົງ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ຖວາຍກຽດໃນວັນພັກຜ່ອນຂອງພຣະອົງ ແລະນະມັດສະການພຣະອົງ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ຮັກເພື່ອນບ້ານ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ລບລວ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19:18; </a:t>
          </a: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20:12-17)</a:t>
          </a: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ເຄົາລົບພໍ່ແມ່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ເຄົາລົບຊີວິດຄົນອື່ນໆ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ເຄົາລົບຕໍ່ຄູ່ສົມຣົດ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ເຄົາລົບຕໍ່ສິ່ງທີ່ເປັນຂອງຄົນອື່ນ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ເຄົາລົບຕໍ່ຊື່ສຽງຂອງບຸກຄົນອື່ນ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ເຄົາລົບຕໍ່ຕົນເອງ ບໍ່ໃຫ້ຄວາມປາຖະໜາຊົ່ວ ເຂົ້າມາໃນຈິດໃຈ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291259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560464" y="85747"/>
          <a:ext cx="2755296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ຮັກສາພວກເຮົາໃຫ້ພົ້ນຈາກຄວາມຊົ່ວ</a:t>
          </a:r>
          <a:r>
            <a:rPr lang="es-ES" sz="1600" b="1" kern="1200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 </a:t>
          </a:r>
          <a:r>
            <a:rPr lang="en" sz="1600" b="1" kern="1200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ພສສ</a:t>
          </a:r>
          <a:r>
            <a:rPr lang="en" sz="1600" b="1" kern="1200" dirty="0">
              <a:solidFill>
                <a:srgbClr val="76612B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119:104)</a:t>
          </a:r>
          <a:endParaRPr lang="es-ES" sz="1600" kern="1200" dirty="0">
            <a:solidFill>
              <a:srgbClr val="76612B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560464" y="85747"/>
        <a:ext cx="2755296" cy="793294"/>
      </dsp:txXfrm>
    </dsp:sp>
    <dsp:sp modelId="{01773855-98DE-46D6-BBE7-191E056DDB72}">
      <dsp:nvSpPr>
        <dsp:cNvPr id="0" name=""/>
        <dsp:cNvSpPr/>
      </dsp:nvSpPr>
      <dsp:spPr>
        <a:xfrm>
          <a:off x="2670746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4124008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ໃຫ້ສະຕິປັນຍາ</a:t>
          </a:r>
          <a:r>
            <a:rPr lang="en" sz="1600" b="1" kern="1200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ພບຍສ</a:t>
          </a:r>
          <a:r>
            <a:rPr lang="en" sz="1600" b="1" kern="1200" dirty="0">
              <a:solidFill>
                <a:srgbClr val="56782A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4:6)</a:t>
          </a:r>
          <a:endParaRPr lang="es-ES" sz="1600" kern="1200" dirty="0">
            <a:solidFill>
              <a:srgbClr val="56782A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4124008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764001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973211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ໃຫ້ອິດສະຫລະແກ່ພວກເຮົາ</a:t>
          </a:r>
          <a:r>
            <a:rPr lang="en" sz="1600" b="1" kern="1200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ຢກບ</a:t>
          </a:r>
          <a:r>
            <a:rPr lang="en" sz="1600" b="1" kern="1200" dirty="0">
              <a:solidFill>
                <a:srgbClr val="2B7337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 2:12)</a:t>
          </a:r>
          <a:endParaRPr lang="es-ES" sz="1600" kern="1200" dirty="0">
            <a:solidFill>
              <a:srgbClr val="2B7337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973211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50148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54944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ມອບສັນຕິສຸກໃຫ້ແກ່ພວກເຮົາ </a:t>
          </a:r>
          <a:r>
            <a:rPr lang="en" sz="1600" b="1" kern="1200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ພສສ</a:t>
          </a:r>
          <a:r>
            <a:rPr lang="en" sz="1600" b="1" kern="1200" dirty="0">
              <a:solidFill>
                <a:srgbClr val="3FA59E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119:165)</a:t>
          </a:r>
          <a:endParaRPr lang="es-ES" sz="1600" kern="1200" dirty="0">
            <a:solidFill>
              <a:srgbClr val="3FA59E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54944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2081032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651587" y="3113682"/>
          <a:ext cx="1635262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ປະທານຄວາມຮຸ່ງເຮືອງໃຫ້ແກ່ພວກເຮົາ</a:t>
          </a:r>
          <a:r>
            <a:rPr lang="en" sz="1600" b="1" kern="1200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ຢຊ</a:t>
          </a:r>
          <a:r>
            <a:rPr lang="en" sz="1600" b="1" kern="1200" dirty="0">
              <a:solidFill>
                <a:srgbClr val="4466A9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1:8)</a:t>
          </a:r>
          <a:endParaRPr lang="es-ES" sz="1600" kern="1200" dirty="0">
            <a:solidFill>
              <a:srgbClr val="4466A9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51587" y="3113682"/>
        <a:ext cx="1635262" cy="852791"/>
      </dsp:txXfrm>
    </dsp:sp>
    <dsp:sp modelId="{841133F3-4289-4088-A1C7-11FD40326061}">
      <dsp:nvSpPr>
        <dsp:cNvPr id="0" name=""/>
        <dsp:cNvSpPr/>
      </dsp:nvSpPr>
      <dsp:spPr>
        <a:xfrm>
          <a:off x="1818518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19534" y="1864242"/>
          <a:ext cx="1821280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rgbClr val="623A9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ໃຫ້ເຮົາເຫັນເຖິງຄວາມບາບຂອງພວກເຮົາ</a:t>
          </a:r>
          <a:r>
            <a:rPr lang="en" sz="1600" b="1" kern="1200" dirty="0">
              <a:solidFill>
                <a:srgbClr val="623A9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(Rom. 7:7)</a:t>
          </a:r>
          <a:endParaRPr lang="es-ES" sz="1600" kern="1200" dirty="0">
            <a:solidFill>
              <a:srgbClr val="623A9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9534" y="1864242"/>
        <a:ext cx="1821280" cy="932121"/>
      </dsp:txXfrm>
    </dsp:sp>
    <dsp:sp modelId="{0A48C909-9AF7-4595-8DB7-E64E0BE454BF}">
      <dsp:nvSpPr>
        <dsp:cNvPr id="0" name=""/>
        <dsp:cNvSpPr/>
      </dsp:nvSpPr>
      <dsp:spPr>
        <a:xfrm>
          <a:off x="191177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264747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ນໍາພວກເຮົາໄປຫາພຣະເຢຊູ</a:t>
          </a:r>
          <a:br>
            <a:rPr lang="es-ES" sz="1600" b="1" kern="1200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</a:br>
          <a:r>
            <a:rPr lang="en" sz="1600" b="1" kern="1200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ຄລຕ</a:t>
          </a:r>
          <a:r>
            <a:rPr lang="en" sz="1600" b="1" kern="1200" dirty="0">
              <a:solidFill>
                <a:srgbClr val="853974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. 3:24)</a:t>
          </a:r>
          <a:endParaRPr lang="es-ES" sz="1600" kern="1200" dirty="0">
            <a:solidFill>
              <a:srgbClr val="853974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64747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lo-LA" sz="7200" b="1" dirty="0">
                <a:ln/>
                <a:solidFill>
                  <a:schemeClr val="accent3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ພັນທະສັນຍາທີ່ພູເຂົາຊີນາຍ</a:t>
            </a:r>
            <a:endParaRPr lang="en" sz="7200" b="1" dirty="0">
              <a:ln/>
              <a:solidFill>
                <a:schemeClr val="accent3"/>
              </a:solidFill>
              <a:effectLst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736235" y="6486179"/>
            <a:ext cx="3919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o-LA" sz="16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ບົດທີ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8 </a:t>
            </a:r>
            <a:r>
              <a:rPr lang="lo-LA" sz="16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ສໍາລັບສະບາໂຕທີ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23</a:t>
            </a:r>
            <a:r>
              <a:rPr lang="lo-LA" sz="16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ສິງຫາ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13491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lo-LA" sz="36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 ເປັນດັ່ງພຣະສັນຍາ</a:t>
            </a:r>
            <a:endParaRPr lang="en" sz="36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ພຣະອົງໄດ້ບອກພວກເຈົ້າວ່າຕ້ອງເຮັດຢ່າງໃດ ເພື່ອຖືຮັກສາພັນທະສັນຍາ ທີ່ພຣະອົງໄດ້ເຮັດໄວ້ກັບພວກເຈົ້າ ຄືໃຫ້ພວກເຈົ້າໄດ້ປະຕິບັດຕາມພຣະຄໍາສັ່ງສິບຂໍ້ທີ່ພຣະອົງໄດ້ຈາລຶກໄວ້ໃນຫີນສອງແຜ່ນ</a:t>
            </a:r>
            <a:r>
              <a:rPr lang="en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ພບຍສ</a:t>
            </a:r>
            <a:r>
              <a:rPr lang="en" sz="1400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4:13,)</a:t>
            </a:r>
            <a:endParaRPr lang="es-ES" b="1" dirty="0">
              <a:solidFill>
                <a:srgbClr val="FF0000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ໃນພາສາເຮັບເຣີ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ການເລົ່າເຖິງພຣະບັນຍັດສິບປະການສາມຄັ້ງນັ້ນ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ພວກເຂົາເອີ້ນວ່າ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i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ຂໍ້ຄໍາສັ່ງ ສິບປະການ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34:28;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ພບຍສ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4:13;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ພບຍສ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ຕົວຢ່າງ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ຄໍາສັນຍາອັັນດີງາມທີ່ພຣະອົງຊົງສັນຍາໄວ້ກັບໂມເຊນັ້ນ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[</a:t>
            </a:r>
            <a:r>
              <a:rPr lang="en-US" b="1" i="1" dirty="0" err="1">
                <a:latin typeface="Saysettha OT" panose="020B0504020207020204" pitchFamily="34" charset="-34"/>
                <a:cs typeface="Saysettha OT" panose="020B0504020207020204" pitchFamily="34" charset="-34"/>
              </a:rPr>
              <a:t>dabar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]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ບໍ່ເຄີຍລົ້ມເຫລວແມ້ແຕ່ຂໍ້ດຽວ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(1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ກສ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ດັ່ງນັ້ນ ໃນພາສາເຮັບເລີ ຄໍາວ່າດາບາຣ໌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en" b="1" i="1" dirty="0" err="1">
                <a:latin typeface="Saysettha OT" panose="020B0504020207020204" pitchFamily="34" charset="-34"/>
                <a:cs typeface="Saysettha OT" panose="020B0504020207020204" pitchFamily="34" charset="-34"/>
              </a:rPr>
              <a:t>dabar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ສາມາດແປໄດ້ວ່າ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ຖ້ອຍຄໍາ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ຫລື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ຄໍາສັນຍາ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endParaRPr lang="es-ES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ໃນຄວາມເປັນຈິງ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ພວກເຮົາບໍ່ໄດ້ໃຫ້ພຣະອົງສິ່ງໃດເລີຍ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ແຕ່ສໍາລັບພຣະອົງ ເມື່ອພຣະອົງສັນຍາແລ້ວ ພຣະອົງກໍ່ລົງມືເຮັດສິ່ງນັ້ນທີ່ເປັນຮູບປະທໍາ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ໃຫ້ພວກເຮົາຄິດເຖິງສິ່ງນີ້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ໝາຍຄວາມວ່າແນວໃດຖ້າເຮົາເວົ້າຕໍ່ຄົນອື່ນວ່າ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ເຮົາໃຫ້ຄໍາໝັ້ນສັນຍາແກ່ທ່ານ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ພຣະບັນຍັດສິບປະການແມ່ນຄໍາສັນຍາສິບປະການທີ່ພຣະເຈົ້າຊົງມອບໃຫ້ພວກເຮົາ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ເພື່ອນໍາພວກເຮົາໄປສູ່ເສັ້ນທາງທີ່ຖືກຕ້ອງ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156754"/>
            <a:ext cx="831954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lo-LA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ພຣະບັນຍັດປຽບດັ່ງຈຸດຈົບ</a:t>
            </a:r>
            <a:endParaRPr lang="en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ດ້ວຍວ່າພຣະຄຣິດໄດ້ເຮັດໃຫ້ກົດບັນຍັດຖືກຍົກເລີກ ເພື່ອວ່າຜູ້ທີ່ວາງໃຈເຊື່ອທຸກຄົນ ຈະໄດ້ເປັນຄົນຊອບທໍາ</a:t>
            </a:r>
            <a:r>
              <a:rPr lang="en" b="1" dirty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sz="1400" b="1" dirty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674794"/>
            <a:ext cx="653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ຄໍາວ່າ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ຈົບ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ທີ່ ອຈ ໂປໂລໄດ້ໃຊ້ໃນ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10:4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ແມ່ນ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lang="en" b="1" i="1" dirty="0">
                <a:latin typeface="Saysettha OT" panose="020B0504020207020204" pitchFamily="34" charset="-34"/>
                <a:cs typeface="Saysettha OT" panose="020B0504020207020204" pitchFamily="34" charset="-34"/>
              </a:rPr>
              <a:t>telos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ຄໍານີ້ມາຍຄວາມວ່າແນວໃດ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1" y="3735074"/>
            <a:ext cx="41968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ຖ້າວ່າພວກເຮົາແປວ່າ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ພຣະເຢຊູເປັນທີ່ສິ້ນສຸດ ຂອງພຣະບັນຍັດ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ຈຶ່ງບໍ່ມີພຣະບັນຍັດອີກຕໍ່ໄປ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ເພາະສະນັ້ນ ຈຶ່ງບໍ່ມີຄວາມບາບ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ອຈ ໂປໂລ ເວົ້າຂັດແຍ້ງຕົນເອງບໍ?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ຖ້າພວກເຮົາແປວ່າ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ຈຸດທີ່ພຣະບັນຍັດເນັ້ນ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ຊີ້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)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ໄປຫາແມ່ນພຣະເຢຊູຄຣິດ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ກໍ່ສອດຄ້ອງກັບຄໍາເວົ້າຂອງ ອຈ ໂປໂລ. ເພາະພຣະບັນຍັດ ນໍາພວກເຮົາໄປຫາພຣະເຢຊູຄຣິດ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3:31;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ຄລຕ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505670"/>
            <a:ext cx="6354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ຄໍາແປທົ່ວໄປແມ່ນ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ຈຸດບົ່ງຊີ້ເຖິງຂອບເຂດວັດຖຸປະສົງ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ຄວາມໝາຍອັນທີສອງແມ່ນ: ທາງອອກ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ຈຸດສິ້ນສຸດ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ຈຸດປະສົງ, ແລະ ຜົນລັບ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ຄວາມໝາຍຂອງແຕ່ລະຄໍາຕ້ອງຂຶ້ນກັບປະໂຫຍກທີ່ໃຊ້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209924" y="1728589"/>
            <a:ext cx="86387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ພຣະບັນຍັດບໍ່ໄດ້ກ່າວໄວ້ ເພື່ອໃຊ້ສໍາລັບປະໂຫຍດຂອງຊາວເຮັບເຣີເທົ່ານັ້ນ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ພຣະເຈົ້າຊົງໃຫ້ກຽດພວກເຂົາໂດຍແຕ່ງຕັ້ງໃຫ້ເປັນຜູ້ພິທັກ ແລະ ຮັກສາພຣະບັນຍັດຂອງພຣະອົງ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ແຕ່ພຣະບັນຍັດນັ້ນແມ່ນເພື່ອມະນຸດໂລກທັງໝົດ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ຄຸນນະທໍາຂອງພຣະບັນຍັດແມ່ນທຸກຄົນສາມາດເຂົ້າເຖິງໄດ້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ພຣະອົງຊົງປະທານໄວ້ເພື່ອເປັນຄໍາສອນ ແລະ ການປົກຄອງແກ່ທຸກຄົນ. ພຣະບັນຍັດສິບປະການນັ້ນສັ້ນ, ກະທັດຮັດ ແຕ່ມີອໍານາດ ຄອບຄຸມໃນຄວາມຮັບຜິດຊອບຂອງມະນຸດຕໍ່ພຣະເຈົ້າ ແລະ ຕໍ່ມະນຸດດ້ວຍກັນ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ທັງໝົດນັ້ນຕ້ອງຢູ່ບົນພື້ນຖານແຫ່ງຄວາມຮັກ.</a:t>
            </a:r>
            <a:endParaRPr lang="en" sz="28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30516" y="5022451"/>
            <a:ext cx="4127159" cy="1631216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ພວກເຈົ້າໄດ້ເຫັນສິ່ງທີ່ເຮົາໄດ້ເຮັດຕໍ່ຊາວເອຢິບ ແລະ ທັງໄດ້ເຫັນເຮົານໍາເອົາພວກເຈົ້າຂຶ້ນມາທີ່ນີ້ ໃກ້ຊິດເຮົາຢ່າງໃດ ກໍດັ່ງນົກອິນຊີໃຊ້ປີກຍົກລູກຂອງຕົນຂຶ້ນຂີ່ຫລັງ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r>
              <a:rPr kumimoji="0" lang="lo-LA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ອພຍ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19:4–6,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534380"/>
            <a:ext cx="5879964" cy="30623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solidFill>
                  <a:srgbClr val="407EFF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ການສົ່ງມອບພຣະບັນຍັດ</a:t>
            </a:r>
            <a:r>
              <a:rPr lang="en" sz="2000" b="1" dirty="0">
                <a:solidFill>
                  <a:srgbClr val="407EFF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ຜູ້ທີ່ຮັບພຣະບັນຍັດ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19:1-8)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ຜູ້ທີ່ປະທານພຣະບັນຍັດໃຫ້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19:9-25)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10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ປະການ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20:1-17)</a:t>
            </a:r>
          </a:p>
          <a:p>
            <a:pPr>
              <a:spcBef>
                <a:spcPts val="1800"/>
              </a:spcBef>
            </a:pPr>
            <a:r>
              <a:rPr lang="lo-LA" sz="2000" b="1" dirty="0">
                <a:solidFill>
                  <a:srgbClr val="FF42B9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ຄວາມໝາຍຂອງພຣະບັນຍັດ</a:t>
            </a:r>
            <a:r>
              <a:rPr lang="en" sz="2000" b="1" dirty="0">
                <a:solidFill>
                  <a:srgbClr val="FF42B9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ບົດບາດຂອງພຣະບັນຍັດ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ພຣະບັນຍັດເປັນດັ່ງພຣະສັນຍາ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ພຣະບັນຍັດປຽບເໝືອນຈຸດໝາຍປາຍທາງ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5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ການຂ້າມທະເລແດງຖືເປັນເຫດການຫລັກອັນສໍາຄັນຂອງຊາວອິດສະຣາເອນ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ເຫດການຫລັກອັນສໍາຄັນອີກປະການໜຶ່ງແມ່ນ ການປະກາດພຣະບັນຍັດຂອງພຣະອົງ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8962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5111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2810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5667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56703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596510"/>
            <a:ext cx="73468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ແຕ່ກົດເຫລົ່ານັ້ນບໍ່ໄດ້ເປັນພຽງກົດໝາຍທາງສາສະໜາ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ກົດໝາຍແທ່ງ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ຫລືກົດກ່ຽວກັບສຸຂະພາບແຕ່ເທົ່ານັ້ນ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10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ປະການ ເປັນຮາກຖານຂອງກົດທັງໝົດເຊິ່ງສະທ້ອນເຖິງພຣະລັກສະນະຂອງພຣະອົງຢ່າງແທ້ຈິງ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ເພາະສະນັ້ນພຣະບັນຍັດຂອງພຣະອົງບໍ່ໄດ້ມີໃຫ້ສະເພາະຄົນອິດສະຣາເອນປະຕິບັດຕາມເທົ່ານັ້ນ ແຕ່ລວມໄປເຖິງບຸດຂອງພຣະເຈົ້າທຸກໆຄົນ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833087"/>
            <a:ext cx="7346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ໃນຂະນະນັ້ນ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ອິດສະຣາເອນໄດ້ຖືກໍາເນີດຂຶ້ນປຽບເໝືອນຊົນຊາດອັນບໍຣິສຸດ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ເພາະໄດ້ຮັບກົດບັນຍັດ ແລະ ກົດເກນຕ່າງໆໃນການດໍາເນີນຊີວິດ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1018656"/>
            <a:ext cx="60393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ການສົ່ງມອບພຣະບັນຍັດ</a:t>
            </a:r>
            <a:endParaRPr lang="en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149900"/>
            <a:ext cx="8336756" cy="64633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lo-LA" sz="36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ຜູ້ທີ່ຮັບພຣະບັນຍັດ</a:t>
            </a:r>
            <a:endParaRPr lang="en" sz="36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574821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dirty="0">
                <a:solidFill>
                  <a:schemeClr val="accent4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ພວກເຈົ້າໄດ້ເຫັນສິ່ງທີ່ເຮົາເຮັດຕໍ່ຊາວເອຢິບ ແລະ ທັງໄດ້ເຫັນເຮົານໍາເອົາພວກເຈົ້າຂຶ້ນມາທີ່ນີ້ໃກ້ຊິດເຮົາຢ່າງໃດ ກໍດັ່ງນົກອິນຊີໃຊ້ປີກຍົກລູກຂອງຕົນຂຶ້ນຂີ່ຫລັງ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200" b="1" dirty="0">
                <a:solidFill>
                  <a:schemeClr val="accent4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200" b="1" dirty="0">
                <a:solidFill>
                  <a:schemeClr val="accent4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200" b="1" dirty="0">
                <a:solidFill>
                  <a:schemeClr val="accent4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ເປັນຫຍັງພຣະເຈົ້າຈຶ່ງຊົງນໍາຊົນຊາດອິດສະຣາເອນອອກມາຈາກປະເທດເອຢິບ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176190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95253" y="3773269"/>
            <a:ext cx="7905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ໂດຍການຍອມປະຕິບັດຕາມພັນທະສັນຍາ, ຊົນຊາດອິດສະຣາເອນຈະເປັນແບບໃດ?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ໃນເດືອນທີ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3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ຫລັງຈາກອອກມາຈາກປະເທດເອຢິບ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ພວກເຂົາໄດ້ຕັ້ງແຄ້ມຢູ່ໃກ້ກັບພູເຂົາຊີນາຍ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ຢູ່ທີ່ນັ້ນເປັນເໝືອນກັບຮາກຖານສໍາລັບການສ້າງຊົນຊາດອິດສະຣາເອນ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ພຣະເຈົ້າຊົງສະເໜີພັນທະສັນຍາໃຫ້ກັບພວກເຂົາ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ພວກເຂົາກໍ່ຍອມຮັບເອົາ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ເພື່ອຮັບໃຊ້ພຣະອົງ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5:1; 7:16; 8:1, 20; 9:1, 13; 10:3).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ໃນການເຮັດແບບນີ້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ພວກເຂົາຈະໄດ້ພຣະພອນຫລາຍ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ດິນແດນຄານາອານ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lo-L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ຜູ້ມອບພຣະບັນຍັດ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ພູເຂົາຊີນາຍທັງໜ່ວຍມີຄວັນປົກຄຸມຢູ່ ເພາະພຣະເຈົ້າຢາເວໄດ້ສະເດັດລົງມາໃນໄຟທີ່ເທິງພູນັ້ນ. ສະນັ້ນຄວັນທີ່ພຸ່ງຂຶ້ນມາ ຈຶ່ງຄືຄວັນທີ່ອອກມາຈາກເຕົາໄຟອັນໃຫຍ່ ແລະ ພູເຂົາທັງໜ່ວຍກໍສະທ້ານຫວັ່ນໄຫວຢ່າງໜັກ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ການປະທານພຣະບັນຍັດຂອງພຣະເຈົ້າທີ່ພູເຂົາຊີນາຍນັ້ນຍິ່ງໃຫຍ່ ແລະ ເປັນຕາຢ້ານ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ຮລ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12:18-21).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ບໍ່ມີໃຜກຽມພ້ອມກັບການຜະເຊີນເຫດການແບບນີ້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ເພາະສະນັ້ນ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ຜູ້ຄົນຕ້ອງຈໍາເປັນໄດ້ຊໍາລະຕົນໃຫ້ບໍຣິສຸດລ່ວງໜ້າ ແລະ ຮັກສາໄລຍະຫ່າງໃຫ້ເໝາະສົມ ເພື່ອບໍ່ໃຫ້ຖືກພຣະສິລິຂອງພຣະເຈົ້າເຜົາຜານ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809852"/>
            <a:ext cx="6184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ພຣະບັນຍັດນີ້ຖືກບັນທຶກໄວ້ໂດຍຕອນ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ເຫລັ້ມທໍາອິດແມ່ນໃນອົບພະຍົບ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ອີກບ່ອນໜຶ່ງແມ່ນກ່າວໄວ້ໃນຄໍາກ່າວສຸດທ້າຍຂອງໂມເຊ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ເຖິງວ່າຕອນທີ່ປະທານພຣະບັນຍັດໃຫ້ ອາດເບິ່ງເປັນຂັ້ນຕອນທີ່ເຂັ້ມງວດ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ແຕ່ພຣະບັນຍັດກໍ່ສະທ້ອນເຖິງພະລັກສະນະຂອງພຣະເຈົ້າ ນັ້ນກໍ່ຄື ຄວາມຮັກ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474450"/>
            <a:ext cx="8530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ພຣະວັດຈະນະທີ່ພຣະເຈົ້າກໍາລັງຈະກ່າວແກ່ພວກເຂົານັ້ນ ເປັນການສໍາແດງພຣະລັກສະນະຂອງພຣະອົງເອງ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ການເຊື່ອຟັງພຣະບັນຍັດນັ້ນແມ່ນຊີວິດ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ການບໍ່ເຊື່ອຟັງພຣະບັນຍັດ ແມ່ນຄວາມຕາຍ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ອິດສະຣາເອນຈໍາເປັນຕ້ອງໄດ້ຄໍານຶງເຖິງສິ່ງນີ້ໃຫ້ຫລາຍ ເຖິງຄວາມຮ້າຍແຮງ ແລະ ຄວາມສໍາຄັນຂອງ ຖ້ອຍຄໍາແຫ່ງພັນທະສັນຍາ ກໍ່ຄືພຣະບັນຍັດ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10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ປະການ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7" y="2868900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ເປັນຫຍັງພຣະເຈົ້າຈຶ່ງຕ້ອງເຮັດເປັນພິທີອັນຍິ່ງໃຫຍ່ແບບນີ້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4130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 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10</a:t>
            </a:r>
            <a:r>
              <a:rPr lang="lo-L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ປະການ</a:t>
            </a:r>
            <a:endParaRPr lang="e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-35048" y="469818"/>
            <a:ext cx="1193006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1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ເຮົາແມ່ນພຣະເຈົ້າຢາເວ ພຣະເຈົ້າຂອງເຈົ້າ ຜູ້ທີ່ໄດ້ນໍາພາເຈົ້າອອກມາຈາກປະເທດເອຢິບ ບ່ອນທີ່ເຈົ້າຕົກເປັນທາດຮັບໃຊ້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1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8736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ພຣະເຈົ້າຊົງບອກແຈ້ງເຖິງພຣະບັນຍັດ ແລະໜ້າທີ່ຂອງພຣະບັນຍັດຊັດເຈນ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ເຮົາໄດ້ໄຖ່ພວກເຈົ້າໃຫ້ພົ້ນຈາກບາບແລ້ວ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ເພາະສະນັ້ນ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ນີ້ແມ່ນສິ່ງທີ່ພວກເຈົ້າຈະຕ້ອງໄດ້ປະຕິບັດແຕ່ນີ້ເປັນຕົ້ນໄປ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20:2).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ສໍາລັບພວກເຮົາແລ້ວ ການເຮັດຕາມພຣະບັນຍັດແມ່ນການຕອບແທນຕໍ່ການຊົງໄຖ່ບາບຂອງພຣະອົງ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ຈົ່ງເຮັດການຕອບແທນດ້ວຍຄວາມຮັກ ຕໍ່ຄວາມຮັກທີ່ໄດ້ຮັບ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014615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ຄວາມໝາຍຂອງພຣະບັນຍັດ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134910"/>
            <a:ext cx="8924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36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ໜ້າທີ່ຂອງພຣະບັນຍັດ</a:t>
            </a:r>
            <a:endParaRPr lang="en" sz="36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ເພາະສະນັ້ນກົດບັນຍັດຈຶ່ງເປັນຜູ້ດູແລເບິ່ງແຍງພວກເຮົາ ຈົນກວ່າພຣະຄຣິດສະເດັດມາ ເພື່ອວ່າພວກເຮົາຈະໄດ້ເປັນຄົນຊອບທໍາ ໂດຍທາງຄວາມເຊື່ອ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ຄລຕ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ພຣະບັນຍັດມີໜ້າທີ່ຫຍັງແດ່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1109376"/>
              </p:ext>
            </p:extLst>
          </p:nvPr>
        </p:nvGraphicFramePr>
        <p:xfrm>
          <a:off x="387425" y="1784438"/>
          <a:ext cx="5938424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ຄວາມລອດບໍ່ແມ່ນໄດ້ຍ້ອນການປະຕິບັດພຣະບັນຍັດ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ຄລຕ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2:16).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ແຕ່ປຽບເໝືອນແວ່ນແຍງທີ່ສະທ້ອນໃຫ້ພວກເຮົາເຫັນຄວາມບາບຂອງພວກເຮົາ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ຢກບ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1 :23-25).</a:t>
            </a:r>
            <a:endParaRPr lang="es-ES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ພຣະຄໍາພີແມ່ນຊັດເຈນ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ພຣະບັນຍັດແມ່ນດີ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7:12);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ເປັນສິ່ງທີ່ໜ້າຊື່ນໃຈ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ພສສ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1:2).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ຂ້ານ້ອຍຮັກກົດບັນຍັດຂອງພຣະອົງ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!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ຂ້ານ້ອຍພາວັນນາເຖິງກົດບັນຍັດຢູ່ຕະຫລອດວັນ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ພສສ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ການທຸບແວ່ນແຍງ ບໍ່ໄດ້ຊ່ວຍໃຫ້ກໍາຈັດສິ່ງເປິະເປື້ອນອອກໄປໄດ້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ການປ່ອຍປະລະເລີຍ ກໍ່ບໍ່ສາມາດເຮັດໃຫ້ແວ່ນສະອາດໄດ້ເຊັ່ນກັນ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ແຕ່ຖ້າບໍ່ມີແວ່ນແລ້ວ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ພຣະບັນຍັດ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ພວກເຮົາຄົງບໍ່ຮູ້ວ່າພວກເຮົາເປິະເປື້ອນ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ດ້ວຍບາບ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ແລະ ເຮົາຈຶ່ງຕ້ອງການສິ່ງທີ່ຈະກໍາຈັດສິ່ງເປິະເປື້ອນຫລືຄວາມບາບນັ້ນ ສິ່ງນັ້ນກໍ່ຄື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1936</Words>
  <Application>Microsoft Office PowerPoint</Application>
  <PresentationFormat>Panorámica</PresentationFormat>
  <Paragraphs>80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Aptos Display</vt:lpstr>
      <vt:lpstr>Wingdings</vt:lpstr>
      <vt:lpstr>Aptos</vt:lpstr>
      <vt:lpstr>Saysettha OT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109</cp:revision>
  <dcterms:created xsi:type="dcterms:W3CDTF">2025-07-19T15:42:14Z</dcterms:created>
  <dcterms:modified xsi:type="dcterms:W3CDTF">2025-08-20T18:26:09Z</dcterms:modified>
</cp:coreProperties>
</file>