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6"/>
  </p:notesMasterIdLst>
  <p:sldIdLst>
    <p:sldId id="257" r:id="rId3"/>
    <p:sldId id="295" r:id="rId4"/>
    <p:sldId id="259" r:id="rId5"/>
    <p:sldId id="260" r:id="rId6"/>
    <p:sldId id="261" r:id="rId7"/>
    <p:sldId id="296" r:id="rId8"/>
    <p:sldId id="262" r:id="rId9"/>
    <p:sldId id="263" r:id="rId10"/>
    <p:sldId id="297" r:id="rId11"/>
    <p:sldId id="264" r:id="rId12"/>
    <p:sldId id="265" r:id="rId13"/>
    <p:sldId id="266" r:id="rId14"/>
    <p:sldId id="267" r:id="rId15"/>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61" autoAdjust="0"/>
    <p:restoredTop sz="94660"/>
  </p:normalViewPr>
  <p:slideViewPr>
    <p:cSldViewPr snapToGrid="0">
      <p:cViewPr varScale="1">
        <p:scale>
          <a:sx n="35" d="100"/>
          <a:sy n="35" d="100"/>
        </p:scale>
        <p:origin x="114" y="15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640ECD-CF18-4052-BD99-DBD1FEE37E53}" type="doc">
      <dgm:prSet loTypeId="urn:microsoft.com/office/officeart/2005/8/layout/vList3" loCatId="list" qsTypeId="urn:microsoft.com/office/officeart/2005/8/quickstyle/3d2" qsCatId="3D" csTypeId="urn:microsoft.com/office/officeart/2005/8/colors/colorful5" csCatId="colorful" phldr="1"/>
      <dgm:spPr/>
      <dgm:t>
        <a:bodyPr/>
        <a:lstStyle/>
        <a:p>
          <a:endParaRPr lang="es-ES"/>
        </a:p>
      </dgm:t>
    </dgm:pt>
    <dgm:pt modelId="{4821818A-AEA7-4F1F-B63B-B4FDB65C0B63}">
      <dgm:prSet custT="1"/>
      <dgm:spPr>
        <a:solidFill>
          <a:schemeClr val="accent6">
            <a:lumMod val="40000"/>
            <a:lumOff val="60000"/>
          </a:schemeClr>
        </a:solidFill>
      </dgm:spPr>
      <dgm:t>
        <a:bodyPr/>
        <a:lstStyle/>
        <a:p>
          <a:pPr algn="ctr"/>
          <a:r>
            <a:rPr lang="lo-LA" sz="1800" b="1" spc="300" dirty="0">
              <a:solidFill>
                <a:schemeClr val="tx1"/>
              </a:solidFill>
              <a:latin typeface="Saysettha OT" panose="020B0504020207020204" pitchFamily="34" charset="-34"/>
              <a:cs typeface="Saysettha OT" panose="020B0504020207020204" pitchFamily="34" charset="-34"/>
            </a:rPr>
            <a:t>ເບຊາເລນ</a:t>
          </a:r>
          <a:r>
            <a:rPr lang="en" sz="1800" b="1" spc="300" dirty="0">
              <a:solidFill>
                <a:schemeClr val="tx1"/>
              </a:solidFill>
              <a:latin typeface="Saysettha OT" panose="020B0504020207020204" pitchFamily="34" charset="-34"/>
              <a:cs typeface="Saysettha OT" panose="020B0504020207020204" pitchFamily="34" charset="-34"/>
            </a:rPr>
            <a:t>, </a:t>
          </a:r>
          <a:r>
            <a:rPr lang="lo-LA" sz="1800" b="1" spc="300" dirty="0">
              <a:solidFill>
                <a:schemeClr val="tx1"/>
              </a:solidFill>
              <a:latin typeface="Saysettha OT" panose="020B0504020207020204" pitchFamily="34" charset="-34"/>
              <a:cs typeface="Saysettha OT" panose="020B0504020207020204" pitchFamily="34" charset="-34"/>
            </a:rPr>
            <a:t>ຜູ້ກໍາກັບໂຄງການທັງໝົດ </a:t>
          </a:r>
          <a:r>
            <a:rPr lang="en" sz="1800" b="1" spc="300" dirty="0">
              <a:solidFill>
                <a:schemeClr val="tx1"/>
              </a:solidFill>
              <a:latin typeface="Saysettha OT" panose="020B0504020207020204" pitchFamily="34" charset="-34"/>
              <a:cs typeface="Saysettha OT" panose="020B0504020207020204" pitchFamily="34" charset="-34"/>
            </a:rPr>
            <a:t>(</a:t>
          </a:r>
          <a:r>
            <a:rPr lang="lo-LA" sz="1800" b="1" spc="300" dirty="0">
              <a:solidFill>
                <a:schemeClr val="tx1"/>
              </a:solidFill>
              <a:latin typeface="Saysettha OT" panose="020B0504020207020204" pitchFamily="34" charset="-34"/>
              <a:cs typeface="Saysettha OT" panose="020B0504020207020204" pitchFamily="34" charset="-34"/>
            </a:rPr>
            <a:t>ອພຍ</a:t>
          </a:r>
          <a:r>
            <a:rPr lang="en" sz="1800" b="1" spc="300" dirty="0">
              <a:solidFill>
                <a:schemeClr val="tx1"/>
              </a:solidFill>
              <a:latin typeface="Saysettha OT" panose="020B0504020207020204" pitchFamily="34" charset="-34"/>
              <a:cs typeface="Saysettha OT" panose="020B0504020207020204" pitchFamily="34" charset="-34"/>
            </a:rPr>
            <a:t>. 31:2)</a:t>
          </a:r>
          <a:endParaRPr lang="es-ES" sz="1800" spc="300" dirty="0">
            <a:solidFill>
              <a:schemeClr val="tx1"/>
            </a:solidFill>
            <a:latin typeface="Saysettha OT" panose="020B0504020207020204" pitchFamily="34" charset="-34"/>
            <a:cs typeface="Saysettha OT" panose="020B0504020207020204" pitchFamily="34" charset="-34"/>
          </a:endParaRPr>
        </a:p>
      </dgm:t>
    </dgm:pt>
    <dgm:pt modelId="{8827E636-BAFE-4A27-A96B-1CF0686885AD}" type="parTrans" cxnId="{28AD7E05-29FF-4CB0-AA1B-77DEDBC41147}">
      <dgm:prSet/>
      <dgm:spPr/>
      <dgm:t>
        <a:bodyPr/>
        <a:lstStyle/>
        <a:p>
          <a:pPr algn="ctr"/>
          <a:endParaRPr lang="es-ES" sz="1800" spc="300">
            <a:solidFill>
              <a:schemeClr val="tx1"/>
            </a:solidFill>
            <a:latin typeface="Saysettha OT" panose="020B0504020207020204" pitchFamily="34" charset="-34"/>
            <a:cs typeface="Saysettha OT" panose="020B0504020207020204" pitchFamily="34" charset="-34"/>
          </a:endParaRPr>
        </a:p>
      </dgm:t>
    </dgm:pt>
    <dgm:pt modelId="{3711C13F-4E87-4C60-87BB-44E9FF527167}" type="sibTrans" cxnId="{28AD7E05-29FF-4CB0-AA1B-77DEDBC41147}">
      <dgm:prSet/>
      <dgm:spPr/>
      <dgm:t>
        <a:bodyPr/>
        <a:lstStyle/>
        <a:p>
          <a:pPr algn="ctr"/>
          <a:endParaRPr lang="es-ES" sz="1800" spc="300">
            <a:solidFill>
              <a:schemeClr val="tx1"/>
            </a:solidFill>
            <a:latin typeface="Saysettha OT" panose="020B0504020207020204" pitchFamily="34" charset="-34"/>
            <a:cs typeface="Saysettha OT" panose="020B0504020207020204" pitchFamily="34" charset="-34"/>
          </a:endParaRPr>
        </a:p>
      </dgm:t>
    </dgm:pt>
    <dgm:pt modelId="{47E52302-5134-4ABF-995A-9B513047F2C3}">
      <dgm:prSet custT="1"/>
      <dgm:spPr/>
      <dgm:t>
        <a:bodyPr/>
        <a:lstStyle/>
        <a:p>
          <a:pPr algn="ctr"/>
          <a:r>
            <a:rPr lang="lo-LA" sz="1800" b="1" spc="300" dirty="0">
              <a:solidFill>
                <a:schemeClr val="tx1"/>
              </a:solidFill>
              <a:latin typeface="Saysettha OT" panose="020B0504020207020204" pitchFamily="34" charset="-34"/>
              <a:cs typeface="Saysettha OT" panose="020B0504020207020204" pitchFamily="34" charset="-34"/>
            </a:rPr>
            <a:t>ໂອໂຮຣີອາບ</a:t>
          </a:r>
          <a:r>
            <a:rPr lang="en" sz="1800" b="1" spc="300" dirty="0">
              <a:solidFill>
                <a:schemeClr val="tx1"/>
              </a:solidFill>
              <a:latin typeface="Saysettha OT" panose="020B0504020207020204" pitchFamily="34" charset="-34"/>
              <a:cs typeface="Saysettha OT" panose="020B0504020207020204" pitchFamily="34" charset="-34"/>
            </a:rPr>
            <a:t>, </a:t>
          </a:r>
          <a:r>
            <a:rPr lang="lo-LA" sz="1800" b="1" spc="300" dirty="0">
              <a:solidFill>
                <a:schemeClr val="tx1"/>
              </a:solidFill>
              <a:latin typeface="Saysettha OT" panose="020B0504020207020204" pitchFamily="34" charset="-34"/>
              <a:cs typeface="Saysettha OT" panose="020B0504020207020204" pitchFamily="34" charset="-34"/>
            </a:rPr>
            <a:t>ຜູ້ເປັນຜູ້ຊ່ວຍຫລັກ </a:t>
          </a:r>
          <a:r>
            <a:rPr lang="en" sz="1800" b="1" spc="300" dirty="0">
              <a:solidFill>
                <a:schemeClr val="tx1"/>
              </a:solidFill>
              <a:latin typeface="Saysettha OT" panose="020B0504020207020204" pitchFamily="34" charset="-34"/>
              <a:cs typeface="Saysettha OT" panose="020B0504020207020204" pitchFamily="34" charset="-34"/>
            </a:rPr>
            <a:t>(</a:t>
          </a:r>
          <a:r>
            <a:rPr lang="lo-LA" sz="1800" b="1" spc="300" dirty="0">
              <a:solidFill>
                <a:schemeClr val="tx1"/>
              </a:solidFill>
              <a:latin typeface="Saysettha OT" panose="020B0504020207020204" pitchFamily="34" charset="-34"/>
              <a:cs typeface="Saysettha OT" panose="020B0504020207020204" pitchFamily="34" charset="-34"/>
            </a:rPr>
            <a:t>ອພຍ</a:t>
          </a:r>
          <a:r>
            <a:rPr lang="en" sz="1800" b="1" spc="300" dirty="0">
              <a:solidFill>
                <a:schemeClr val="tx1"/>
              </a:solidFill>
              <a:latin typeface="Saysettha OT" panose="020B0504020207020204" pitchFamily="34" charset="-34"/>
              <a:cs typeface="Saysettha OT" panose="020B0504020207020204" pitchFamily="34" charset="-34"/>
            </a:rPr>
            <a:t>. 31:6a)</a:t>
          </a:r>
          <a:endParaRPr lang="es-ES" sz="1800" spc="300" dirty="0">
            <a:solidFill>
              <a:schemeClr val="tx1"/>
            </a:solidFill>
            <a:latin typeface="Saysettha OT" panose="020B0504020207020204" pitchFamily="34" charset="-34"/>
            <a:cs typeface="Saysettha OT" panose="020B0504020207020204" pitchFamily="34" charset="-34"/>
          </a:endParaRPr>
        </a:p>
      </dgm:t>
    </dgm:pt>
    <dgm:pt modelId="{70D9CC7D-FAFC-49BE-AA4B-4D907069844F}" type="parTrans" cxnId="{67586FCE-D54A-4ACF-A1E0-26018836EDB3}">
      <dgm:prSet/>
      <dgm:spPr/>
      <dgm:t>
        <a:bodyPr/>
        <a:lstStyle/>
        <a:p>
          <a:pPr algn="ctr"/>
          <a:endParaRPr lang="es-ES" sz="1800" spc="300">
            <a:solidFill>
              <a:schemeClr val="tx1"/>
            </a:solidFill>
            <a:latin typeface="Saysettha OT" panose="020B0504020207020204" pitchFamily="34" charset="-34"/>
            <a:cs typeface="Saysettha OT" panose="020B0504020207020204" pitchFamily="34" charset="-34"/>
          </a:endParaRPr>
        </a:p>
      </dgm:t>
    </dgm:pt>
    <dgm:pt modelId="{763641A1-741A-46DD-ACF3-22F72472B809}" type="sibTrans" cxnId="{67586FCE-D54A-4ACF-A1E0-26018836EDB3}">
      <dgm:prSet/>
      <dgm:spPr/>
      <dgm:t>
        <a:bodyPr/>
        <a:lstStyle/>
        <a:p>
          <a:pPr algn="ctr"/>
          <a:endParaRPr lang="es-ES" sz="1800" spc="300">
            <a:solidFill>
              <a:schemeClr val="tx1"/>
            </a:solidFill>
            <a:latin typeface="Saysettha OT" panose="020B0504020207020204" pitchFamily="34" charset="-34"/>
            <a:cs typeface="Saysettha OT" panose="020B0504020207020204" pitchFamily="34" charset="-34"/>
          </a:endParaRPr>
        </a:p>
      </dgm:t>
    </dgm:pt>
    <dgm:pt modelId="{DECD58A0-02CA-41F0-96C7-211C80A6E7B0}">
      <dgm:prSet custT="1"/>
      <dgm:spPr>
        <a:solidFill>
          <a:schemeClr val="accent1">
            <a:lumMod val="60000"/>
            <a:lumOff val="40000"/>
          </a:schemeClr>
        </a:solidFill>
      </dgm:spPr>
      <dgm:t>
        <a:bodyPr/>
        <a:lstStyle/>
        <a:p>
          <a:pPr algn="ctr"/>
          <a:r>
            <a:rPr lang="lo-LA" sz="1800" b="1" spc="300" dirty="0">
              <a:solidFill>
                <a:schemeClr val="tx1"/>
              </a:solidFill>
              <a:latin typeface="Saysettha OT" panose="020B0504020207020204" pitchFamily="34" charset="-34"/>
              <a:cs typeface="Saysettha OT" panose="020B0504020207020204" pitchFamily="34" charset="-34"/>
            </a:rPr>
            <a:t>ຄົນອື່ນໆທີ່ຈະເຂົ້າມາຊ່ວຍໃນວຽກງານ </a:t>
          </a:r>
          <a:r>
            <a:rPr lang="en" sz="1800" b="1" spc="300" dirty="0">
              <a:solidFill>
                <a:schemeClr val="tx1"/>
              </a:solidFill>
              <a:latin typeface="Saysettha OT" panose="020B0504020207020204" pitchFamily="34" charset="-34"/>
              <a:cs typeface="Saysettha OT" panose="020B0504020207020204" pitchFamily="34" charset="-34"/>
            </a:rPr>
            <a:t>(</a:t>
          </a:r>
          <a:r>
            <a:rPr lang="lo-LA" sz="1800" b="1" spc="300" dirty="0">
              <a:solidFill>
                <a:schemeClr val="tx1"/>
              </a:solidFill>
              <a:latin typeface="Saysettha OT" panose="020B0504020207020204" pitchFamily="34" charset="-34"/>
              <a:cs typeface="Saysettha OT" panose="020B0504020207020204" pitchFamily="34" charset="-34"/>
            </a:rPr>
            <a:t>ອພຍ</a:t>
          </a:r>
          <a:r>
            <a:rPr lang="en" sz="1800" b="1" spc="300" dirty="0">
              <a:solidFill>
                <a:schemeClr val="tx1"/>
              </a:solidFill>
              <a:latin typeface="Saysettha OT" panose="020B0504020207020204" pitchFamily="34" charset="-34"/>
              <a:cs typeface="Saysettha OT" panose="020B0504020207020204" pitchFamily="34" charset="-34"/>
            </a:rPr>
            <a:t>. 31:6b)</a:t>
          </a:r>
          <a:endParaRPr lang="es-ES" sz="1800" spc="300" dirty="0">
            <a:solidFill>
              <a:schemeClr val="tx1"/>
            </a:solidFill>
            <a:latin typeface="Saysettha OT" panose="020B0504020207020204" pitchFamily="34" charset="-34"/>
            <a:cs typeface="Saysettha OT" panose="020B0504020207020204" pitchFamily="34" charset="-34"/>
          </a:endParaRPr>
        </a:p>
      </dgm:t>
    </dgm:pt>
    <dgm:pt modelId="{11FF87B5-9938-460A-8A2C-2C0A2567BF5B}" type="parTrans" cxnId="{22149AE9-8EE1-4448-BAF1-356C8186B058}">
      <dgm:prSet/>
      <dgm:spPr/>
      <dgm:t>
        <a:bodyPr/>
        <a:lstStyle/>
        <a:p>
          <a:pPr algn="ctr"/>
          <a:endParaRPr lang="es-ES" sz="1800" spc="300">
            <a:solidFill>
              <a:schemeClr val="tx1"/>
            </a:solidFill>
            <a:latin typeface="Saysettha OT" panose="020B0504020207020204" pitchFamily="34" charset="-34"/>
            <a:cs typeface="Saysettha OT" panose="020B0504020207020204" pitchFamily="34" charset="-34"/>
          </a:endParaRPr>
        </a:p>
      </dgm:t>
    </dgm:pt>
    <dgm:pt modelId="{50BCCEBC-EBAF-4031-AF40-BE5A67FAF27E}" type="sibTrans" cxnId="{22149AE9-8EE1-4448-BAF1-356C8186B058}">
      <dgm:prSet/>
      <dgm:spPr/>
      <dgm:t>
        <a:bodyPr/>
        <a:lstStyle/>
        <a:p>
          <a:pPr algn="ctr"/>
          <a:endParaRPr lang="es-ES" sz="1800" spc="300">
            <a:solidFill>
              <a:schemeClr val="tx1"/>
            </a:solidFill>
            <a:latin typeface="Saysettha OT" panose="020B0504020207020204" pitchFamily="34" charset="-34"/>
            <a:cs typeface="Saysettha OT" panose="020B0504020207020204" pitchFamily="34" charset="-34"/>
          </a:endParaRPr>
        </a:p>
      </dgm:t>
    </dgm:pt>
    <dgm:pt modelId="{FC68CD26-B693-4657-95D3-B6A766097D1D}" type="pres">
      <dgm:prSet presAssocID="{1A640ECD-CF18-4052-BD99-DBD1FEE37E53}" presName="linearFlow" presStyleCnt="0">
        <dgm:presLayoutVars>
          <dgm:dir/>
          <dgm:resizeHandles val="exact"/>
        </dgm:presLayoutVars>
      </dgm:prSet>
      <dgm:spPr/>
    </dgm:pt>
    <dgm:pt modelId="{C0D09DFA-5B4D-4F2D-AC21-3F8C5834693D}" type="pres">
      <dgm:prSet presAssocID="{4821818A-AEA7-4F1F-B63B-B4FDB65C0B63}" presName="composite" presStyleCnt="0"/>
      <dgm:spPr/>
    </dgm:pt>
    <dgm:pt modelId="{EF3CCA59-81A0-4CFB-9BD7-693127657E33}" type="pres">
      <dgm:prSet presAssocID="{4821818A-AEA7-4F1F-B63B-B4FDB65C0B63}" presName="imgShp" presStyleLbl="fgImgPlace1" presStyleIdx="0" presStyleCnt="3" custLinFactX="-200000" custLinFactNeighborX="-232537"/>
      <dgm:spPr>
        <a:prstGeom prst="rightArrowCallout">
          <a:avLst/>
        </a:prstGeom>
        <a:solidFill>
          <a:srgbClr val="007FB8"/>
        </a:solidFill>
      </dgm:spPr>
    </dgm:pt>
    <dgm:pt modelId="{B86DC855-AC6E-41F5-85A1-2802CAC9C2B8}" type="pres">
      <dgm:prSet presAssocID="{4821818A-AEA7-4F1F-B63B-B4FDB65C0B63}" presName="txShp" presStyleLbl="node1" presStyleIdx="0" presStyleCnt="3" custScaleX="137138">
        <dgm:presLayoutVars>
          <dgm:bulletEnabled val="1"/>
        </dgm:presLayoutVars>
      </dgm:prSet>
      <dgm:spPr/>
    </dgm:pt>
    <dgm:pt modelId="{4470E1D3-EC17-4E99-98E1-DC2E0FE03CBF}" type="pres">
      <dgm:prSet presAssocID="{3711C13F-4E87-4C60-87BB-44E9FF527167}" presName="spacing" presStyleCnt="0"/>
      <dgm:spPr/>
    </dgm:pt>
    <dgm:pt modelId="{3C1F0C06-0D42-4200-BE27-3A0C2B8EA790}" type="pres">
      <dgm:prSet presAssocID="{47E52302-5134-4ABF-995A-9B513047F2C3}" presName="composite" presStyleCnt="0"/>
      <dgm:spPr/>
    </dgm:pt>
    <dgm:pt modelId="{95EC20E9-3580-42EE-8128-37BE0DCED7C8}" type="pres">
      <dgm:prSet presAssocID="{47E52302-5134-4ABF-995A-9B513047F2C3}" presName="imgShp" presStyleLbl="fgImgPlace1" presStyleIdx="1" presStyleCnt="3" custLinFactX="-200000" custLinFactNeighborX="-232537"/>
      <dgm:spPr>
        <a:prstGeom prst="rightArrowCallout">
          <a:avLst/>
        </a:prstGeom>
        <a:solidFill>
          <a:srgbClr val="009A00"/>
        </a:solidFill>
      </dgm:spPr>
    </dgm:pt>
    <dgm:pt modelId="{B4916A51-CBAE-40C0-8E7D-0AD618C29DEF}" type="pres">
      <dgm:prSet presAssocID="{47E52302-5134-4ABF-995A-9B513047F2C3}" presName="txShp" presStyleLbl="node1" presStyleIdx="1" presStyleCnt="3" custScaleX="137138">
        <dgm:presLayoutVars>
          <dgm:bulletEnabled val="1"/>
        </dgm:presLayoutVars>
      </dgm:prSet>
      <dgm:spPr/>
    </dgm:pt>
    <dgm:pt modelId="{96510FAB-8BE1-4E1E-861F-E40FD93705CB}" type="pres">
      <dgm:prSet presAssocID="{763641A1-741A-46DD-ACF3-22F72472B809}" presName="spacing" presStyleCnt="0"/>
      <dgm:spPr/>
    </dgm:pt>
    <dgm:pt modelId="{4CA90445-7D70-420B-825D-F4714FE6E08A}" type="pres">
      <dgm:prSet presAssocID="{DECD58A0-02CA-41F0-96C7-211C80A6E7B0}" presName="composite" presStyleCnt="0"/>
      <dgm:spPr/>
    </dgm:pt>
    <dgm:pt modelId="{AD88A7F4-3CC8-4AD8-9946-F05F96607909}" type="pres">
      <dgm:prSet presAssocID="{DECD58A0-02CA-41F0-96C7-211C80A6E7B0}" presName="imgShp" presStyleLbl="fgImgPlace1" presStyleIdx="2" presStyleCnt="3" custLinFactX="-200000" custLinFactNeighborX="-232537"/>
      <dgm:spPr>
        <a:prstGeom prst="rightArrowCallout">
          <a:avLst/>
        </a:prstGeom>
        <a:solidFill>
          <a:srgbClr val="8A008A"/>
        </a:solidFill>
      </dgm:spPr>
    </dgm:pt>
    <dgm:pt modelId="{0BDC1970-CBA1-4720-A341-1B8D5022877C}" type="pres">
      <dgm:prSet presAssocID="{DECD58A0-02CA-41F0-96C7-211C80A6E7B0}" presName="txShp" presStyleLbl="node1" presStyleIdx="2" presStyleCnt="3" custScaleX="137138">
        <dgm:presLayoutVars>
          <dgm:bulletEnabled val="1"/>
        </dgm:presLayoutVars>
      </dgm:prSet>
      <dgm:spPr/>
    </dgm:pt>
  </dgm:ptLst>
  <dgm:cxnLst>
    <dgm:cxn modelId="{28AD7E05-29FF-4CB0-AA1B-77DEDBC41147}" srcId="{1A640ECD-CF18-4052-BD99-DBD1FEE37E53}" destId="{4821818A-AEA7-4F1F-B63B-B4FDB65C0B63}" srcOrd="0" destOrd="0" parTransId="{8827E636-BAFE-4A27-A96B-1CF0686885AD}" sibTransId="{3711C13F-4E87-4C60-87BB-44E9FF527167}"/>
    <dgm:cxn modelId="{DA0CA971-B676-42A9-BC76-A018A4D761D3}" type="presOf" srcId="{4821818A-AEA7-4F1F-B63B-B4FDB65C0B63}" destId="{B86DC855-AC6E-41F5-85A1-2802CAC9C2B8}" srcOrd="0" destOrd="0" presId="urn:microsoft.com/office/officeart/2005/8/layout/vList3"/>
    <dgm:cxn modelId="{F72EDF98-7EFF-4ACF-95C3-4092922F4BCA}" type="presOf" srcId="{1A640ECD-CF18-4052-BD99-DBD1FEE37E53}" destId="{FC68CD26-B693-4657-95D3-B6A766097D1D}" srcOrd="0" destOrd="0" presId="urn:microsoft.com/office/officeart/2005/8/layout/vList3"/>
    <dgm:cxn modelId="{67586FCE-D54A-4ACF-A1E0-26018836EDB3}" srcId="{1A640ECD-CF18-4052-BD99-DBD1FEE37E53}" destId="{47E52302-5134-4ABF-995A-9B513047F2C3}" srcOrd="1" destOrd="0" parTransId="{70D9CC7D-FAFC-49BE-AA4B-4D907069844F}" sibTransId="{763641A1-741A-46DD-ACF3-22F72472B809}"/>
    <dgm:cxn modelId="{9DE74BE6-15D8-42C8-A4C9-91FED68A6941}" type="presOf" srcId="{DECD58A0-02CA-41F0-96C7-211C80A6E7B0}" destId="{0BDC1970-CBA1-4720-A341-1B8D5022877C}" srcOrd="0" destOrd="0" presId="urn:microsoft.com/office/officeart/2005/8/layout/vList3"/>
    <dgm:cxn modelId="{22149AE9-8EE1-4448-BAF1-356C8186B058}" srcId="{1A640ECD-CF18-4052-BD99-DBD1FEE37E53}" destId="{DECD58A0-02CA-41F0-96C7-211C80A6E7B0}" srcOrd="2" destOrd="0" parTransId="{11FF87B5-9938-460A-8A2C-2C0A2567BF5B}" sibTransId="{50BCCEBC-EBAF-4031-AF40-BE5A67FAF27E}"/>
    <dgm:cxn modelId="{D9B0E7F1-E350-4861-9780-A5CAD27FD286}" type="presOf" srcId="{47E52302-5134-4ABF-995A-9B513047F2C3}" destId="{B4916A51-CBAE-40C0-8E7D-0AD618C29DEF}" srcOrd="0" destOrd="0" presId="urn:microsoft.com/office/officeart/2005/8/layout/vList3"/>
    <dgm:cxn modelId="{6C0C61D4-499D-4166-A27E-92F5D625CC40}" type="presParOf" srcId="{FC68CD26-B693-4657-95D3-B6A766097D1D}" destId="{C0D09DFA-5B4D-4F2D-AC21-3F8C5834693D}" srcOrd="0" destOrd="0" presId="urn:microsoft.com/office/officeart/2005/8/layout/vList3"/>
    <dgm:cxn modelId="{4C718B5C-21B9-43D5-BFBF-E0D7A7EA554F}" type="presParOf" srcId="{C0D09DFA-5B4D-4F2D-AC21-3F8C5834693D}" destId="{EF3CCA59-81A0-4CFB-9BD7-693127657E33}" srcOrd="0" destOrd="0" presId="urn:microsoft.com/office/officeart/2005/8/layout/vList3"/>
    <dgm:cxn modelId="{199DC055-FF9D-4A65-9C98-6F8180F6CE24}" type="presParOf" srcId="{C0D09DFA-5B4D-4F2D-AC21-3F8C5834693D}" destId="{B86DC855-AC6E-41F5-85A1-2802CAC9C2B8}" srcOrd="1" destOrd="0" presId="urn:microsoft.com/office/officeart/2005/8/layout/vList3"/>
    <dgm:cxn modelId="{8C9A44F5-2DC7-4FA9-9C89-13C3B19EE733}" type="presParOf" srcId="{FC68CD26-B693-4657-95D3-B6A766097D1D}" destId="{4470E1D3-EC17-4E99-98E1-DC2E0FE03CBF}" srcOrd="1" destOrd="0" presId="urn:microsoft.com/office/officeart/2005/8/layout/vList3"/>
    <dgm:cxn modelId="{8890031C-4CCF-480B-A329-1DD3C37AF358}" type="presParOf" srcId="{FC68CD26-B693-4657-95D3-B6A766097D1D}" destId="{3C1F0C06-0D42-4200-BE27-3A0C2B8EA790}" srcOrd="2" destOrd="0" presId="urn:microsoft.com/office/officeart/2005/8/layout/vList3"/>
    <dgm:cxn modelId="{35FE0295-D7F5-4701-AA97-034C48E9D205}" type="presParOf" srcId="{3C1F0C06-0D42-4200-BE27-3A0C2B8EA790}" destId="{95EC20E9-3580-42EE-8128-37BE0DCED7C8}" srcOrd="0" destOrd="0" presId="urn:microsoft.com/office/officeart/2005/8/layout/vList3"/>
    <dgm:cxn modelId="{7C1D6769-C5EA-4139-ABB9-A46F0C862D57}" type="presParOf" srcId="{3C1F0C06-0D42-4200-BE27-3A0C2B8EA790}" destId="{B4916A51-CBAE-40C0-8E7D-0AD618C29DEF}" srcOrd="1" destOrd="0" presId="urn:microsoft.com/office/officeart/2005/8/layout/vList3"/>
    <dgm:cxn modelId="{F8D8E238-7EAC-4D2F-866A-0BFA5FA1DBEA}" type="presParOf" srcId="{FC68CD26-B693-4657-95D3-B6A766097D1D}" destId="{96510FAB-8BE1-4E1E-861F-E40FD93705CB}" srcOrd="3" destOrd="0" presId="urn:microsoft.com/office/officeart/2005/8/layout/vList3"/>
    <dgm:cxn modelId="{BE076448-BD6D-4573-855C-15E6B8FBB39A}" type="presParOf" srcId="{FC68CD26-B693-4657-95D3-B6A766097D1D}" destId="{4CA90445-7D70-420B-825D-F4714FE6E08A}" srcOrd="4" destOrd="0" presId="urn:microsoft.com/office/officeart/2005/8/layout/vList3"/>
    <dgm:cxn modelId="{117ACEC6-8827-417D-B1C6-661BD9852E5D}" type="presParOf" srcId="{4CA90445-7D70-420B-825D-F4714FE6E08A}" destId="{AD88A7F4-3CC8-4AD8-9946-F05F96607909}" srcOrd="0" destOrd="0" presId="urn:microsoft.com/office/officeart/2005/8/layout/vList3"/>
    <dgm:cxn modelId="{913DB488-F667-40DE-9956-82046820B96F}" type="presParOf" srcId="{4CA90445-7D70-420B-825D-F4714FE6E08A}" destId="{0BDC1970-CBA1-4720-A341-1B8D5022877C}"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6DC855-AC6E-41F5-85A1-2802CAC9C2B8}">
      <dsp:nvSpPr>
        <dsp:cNvPr id="0" name=""/>
        <dsp:cNvSpPr/>
      </dsp:nvSpPr>
      <dsp:spPr>
        <a:xfrm rot="10800000">
          <a:off x="398029" y="123"/>
          <a:ext cx="8246744" cy="290118"/>
        </a:xfrm>
        <a:prstGeom prst="homePlate">
          <a:avLst/>
        </a:prstGeom>
        <a:solidFill>
          <a:schemeClr val="accent6">
            <a:lumMod val="40000"/>
            <a:lumOff val="6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lo-LA" sz="1800" b="1" kern="1200" spc="300" dirty="0">
              <a:solidFill>
                <a:schemeClr val="tx1"/>
              </a:solidFill>
              <a:latin typeface="Saysettha OT" panose="020B0504020207020204" pitchFamily="34" charset="-34"/>
              <a:cs typeface="Saysettha OT" panose="020B0504020207020204" pitchFamily="34" charset="-34"/>
            </a:rPr>
            <a:t>ເບຊາເລນ</a:t>
          </a:r>
          <a:r>
            <a:rPr lang="en" sz="1800" b="1" kern="1200" spc="300" dirty="0">
              <a:solidFill>
                <a:schemeClr val="tx1"/>
              </a:solidFill>
              <a:latin typeface="Saysettha OT" panose="020B0504020207020204" pitchFamily="34" charset="-34"/>
              <a:cs typeface="Saysettha OT" panose="020B0504020207020204" pitchFamily="34" charset="-34"/>
            </a:rPr>
            <a:t>, </a:t>
          </a:r>
          <a:r>
            <a:rPr lang="lo-LA" sz="1800" b="1" kern="1200" spc="300" dirty="0">
              <a:solidFill>
                <a:schemeClr val="tx1"/>
              </a:solidFill>
              <a:latin typeface="Saysettha OT" panose="020B0504020207020204" pitchFamily="34" charset="-34"/>
              <a:cs typeface="Saysettha OT" panose="020B0504020207020204" pitchFamily="34" charset="-34"/>
            </a:rPr>
            <a:t>ຜູ້ກໍາກັບໂຄງການທັງໝົດ </a:t>
          </a:r>
          <a:r>
            <a:rPr lang="en" sz="1800" b="1" kern="1200" spc="300" dirty="0">
              <a:solidFill>
                <a:schemeClr val="tx1"/>
              </a:solidFill>
              <a:latin typeface="Saysettha OT" panose="020B0504020207020204" pitchFamily="34" charset="-34"/>
              <a:cs typeface="Saysettha OT" panose="020B0504020207020204" pitchFamily="34" charset="-34"/>
            </a:rPr>
            <a:t>(</a:t>
          </a:r>
          <a:r>
            <a:rPr lang="lo-LA" sz="1800" b="1" kern="1200" spc="300" dirty="0">
              <a:solidFill>
                <a:schemeClr val="tx1"/>
              </a:solidFill>
              <a:latin typeface="Saysettha OT" panose="020B0504020207020204" pitchFamily="34" charset="-34"/>
              <a:cs typeface="Saysettha OT" panose="020B0504020207020204" pitchFamily="34" charset="-34"/>
            </a:rPr>
            <a:t>ອພຍ</a:t>
          </a:r>
          <a:r>
            <a:rPr lang="en" sz="1800" b="1" kern="1200" spc="300" dirty="0">
              <a:solidFill>
                <a:schemeClr val="tx1"/>
              </a:solidFill>
              <a:latin typeface="Saysettha OT" panose="020B0504020207020204" pitchFamily="34" charset="-34"/>
              <a:cs typeface="Saysettha OT" panose="020B0504020207020204" pitchFamily="34" charset="-34"/>
            </a:rPr>
            <a:t>. 31:2)</a:t>
          </a:r>
          <a:endParaRPr lang="es-ES" sz="1800" kern="1200" spc="300" dirty="0">
            <a:solidFill>
              <a:schemeClr val="tx1"/>
            </a:solidFill>
            <a:latin typeface="Saysettha OT" panose="020B0504020207020204" pitchFamily="34" charset="-34"/>
            <a:cs typeface="Saysettha OT" panose="020B0504020207020204" pitchFamily="34" charset="-34"/>
          </a:endParaRPr>
        </a:p>
      </dsp:txBody>
      <dsp:txXfrm rot="10800000">
        <a:off x="470558" y="123"/>
        <a:ext cx="8174215" cy="290118"/>
      </dsp:txXfrm>
    </dsp:sp>
    <dsp:sp modelId="{EF3CCA59-81A0-4CFB-9BD7-693127657E33}">
      <dsp:nvSpPr>
        <dsp:cNvPr id="0" name=""/>
        <dsp:cNvSpPr/>
      </dsp:nvSpPr>
      <dsp:spPr>
        <a:xfrm>
          <a:off x="114740" y="123"/>
          <a:ext cx="290118" cy="290118"/>
        </a:xfrm>
        <a:prstGeom prst="rightArrowCallout">
          <a:avLst/>
        </a:prstGeom>
        <a:solidFill>
          <a:srgbClr val="007FB8"/>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4916A51-CBAE-40C0-8E7D-0AD618C29DEF}">
      <dsp:nvSpPr>
        <dsp:cNvPr id="0" name=""/>
        <dsp:cNvSpPr/>
      </dsp:nvSpPr>
      <dsp:spPr>
        <a:xfrm rot="10800000">
          <a:off x="398029" y="362772"/>
          <a:ext cx="8246744" cy="290118"/>
        </a:xfrm>
        <a:prstGeom prst="homePlate">
          <a:avLst/>
        </a:prstGeom>
        <a:gradFill rotWithShape="0">
          <a:gsLst>
            <a:gs pos="0">
              <a:schemeClr val="accent5">
                <a:hueOff val="5039990"/>
                <a:satOff val="0"/>
                <a:lumOff val="0"/>
                <a:alphaOff val="0"/>
                <a:satMod val="103000"/>
                <a:lumMod val="102000"/>
                <a:tint val="94000"/>
              </a:schemeClr>
            </a:gs>
            <a:gs pos="50000">
              <a:schemeClr val="accent5">
                <a:hueOff val="5039990"/>
                <a:satOff val="0"/>
                <a:lumOff val="0"/>
                <a:alphaOff val="0"/>
                <a:satMod val="110000"/>
                <a:lumMod val="100000"/>
                <a:shade val="100000"/>
              </a:schemeClr>
            </a:gs>
            <a:gs pos="100000">
              <a:schemeClr val="accent5">
                <a:hueOff val="503999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lo-LA" sz="1800" b="1" kern="1200" spc="300" dirty="0">
              <a:solidFill>
                <a:schemeClr val="tx1"/>
              </a:solidFill>
              <a:latin typeface="Saysettha OT" panose="020B0504020207020204" pitchFamily="34" charset="-34"/>
              <a:cs typeface="Saysettha OT" panose="020B0504020207020204" pitchFamily="34" charset="-34"/>
            </a:rPr>
            <a:t>ໂອໂຮຣີອາບ</a:t>
          </a:r>
          <a:r>
            <a:rPr lang="en" sz="1800" b="1" kern="1200" spc="300" dirty="0">
              <a:solidFill>
                <a:schemeClr val="tx1"/>
              </a:solidFill>
              <a:latin typeface="Saysettha OT" panose="020B0504020207020204" pitchFamily="34" charset="-34"/>
              <a:cs typeface="Saysettha OT" panose="020B0504020207020204" pitchFamily="34" charset="-34"/>
            </a:rPr>
            <a:t>, </a:t>
          </a:r>
          <a:r>
            <a:rPr lang="lo-LA" sz="1800" b="1" kern="1200" spc="300" dirty="0">
              <a:solidFill>
                <a:schemeClr val="tx1"/>
              </a:solidFill>
              <a:latin typeface="Saysettha OT" panose="020B0504020207020204" pitchFamily="34" charset="-34"/>
              <a:cs typeface="Saysettha OT" panose="020B0504020207020204" pitchFamily="34" charset="-34"/>
            </a:rPr>
            <a:t>ຜູ້ເປັນຜູ້ຊ່ວຍຫລັກ </a:t>
          </a:r>
          <a:r>
            <a:rPr lang="en" sz="1800" b="1" kern="1200" spc="300" dirty="0">
              <a:solidFill>
                <a:schemeClr val="tx1"/>
              </a:solidFill>
              <a:latin typeface="Saysettha OT" panose="020B0504020207020204" pitchFamily="34" charset="-34"/>
              <a:cs typeface="Saysettha OT" panose="020B0504020207020204" pitchFamily="34" charset="-34"/>
            </a:rPr>
            <a:t>(</a:t>
          </a:r>
          <a:r>
            <a:rPr lang="lo-LA" sz="1800" b="1" kern="1200" spc="300" dirty="0">
              <a:solidFill>
                <a:schemeClr val="tx1"/>
              </a:solidFill>
              <a:latin typeface="Saysettha OT" panose="020B0504020207020204" pitchFamily="34" charset="-34"/>
              <a:cs typeface="Saysettha OT" panose="020B0504020207020204" pitchFamily="34" charset="-34"/>
            </a:rPr>
            <a:t>ອພຍ</a:t>
          </a:r>
          <a:r>
            <a:rPr lang="en" sz="1800" b="1" kern="1200" spc="300" dirty="0">
              <a:solidFill>
                <a:schemeClr val="tx1"/>
              </a:solidFill>
              <a:latin typeface="Saysettha OT" panose="020B0504020207020204" pitchFamily="34" charset="-34"/>
              <a:cs typeface="Saysettha OT" panose="020B0504020207020204" pitchFamily="34" charset="-34"/>
            </a:rPr>
            <a:t>. 31:6a)</a:t>
          </a:r>
          <a:endParaRPr lang="es-ES" sz="1800" kern="1200" spc="300" dirty="0">
            <a:solidFill>
              <a:schemeClr val="tx1"/>
            </a:solidFill>
            <a:latin typeface="Saysettha OT" panose="020B0504020207020204" pitchFamily="34" charset="-34"/>
            <a:cs typeface="Saysettha OT" panose="020B0504020207020204" pitchFamily="34" charset="-34"/>
          </a:endParaRPr>
        </a:p>
      </dsp:txBody>
      <dsp:txXfrm rot="10800000">
        <a:off x="470558" y="362772"/>
        <a:ext cx="8174215" cy="290118"/>
      </dsp:txXfrm>
    </dsp:sp>
    <dsp:sp modelId="{95EC20E9-3580-42EE-8128-37BE0DCED7C8}">
      <dsp:nvSpPr>
        <dsp:cNvPr id="0" name=""/>
        <dsp:cNvSpPr/>
      </dsp:nvSpPr>
      <dsp:spPr>
        <a:xfrm>
          <a:off x="114740" y="362772"/>
          <a:ext cx="290118" cy="290118"/>
        </a:xfrm>
        <a:prstGeom prst="rightArrowCallout">
          <a:avLst/>
        </a:prstGeom>
        <a:solidFill>
          <a:srgbClr val="009A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DC1970-CBA1-4720-A341-1B8D5022877C}">
      <dsp:nvSpPr>
        <dsp:cNvPr id="0" name=""/>
        <dsp:cNvSpPr/>
      </dsp:nvSpPr>
      <dsp:spPr>
        <a:xfrm rot="10800000">
          <a:off x="398029" y="725420"/>
          <a:ext cx="8246744" cy="290118"/>
        </a:xfrm>
        <a:prstGeom prst="homePlate">
          <a:avLst/>
        </a:prstGeom>
        <a:solidFill>
          <a:schemeClr val="accent1">
            <a:lumMod val="60000"/>
            <a:lumOff val="4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934" tIns="68580" rIns="128016" bIns="68580" numCol="1" spcCol="1270" anchor="ctr" anchorCtr="0">
          <a:noAutofit/>
        </a:bodyPr>
        <a:lstStyle/>
        <a:p>
          <a:pPr marL="0" lvl="0" indent="0" algn="ctr" defTabSz="800100">
            <a:lnSpc>
              <a:spcPct val="90000"/>
            </a:lnSpc>
            <a:spcBef>
              <a:spcPct val="0"/>
            </a:spcBef>
            <a:spcAft>
              <a:spcPct val="35000"/>
            </a:spcAft>
            <a:buNone/>
          </a:pPr>
          <a:r>
            <a:rPr lang="lo-LA" sz="1800" b="1" kern="1200" spc="300" dirty="0">
              <a:solidFill>
                <a:schemeClr val="tx1"/>
              </a:solidFill>
              <a:latin typeface="Saysettha OT" panose="020B0504020207020204" pitchFamily="34" charset="-34"/>
              <a:cs typeface="Saysettha OT" panose="020B0504020207020204" pitchFamily="34" charset="-34"/>
            </a:rPr>
            <a:t>ຄົນອື່ນໆທີ່ຈະເຂົ້າມາຊ່ວຍໃນວຽກງານ </a:t>
          </a:r>
          <a:r>
            <a:rPr lang="en" sz="1800" b="1" kern="1200" spc="300" dirty="0">
              <a:solidFill>
                <a:schemeClr val="tx1"/>
              </a:solidFill>
              <a:latin typeface="Saysettha OT" panose="020B0504020207020204" pitchFamily="34" charset="-34"/>
              <a:cs typeface="Saysettha OT" panose="020B0504020207020204" pitchFamily="34" charset="-34"/>
            </a:rPr>
            <a:t>(</a:t>
          </a:r>
          <a:r>
            <a:rPr lang="lo-LA" sz="1800" b="1" kern="1200" spc="300" dirty="0">
              <a:solidFill>
                <a:schemeClr val="tx1"/>
              </a:solidFill>
              <a:latin typeface="Saysettha OT" panose="020B0504020207020204" pitchFamily="34" charset="-34"/>
              <a:cs typeface="Saysettha OT" panose="020B0504020207020204" pitchFamily="34" charset="-34"/>
            </a:rPr>
            <a:t>ອພຍ</a:t>
          </a:r>
          <a:r>
            <a:rPr lang="en" sz="1800" b="1" kern="1200" spc="300" dirty="0">
              <a:solidFill>
                <a:schemeClr val="tx1"/>
              </a:solidFill>
              <a:latin typeface="Saysettha OT" panose="020B0504020207020204" pitchFamily="34" charset="-34"/>
              <a:cs typeface="Saysettha OT" panose="020B0504020207020204" pitchFamily="34" charset="-34"/>
            </a:rPr>
            <a:t>. 31:6b)</a:t>
          </a:r>
          <a:endParaRPr lang="es-ES" sz="1800" kern="1200" spc="300" dirty="0">
            <a:solidFill>
              <a:schemeClr val="tx1"/>
            </a:solidFill>
            <a:latin typeface="Saysettha OT" panose="020B0504020207020204" pitchFamily="34" charset="-34"/>
            <a:cs typeface="Saysettha OT" panose="020B0504020207020204" pitchFamily="34" charset="-34"/>
          </a:endParaRPr>
        </a:p>
      </dsp:txBody>
      <dsp:txXfrm rot="10800000">
        <a:off x="470558" y="725420"/>
        <a:ext cx="8174215" cy="290118"/>
      </dsp:txXfrm>
    </dsp:sp>
    <dsp:sp modelId="{AD88A7F4-3CC8-4AD8-9946-F05F96607909}">
      <dsp:nvSpPr>
        <dsp:cNvPr id="0" name=""/>
        <dsp:cNvSpPr/>
      </dsp:nvSpPr>
      <dsp:spPr>
        <a:xfrm>
          <a:off x="114740" y="725420"/>
          <a:ext cx="290118" cy="290118"/>
        </a:xfrm>
        <a:prstGeom prst="rightArrowCallout">
          <a:avLst/>
        </a:prstGeom>
        <a:solidFill>
          <a:srgbClr val="8A008A"/>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A4EB5-94F3-43E0-AA27-50A7C8398CED}" type="datetimeFigureOut">
              <a:rPr lang="en-US" smtClean="0"/>
              <a:t>9/2/2025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C37FD6-66A8-49C0-A203-478BB01A9B10}" type="slidenum">
              <a:rPr lang="en-US" smtClean="0"/>
              <a:t>‹Nº›</a:t>
            </a:fld>
            <a:endParaRPr lang="en-US"/>
          </a:p>
        </p:txBody>
      </p:sp>
    </p:spTree>
    <p:extLst>
      <p:ext uri="{BB962C8B-B14F-4D97-AF65-F5344CB8AC3E}">
        <p14:creationId xmlns:p14="http://schemas.microsoft.com/office/powerpoint/2010/main" val="2086030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b="1" dirty="0"/>
              <a:t>Exodus 31:2</a:t>
            </a:r>
          </a:p>
          <a:p>
            <a:r>
              <a:rPr lang="en" dirty="0"/>
              <a:t>See, I have called by name </a:t>
            </a:r>
            <a:r>
              <a:rPr lang="en" dirty="0" err="1"/>
              <a:t>Bezalel </a:t>
            </a:r>
            <a:r>
              <a:rPr lang="en" dirty="0"/>
              <a:t>the son of Uri, the son of Hur, of the tribe of Judah;</a:t>
            </a:r>
          </a:p>
          <a:p>
            <a:r>
              <a:rPr lang="en" b="1" dirty="0"/>
              <a:t>Exodus 31:6a</a:t>
            </a:r>
          </a:p>
          <a:p>
            <a:r>
              <a:rPr lang="en" dirty="0"/>
              <a:t>And behold, I have set with him </a:t>
            </a:r>
            <a:r>
              <a:rPr lang="en" dirty="0" err="1"/>
              <a:t>Aholiab </a:t>
            </a:r>
            <a:r>
              <a:rPr lang="en" dirty="0"/>
              <a:t>the son of </a:t>
            </a:r>
            <a:r>
              <a:rPr lang="en" dirty="0" err="1"/>
              <a:t>Ahisamach </a:t>
            </a:r>
            <a:r>
              <a:rPr lang="en" dirty="0"/>
              <a:t>, of the tribe of Dan;</a:t>
            </a:r>
          </a:p>
          <a:p>
            <a:r>
              <a:rPr lang="en" b="1" dirty="0"/>
              <a:t>Exodus 31:6b</a:t>
            </a:r>
          </a:p>
          <a:p>
            <a:r>
              <a:rPr lang="en" dirty="0"/>
              <a:t>and I have put wisdom in the minds of every wise-hearted person, so that they may do all that I have commanded you;</a:t>
            </a:r>
          </a:p>
          <a:p>
            <a:r>
              <a:rPr lang="en" dirty="0"/>
              <a:t>Exodus 31:12-17 And the LORD spake unto Moses, saying, (13) Thou shalt speak unto the children of Israel, saying, Ye shall surely keep my sabbaths: for it is a sign between me and you throughout your generations, that ye may know that I am the LORD that sanctifies you. (14) Therefore ye shall keep the sabbath day, for it is holy unto you: whoso profaneth it shall surely be put to death: for whosoever doeth any work in it, that soul shall be cut off from among his people. (15) Six days shall work be done: but the seventh day is a sabbath of rest holy to the LORD: whosoever doeth any work on the sabbath day shall surely be put to death. (16) Therefore shall the children of Israel keep the sabbath, to observe the sabbath throughout their generations for a perpetual covenant. (17) It is a sign between me and the children of Israel for ever: for in six days the LORD made heaven and earth, and on the seventh day he rested, and was refreshed.</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84A9E2-867E-4427-986C-E1D574292196}" type="slidenum">
              <a:rPr kumimoji="0" lang="es-E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69949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BCEE1E-6308-8994-463F-BE3F121E0C7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FFC53B71-4E08-C3C9-73FF-6D5F60F15B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DAE0C9E-07CD-E053-3A3D-1C8EDFDD2E9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864A9214-DBA0-50C4-4F97-8FBB4D6723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848F55DD-2698-0D6C-7287-C214C03F71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4049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818378-E393-5384-C662-9199E75F999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99089DE-864A-862F-36C1-4C1408A71E9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D48FF65-C7FD-F497-9D1D-9167533EA05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B8C3FCCD-C5DE-D602-10CB-52A51D6A87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0DA18467-9268-1AE9-360A-EC5A08DDD0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1808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1A553C-C223-47D2-71BB-0B1EFB7677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2F969E5-5580-FF5B-E25D-618D3BDC5EF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1009FCB-1E88-39BC-88F1-B9CD084A34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99E2C4-9BCB-040E-EEF2-D582DB94E55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B97793A-732A-69E4-A276-EB2EE5C5E8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3407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797204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9274547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16992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28907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16208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162174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611297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88774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4BA3F-3B37-C100-DFF5-5D139D9DE7B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8CDB42-E86D-7A6F-7A5E-42179A86C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150FD0E-3636-0D0B-05A1-6550B1014FD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D96A179A-CEDA-7083-D3F1-DB182282786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BC5331C-18DC-FC05-B1C3-35408D77241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7324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5688392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902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4048613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C261B4-2943-4B8F-8568-E6E59CCB8E1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49F2236-C3C1-8990-B2F6-4B3072C9AB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CD40EB-9C6C-073E-2623-F1D326A151D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001368D7-2A2D-2DFB-899A-6ACD562BA2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F7947C8-5302-87E5-BCD1-AAFA41C6376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36856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449C87-B2CD-9423-239E-32537A6264D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FE9FB29-78C4-CC0E-20F1-143D58BD6EF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177E8436-D3CF-F19E-ACED-9E5D950ADF7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E9955FF-C7E7-3FFF-E85E-00D18F12869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28498A0-AEFF-3BE2-99AB-C574719D3C8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9E89B4BB-D950-C75D-DBE2-CA1C7B7B066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2299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58C212-021B-2532-8B57-C13623149B2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7688976-BEDE-CB72-9B4C-1AC519A6F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B45B5D0-ED34-FD37-8353-3EF4C79754E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34400A0-6C8E-D285-2C9D-D5491B11D59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D56C77A-3CBB-7619-83B4-C6046CEE30B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D40A231-DA0E-1086-6ACA-E5DDB2A321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4178BF9B-922A-F995-F9A9-3E558A591D7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D322B28-ACE1-7D6D-2A01-F0E2CA6937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40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C3436B-0CE5-B0D7-52C4-79D1C6CB0DF8}"/>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BC03E0F-977C-EC97-F099-0F33B0A3744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C5761387-3C0E-1992-2D26-EE21204E945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F4DD3A1B-1B54-F94C-70D0-C5192043A29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2310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9DEFE06-34F8-116C-A752-8D9E1B3BE5A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14716CDC-B8B6-4E99-E146-37CC111478B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53A9C925-7D53-BD2D-7122-CCF9362267C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4381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0778D9-644B-F957-CD76-9A04FAC0279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956323-0384-0FAB-97C8-0B246A9347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8F70834-EAC3-27DB-5CE1-832FA16744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7740D0-163E-F597-9DF2-8E3B9E3B25A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0A71DC9C-3D01-FA5B-1255-F89B4B253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1B2BC2F4-FDE0-A1C6-A34A-DDB546969E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732634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8C552D-2DAB-7813-D9C1-261FC6C6001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4F3F726-8EA4-6F26-EF4E-15DA387ADA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9CF1D6B-273F-F448-4DEC-E251345C70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2A271C-3EF2-ABE0-DFB5-3E0F2C86EB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D15D9CC3-6B37-549B-F230-CB15651C14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603B5B4B-32C1-496D-9607-CB212236DD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44104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08F3826-0DC6-6259-1197-380303AFF9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F9B27E4-51DD-7C46-03C9-BD6744589B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BB5F4E6-1914-56FD-B3B9-AA0CD1C985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7B30CD99-E0B5-4FE3-8932-58E013E03F7A}"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02/09/2025</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4AF6A661-72F3-F4F3-BC7E-D9D2DB72D5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90151A94-506F-DD7F-88E4-80DCBA35F3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B2B180C-3D97-4F3B-8375-6BCB23A46C58}"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18491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141703091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diagramColors" Target="../diagrams/colors1.xml"/><Relationship Id="rId12"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39.jpeg"/><Relationship Id="rId5" Type="http://schemas.openxmlformats.org/officeDocument/2006/relationships/diagramLayout" Target="../diagrams/layout1.xml"/><Relationship Id="rId10" Type="http://schemas.openxmlformats.org/officeDocument/2006/relationships/image" Target="../media/image38.jpeg"/><Relationship Id="rId4" Type="http://schemas.openxmlformats.org/officeDocument/2006/relationships/diagramData" Target="../diagrams/data1.xml"/><Relationship Id="rId9" Type="http://schemas.openxmlformats.org/officeDocument/2006/relationships/image" Target="../media/image37.jpeg"/><Relationship Id="rId14" Type="http://schemas.openxmlformats.org/officeDocument/2006/relationships/image" Target="../media/image42.jpeg"/></Relationships>
</file>

<file path=ppt/slides/_rels/slide1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png"/><Relationship Id="rId11" Type="http://schemas.microsoft.com/office/2007/relationships/hdphoto" Target="../media/hdphoto1.wdp"/><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E05153F-D5F3-1969-46B2-88B2D5E4CAC0}"/>
            </a:ext>
          </a:extLst>
        </p:cNvPr>
        <p:cNvGrpSpPr/>
        <p:nvPr/>
      </p:nvGrpSpPr>
      <p:grpSpPr>
        <a:xfrm>
          <a:off x="0" y="0"/>
          <a:ext cx="0" cy="0"/>
          <a:chOff x="0" y="0"/>
          <a:chExt cx="0" cy="0"/>
        </a:xfrm>
      </p:grpSpPr>
      <p:pic>
        <p:nvPicPr>
          <p:cNvPr id="5" name="Imagen 4" descr="Imagen que contiene tabla, comiendo, hombre, perro&#10;&#10;El contenido generado por IA puede ser incorrecto.">
            <a:extLst>
              <a:ext uri="{FF2B5EF4-FFF2-40B4-BE49-F238E27FC236}">
                <a16:creationId xmlns:a16="http://schemas.microsoft.com/office/drawing/2014/main" id="{D6603718-C19B-9CBB-1712-E0D16DCFDBD7}"/>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5162052" y="3272588"/>
            <a:ext cx="6105382" cy="3585411"/>
          </a:xfrm>
          <a:prstGeom prst="rect">
            <a:avLst/>
          </a:prstGeom>
        </p:spPr>
      </p:pic>
      <p:pic>
        <p:nvPicPr>
          <p:cNvPr id="3" name="Imagen 2" descr="Imagen que contiene edificio, agua, tabla, barco&#10;&#10;El contenido generado por IA puede ser incorrecto.">
            <a:extLst>
              <a:ext uri="{FF2B5EF4-FFF2-40B4-BE49-F238E27FC236}">
                <a16:creationId xmlns:a16="http://schemas.microsoft.com/office/drawing/2014/main" id="{D1180E5D-EED2-9CE4-4C81-FEAC298DB397}"/>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pic>
        <p:nvPicPr>
          <p:cNvPr id="9" name="Imagen 8" descr="Un dibujo de una persona&#10;&#10;El contenido generado por IA puede ser incorrecto.">
            <a:extLst>
              <a:ext uri="{FF2B5EF4-FFF2-40B4-BE49-F238E27FC236}">
                <a16:creationId xmlns:a16="http://schemas.microsoft.com/office/drawing/2014/main" id="{43BA255A-3725-0BD7-D44D-A653E8B63DE7}"/>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b="-1"/>
          <a:stretch>
            <a:fillRect/>
          </a:stretch>
        </p:blipFill>
        <p:spPr>
          <a:xfrm>
            <a:off x="7458302" y="-22547"/>
            <a:ext cx="3809132" cy="3139531"/>
          </a:xfrm>
          <a:prstGeom prst="rect">
            <a:avLst/>
          </a:prstGeom>
        </p:spPr>
      </p:pic>
      <p:sp>
        <p:nvSpPr>
          <p:cNvPr id="14" name="Rectangle 13">
            <a:extLst>
              <a:ext uri="{FF2B5EF4-FFF2-40B4-BE49-F238E27FC236}">
                <a16:creationId xmlns:a16="http://schemas.microsoft.com/office/drawing/2014/main" id="{36A1CAC3-A129-43F8-8881-63D3E319A7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rgbClr val="0086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B5CCE41C-FBFB-44B8-BE25-7F555613C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C2F38055-8DC5-775C-E3F5-65CB39F0A1E3}"/>
              </a:ext>
            </a:extLst>
          </p:cNvPr>
          <p:cNvSpPr txBox="1"/>
          <p:nvPr/>
        </p:nvSpPr>
        <p:spPr>
          <a:xfrm>
            <a:off x="0" y="4217216"/>
            <a:ext cx="5001186" cy="2492990"/>
          </a:xfrm>
          <a:prstGeom prst="rect">
            <a:avLst/>
          </a:prstGeom>
          <a:noFill/>
        </p:spPr>
        <p:txBody>
          <a:bodyPr wrap="square" rtlCol="0">
            <a:spAutoFit/>
            <a:scene3d>
              <a:camera prst="orthographicFront"/>
              <a:lightRig rig="threePt" dir="t"/>
            </a:scene3d>
            <a:sp3d extrusionH="57150">
              <a:bevelT h="25400" prst="softRound"/>
            </a:sp3d>
          </a:bodyPr>
          <a:lstStyle/>
          <a:p>
            <a:pPr lvl="0" algn="ctr">
              <a:defRPr/>
            </a:pPr>
            <a:r>
              <a:rPr lang="lo-LA" sz="5200" b="1" dirty="0">
                <a:ln w="9525">
                  <a:solidFill>
                    <a:srgbClr val="A37101"/>
                  </a:solidFill>
                  <a:prstDash val="solid"/>
                </a:ln>
                <a:solidFill>
                  <a:srgbClr val="F1A501"/>
                </a:solidFill>
                <a:effectLst>
                  <a:outerShdw blurRad="12700" dist="38100" dir="2700000" algn="tl" rotWithShape="0">
                    <a:srgbClr val="FFDF97"/>
                  </a:outerShdw>
                </a:effectLst>
                <a:latin typeface="Saysettha OT" panose="020B0504020207020204" pitchFamily="34" charset="-34"/>
                <a:cs typeface="Saysettha OT" panose="020B0504020207020204" pitchFamily="34" charset="-34"/>
              </a:rPr>
              <a:t>ພຣະສັນຍາ ແລະ ແຜນການສ້າງອາຄານ</a:t>
            </a:r>
            <a:endParaRPr kumimoji="0" lang="en" sz="5200" b="1" i="0" u="none" strike="noStrike" kern="1200" cap="none" spc="0" normalizeH="0" baseline="0" noProof="0" dirty="0">
              <a:ln w="9525">
                <a:solidFill>
                  <a:srgbClr val="A37101"/>
                </a:solidFill>
                <a:prstDash val="solid"/>
              </a:ln>
              <a:solidFill>
                <a:srgbClr val="F1A501"/>
              </a:solidFill>
              <a:effectLst>
                <a:outerShdw blurRad="12700" dist="38100" dir="2700000" algn="tl" rotWithShape="0">
                  <a:srgbClr val="FFDF97"/>
                </a:outerShdw>
              </a:effectLst>
              <a:uLnTx/>
              <a:uFillTx/>
              <a:latin typeface="Saysettha OT" panose="020B0504020207020204" pitchFamily="34" charset="-34"/>
              <a:cs typeface="Saysettha OT" panose="020B0504020207020204" pitchFamily="34" charset="-34"/>
            </a:endParaRPr>
          </a:p>
        </p:txBody>
      </p:sp>
      <p:sp>
        <p:nvSpPr>
          <p:cNvPr id="4" name="CuadroTexto 3">
            <a:extLst>
              <a:ext uri="{FF2B5EF4-FFF2-40B4-BE49-F238E27FC236}">
                <a16:creationId xmlns:a16="http://schemas.microsoft.com/office/drawing/2014/main" id="{87EF064F-DB03-B328-287D-1952736FF61D}"/>
              </a:ext>
            </a:extLst>
          </p:cNvPr>
          <p:cNvSpPr txBox="1"/>
          <p:nvPr/>
        </p:nvSpPr>
        <p:spPr>
          <a:xfrm rot="5400000">
            <a:off x="8378951" y="3259724"/>
            <a:ext cx="685800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Lesson 10 for September 6, 2025</a:t>
            </a:r>
          </a:p>
        </p:txBody>
      </p:sp>
    </p:spTree>
    <p:extLst>
      <p:ext uri="{BB962C8B-B14F-4D97-AF65-F5344CB8AC3E}">
        <p14:creationId xmlns:p14="http://schemas.microsoft.com/office/powerpoint/2010/main" val="582818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6810BF-B6B9-68FD-44DC-877E876DEFE8}"/>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D3F6C445-7DC5-AE3D-49F7-B29472970C3D}"/>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ABF8372F-16D8-3961-C0AE-FEE6FAA7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E70333EE-86A6-B438-8CE5-A325A334304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488C089-E772-BADD-F908-B5E17B6B35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AFEF0782-DE6E-194C-908A-1CFD90844BEA}"/>
              </a:ext>
            </a:extLst>
          </p:cNvPr>
          <p:cNvSpPr txBox="1"/>
          <p:nvPr/>
        </p:nvSpPr>
        <p:spPr>
          <a:xfrm>
            <a:off x="1" y="5854154"/>
            <a:ext cx="12191999" cy="830997"/>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o-LA"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Saysettha OT" panose="020B0504020207020204" pitchFamily="34" charset="-34"/>
                <a:cs typeface="Saysettha OT" panose="020B0504020207020204" pitchFamily="34" charset="-34"/>
              </a:rPr>
              <a:t>ຮູບແບບ</a:t>
            </a:r>
            <a:endParaRPr kumimoji="0" lang="en" sz="4800" b="1" i="0" u="none" strike="noStrike" kern="1200" cap="none" spc="1500" normalizeH="0" baseline="0" noProof="0" dirty="0">
              <a:ln w="0"/>
              <a:gradFill>
                <a:gsLst>
                  <a:gs pos="25000">
                    <a:srgbClr val="3B4C95"/>
                  </a:gs>
                  <a:gs pos="57000">
                    <a:srgbClr val="C00000"/>
                  </a:gs>
                  <a:gs pos="100000">
                    <a:srgbClr val="FFA7A7"/>
                  </a:gs>
                </a:gsLst>
                <a:lin ang="5400000"/>
              </a:gradFill>
              <a:effectLst>
                <a:reflection blurRad="6350" stA="53000" endA="300" endPos="35500" dir="5400000" sy="-90000" algn="bl" rotWithShape="0"/>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273710465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prstClr val="black"/>
              <a:schemeClr val="accent5">
                <a:tint val="45000"/>
                <a:satMod val="400000"/>
              </a:schemeClr>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881D1E-F168-30B2-E22C-BBCD0BE71C67}"/>
              </a:ext>
            </a:extLst>
          </p:cNvPr>
          <p:cNvSpPr txBox="1"/>
          <p:nvPr/>
        </p:nvSpPr>
        <p:spPr>
          <a:xfrm>
            <a:off x="2176008" y="-29184"/>
            <a:ext cx="10015992" cy="523220"/>
          </a:xfrm>
          <a:prstGeom prst="rect">
            <a:avLst/>
          </a:prstGeom>
          <a:noFill/>
          <a:effectLst>
            <a:outerShdw blurRad="50800" dist="25400" dir="5400000" algn="ctr" rotWithShape="0">
              <a:schemeClr val="tx1"/>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o-LA" sz="28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Saysettha OT" panose="020B0504020207020204" pitchFamily="34" charset="-34"/>
                <a:cs typeface="Saysettha OT" panose="020B0504020207020204" pitchFamily="34" charset="-34"/>
              </a:rPr>
              <a:t>ຈຸດປະສົງຂອງແບບແຜນ</a:t>
            </a:r>
            <a:endParaRPr kumimoji="0" lang="en" sz="2800" b="1" i="0" u="none" strike="noStrike" kern="1200" cap="none" spc="0" normalizeH="0" baseline="0" noProof="0" dirty="0">
              <a:ln w="12700">
                <a:solidFill>
                  <a:srgbClr val="FFFF66">
                    <a:lumMod val="50000"/>
                  </a:srgbClr>
                </a:solidFill>
                <a:prstDash val="solid"/>
              </a:ln>
              <a:pattFill prst="narHorz">
                <a:fgClr>
                  <a:srgbClr val="FFFF00"/>
                </a:fgClr>
                <a:bgClr>
                  <a:srgbClr val="FFFF66">
                    <a:lumMod val="75000"/>
                  </a:srgbClr>
                </a:bgClr>
              </a:pattFill>
              <a:effectLst>
                <a:innerShdw blurRad="177800">
                  <a:srgbClr val="FFFF66">
                    <a:lumMod val="50000"/>
                  </a:srgbClr>
                </a:innerShdw>
              </a:effectLst>
              <a:uLnTx/>
              <a:uFillTx/>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7C0683C8-DE8A-73CD-7B35-47509A5644C3}"/>
              </a:ext>
            </a:extLst>
          </p:cNvPr>
          <p:cNvSpPr txBox="1"/>
          <p:nvPr/>
        </p:nvSpPr>
        <p:spPr>
          <a:xfrm>
            <a:off x="2176008" y="553823"/>
            <a:ext cx="10015992" cy="369332"/>
          </a:xfrm>
          <a:prstGeom prst="rect">
            <a:avLst/>
          </a:prstGeom>
          <a:noFill/>
        </p:spPr>
        <p:txBody>
          <a:bodyPr wrap="square">
            <a:spAutoFit/>
          </a:bodyPr>
          <a:lstStyle/>
          <a:p>
            <a:pPr lvl="0" algn="ctr">
              <a:defRPr/>
            </a:pP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lang="lo-LA" b="1" dirty="0">
                <a:solidFill>
                  <a:srgbClr val="FF9900">
                    <a:lumMod val="40000"/>
                    <a:lumOff val="6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ຊາວອິດສະຣາເອນຕ້ອງສ້າງຫໍເຕັນສໍາລັບເຮົາ ເພື່ອວ່າເຮົາຈະຢູ່ທ່າມກາງພວກເຂົາ</a:t>
            </a:r>
            <a:r>
              <a:rPr kumimoji="0" lang="en" sz="18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lang="lo-LA" sz="1400" b="1" dirty="0">
                <a:solidFill>
                  <a:srgbClr val="FF9900">
                    <a:lumMod val="40000"/>
                    <a:lumOff val="6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ອພຍ</a:t>
            </a:r>
            <a:r>
              <a:rPr kumimoji="0" lang="en" sz="1400" b="1" i="0" u="none" strike="noStrike" kern="1200" cap="none" spc="0" normalizeH="0" baseline="0" noProof="0" dirty="0">
                <a:ln>
                  <a:noFill/>
                </a:ln>
                <a:solidFill>
                  <a:srgbClr val="FF9900">
                    <a:lumMod val="40000"/>
                    <a:lumOff val="6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25:8)</a:t>
            </a:r>
          </a:p>
        </p:txBody>
      </p:sp>
      <p:sp>
        <p:nvSpPr>
          <p:cNvPr id="6" name="CuadroTexto 5">
            <a:extLst>
              <a:ext uri="{FF2B5EF4-FFF2-40B4-BE49-F238E27FC236}">
                <a16:creationId xmlns:a16="http://schemas.microsoft.com/office/drawing/2014/main" id="{08A163E7-543E-BB95-6508-747F88C91CD8}"/>
              </a:ext>
            </a:extLst>
          </p:cNvPr>
          <p:cNvSpPr txBox="1"/>
          <p:nvPr/>
        </p:nvSpPr>
        <p:spPr>
          <a:xfrm>
            <a:off x="2242784" y="1088256"/>
            <a:ext cx="740253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ເພື່ອເປັນຫລັກປະກັນວ່າພຣະອົງຈະຊົງເຮັດຕາມພັນທະສັນຍາຂອງພຣະອົງ</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ພຣະອົງຈຶ່ງຕັດສິນໃຈທີ່ຈະໄປປະທັບຢູ່ທ່າມກາງປະຊາຊົນ</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p>
        </p:txBody>
      </p:sp>
      <p:pic>
        <p:nvPicPr>
          <p:cNvPr id="7" name="Imagen 6" descr="Imagen que contiene tabla, café, viejo, agua&#10;&#10;El contenido generado por IA puede ser incorrecto.">
            <a:extLst>
              <a:ext uri="{FF2B5EF4-FFF2-40B4-BE49-F238E27FC236}">
                <a16:creationId xmlns:a16="http://schemas.microsoft.com/office/drawing/2014/main" id="{9DBBEF7B-2DB9-E9CE-AF65-F2BB5CF868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0398" y="137433"/>
            <a:ext cx="1985610" cy="2409081"/>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1" name="Imagen 10" descr="Un dibujo de una persona&#10;&#10;El contenido generado por IA puede ser incorrecto.">
            <a:extLst>
              <a:ext uri="{FF2B5EF4-FFF2-40B4-BE49-F238E27FC236}">
                <a16:creationId xmlns:a16="http://schemas.microsoft.com/office/drawing/2014/main" id="{93E83C5B-7312-45B5-DB03-A982DC60CDB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671571" y="1146007"/>
            <a:ext cx="2450592" cy="1673508"/>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pic>
        <p:nvPicPr>
          <p:cNvPr id="13" name="Imagen 12" descr="Imagen que contiene persona, parado, hombre, tabla&#10;&#10;El contenido generado por IA puede ser incorrecto.">
            <a:extLst>
              <a:ext uri="{FF2B5EF4-FFF2-40B4-BE49-F238E27FC236}">
                <a16:creationId xmlns:a16="http://schemas.microsoft.com/office/drawing/2014/main" id="{942EC694-58AE-B3A1-AF7F-7608EF44E6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71569" y="2982350"/>
            <a:ext cx="2450592" cy="1650492"/>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E8D4D0"/>
            </a:contourClr>
          </a:sp3d>
        </p:spPr>
      </p:pic>
      <p:sp>
        <p:nvSpPr>
          <p:cNvPr id="17" name="CuadroTexto 16">
            <a:extLst>
              <a:ext uri="{FF2B5EF4-FFF2-40B4-BE49-F238E27FC236}">
                <a16:creationId xmlns:a16="http://schemas.microsoft.com/office/drawing/2014/main" id="{1FBD0930-C714-3019-6130-73D67C0E879D}"/>
              </a:ext>
            </a:extLst>
          </p:cNvPr>
          <p:cNvSpPr txBox="1"/>
          <p:nvPr/>
        </p:nvSpPr>
        <p:spPr>
          <a:xfrm>
            <a:off x="3435061" y="3422247"/>
            <a:ext cx="6210256"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ໂມເຊໄດ້ເຫັນແບບຢ່າງ ແລະ ໄດ້ຮັບຄໍາແນະນໍາຢ່າງສະເພາະເຈາະຈົງໃນການກໍ່ສ້າງ</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ແລະ ໄດ້ຮັບການຮ້ອງຂໍປະຊາຊົນໃຫ້ບໍຣິຈາກວັດສະດຸທີ່ຈໍາເປັນ</a:t>
            </a:r>
            <a:r>
              <a:rPr lang="lo-LA" sz="2000" b="1" dirty="0">
                <a:solidFill>
                  <a:prstClr val="white"/>
                </a:solidFill>
                <a:effectLst>
                  <a:glow rad="88900">
                    <a:srgbClr val="041D57"/>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lang="lo-LA" sz="2000" b="1" dirty="0">
                <a:solidFill>
                  <a:prstClr val="white"/>
                </a:solidFill>
                <a:effectLst>
                  <a:glow rad="88900">
                    <a:srgbClr val="041D57"/>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ອພຍ</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25:2-7).</a:t>
            </a:r>
          </a:p>
        </p:txBody>
      </p:sp>
      <p:sp>
        <p:nvSpPr>
          <p:cNvPr id="19" name="CuadroTexto 18">
            <a:extLst>
              <a:ext uri="{FF2B5EF4-FFF2-40B4-BE49-F238E27FC236}">
                <a16:creationId xmlns:a16="http://schemas.microsoft.com/office/drawing/2014/main" id="{FA1D93B2-3082-3F8C-5666-01771DE850CB}"/>
              </a:ext>
            </a:extLst>
          </p:cNvPr>
          <p:cNvSpPr txBox="1"/>
          <p:nvPr/>
        </p:nvSpPr>
        <p:spPr>
          <a:xfrm>
            <a:off x="3435061" y="5430330"/>
            <a:ext cx="5717905" cy="1092607"/>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lo-LA" sz="2000" b="1" dirty="0">
                <a:solidFill>
                  <a:prstClr val="white"/>
                </a:solidFill>
                <a:effectLst>
                  <a:glow rad="88900">
                    <a:srgbClr val="041D57"/>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ການສ້າງສະຖານນະມັດສະການ ຫລື ສະຖານທີ່ສັກສິດ</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ຖືກສ້າງຂຶ້ນໂດຍຄວາມຮ່ວມມື</a:t>
            </a:r>
            <a:r>
              <a:rPr kumimoji="0" lang="lo-LA"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ແລະ ການບໍລິຈາກຊັບສິນຂອງປະຊາຊົນ.</a:t>
            </a:r>
            <a:endPar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endParaRPr>
          </a:p>
        </p:txBody>
      </p:sp>
      <p:sp>
        <p:nvSpPr>
          <p:cNvPr id="21" name="CuadroTexto 20">
            <a:extLst>
              <a:ext uri="{FF2B5EF4-FFF2-40B4-BE49-F238E27FC236}">
                <a16:creationId xmlns:a16="http://schemas.microsoft.com/office/drawing/2014/main" id="{9756CF5A-BDB9-6E7E-FC01-73B1C75FA00D}"/>
              </a:ext>
            </a:extLst>
          </p:cNvPr>
          <p:cNvSpPr txBox="1"/>
          <p:nvPr/>
        </p:nvSpPr>
        <p:spPr>
          <a:xfrm>
            <a:off x="3408808" y="4621891"/>
            <a:ext cx="8783194"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ທັງສະຖານນະມັດສະການ</a:t>
            </a:r>
            <a:r>
              <a:rPr kumimoji="0" lang="lo-LA" sz="2000"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ແລະ ພຣະວິຫານທີ່ໂຊໂລໂມນສ້າງຂຶ້ນ ລ້ວນເປັນແບບຢ່າງຂອງສະຖານນະມັດສະການໃນສະຫວັນ</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ຮລ</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8:1-2; 1</a:t>
            </a:r>
            <a:r>
              <a:rPr kumimoji="0" lang="lo-LA"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ກສ</a:t>
            </a:r>
            <a:r>
              <a:rPr kumimoji="0" lang="en" sz="2000"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8:27, 30).</a:t>
            </a:r>
          </a:p>
        </p:txBody>
      </p:sp>
      <p:pic>
        <p:nvPicPr>
          <p:cNvPr id="23" name="Imagen 22" descr="Imagen que contiene agua, barco, carpa, grande&#10;&#10;El contenido generado por IA puede ser incorrecto.">
            <a:extLst>
              <a:ext uri="{FF2B5EF4-FFF2-40B4-BE49-F238E27FC236}">
                <a16:creationId xmlns:a16="http://schemas.microsoft.com/office/drawing/2014/main" id="{0339C2AD-3F4C-F8DB-4991-BA7237564D2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30396" y="5478755"/>
            <a:ext cx="2864232" cy="1266770"/>
          </a:xfrm>
          <a:prstGeom prst="roundRect">
            <a:avLst>
              <a:gd name="adj" fmla="val 41795"/>
            </a:avLst>
          </a:prstGeom>
          <a:solidFill>
            <a:srgbClr val="FFFFFF"/>
          </a:solidFill>
          <a:ln w="38100" cap="sq">
            <a:solidFill>
              <a:schemeClr val="accent3">
                <a:lumMod val="75000"/>
              </a:schemeClr>
            </a:solidFill>
            <a:miter lim="800000"/>
          </a:ln>
          <a:effectLst/>
          <a:scene3d>
            <a:camera prst="orthographicFront"/>
            <a:lightRig rig="threePt" dir="t">
              <a:rot lat="0" lon="0" rev="2700000"/>
            </a:lightRig>
          </a:scene3d>
          <a:sp3d>
            <a:bevelT h="38100"/>
            <a:contourClr>
              <a:srgbClr val="C0C0C0"/>
            </a:contourClr>
          </a:sp3d>
        </p:spPr>
      </p:pic>
      <p:sp>
        <p:nvSpPr>
          <p:cNvPr id="4" name="CuadroTexto 3">
            <a:extLst>
              <a:ext uri="{FF2B5EF4-FFF2-40B4-BE49-F238E27FC236}">
                <a16:creationId xmlns:a16="http://schemas.microsoft.com/office/drawing/2014/main" id="{82B3FCA8-6FA4-99CB-3154-D14F1AEB9857}"/>
              </a:ext>
            </a:extLst>
          </p:cNvPr>
          <p:cNvSpPr txBox="1"/>
          <p:nvPr/>
        </p:nvSpPr>
        <p:spPr>
          <a:xfrm>
            <a:off x="2255909" y="1847621"/>
            <a:ext cx="740253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ແຕ່ວ່າບໍ່ມີຜູ້ໃດທີ່ຈະເຫັນໜ້າພຣະອົງແລ້ວມີຊີວິດຢູ່ໄດ້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33:20). </a:t>
            </a:r>
            <a:r>
              <a:rPr lang="lo-LA" b="1" noProof="0" dirty="0">
                <a:solidFill>
                  <a:prstClr val="white"/>
                </a:solidFill>
                <a:effectLst>
                  <a:glow rad="88900">
                    <a:srgbClr val="041D57"/>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ພາະສະນັ້ນພຣະອົງຈຶ່ງສັ່ງໃຫ້ພວກເຂົາສ້າງສະຖານນະມັດສະການຂຶ້ນເພື່ອທີ່ພຣະອົງຈະໄດ້ສໍາແດງການມາປະທັບຂອງພຣະອົງໄດ້</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ການປະທັບຂອງພຣະອົງນີ້ປາກົດເປັນສັນຍາລັກ</a:t>
            </a:r>
            <a:r>
              <a:rPr kumimoji="0" lang="lo-LA" b="1" i="0" u="none" strike="noStrike" kern="1200" cap="none" spc="0" normalizeH="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ເນື່ອງຈາກພຣະອົງບໍ່ໄດ້ປະທັບຢູ່ບົນວິຫານໃດໆໃນໂລກນີ້ </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ກຈກ</a:t>
            </a:r>
            <a:r>
              <a:rPr kumimoji="0" lang="en" b="1" i="0" u="none" strike="noStrike" kern="1200" cap="none" spc="0" normalizeH="0" baseline="0" noProof="0" dirty="0">
                <a:ln>
                  <a:noFill/>
                </a:ln>
                <a:solidFill>
                  <a:prstClr val="white"/>
                </a:solidFill>
                <a:effectLst>
                  <a:glow rad="88900">
                    <a:srgbClr val="041D57"/>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17:24 ).</a:t>
            </a:r>
          </a:p>
        </p:txBody>
      </p:sp>
      <p:pic>
        <p:nvPicPr>
          <p:cNvPr id="15" name="Imagen 14" descr="Un dibujo de una persona&#10;&#10;El contenido generado por IA puede ser incorrecto.">
            <a:extLst>
              <a:ext uri="{FF2B5EF4-FFF2-40B4-BE49-F238E27FC236}">
                <a16:creationId xmlns:a16="http://schemas.microsoft.com/office/drawing/2014/main" id="{6375C531-5AC1-215D-20D4-3FAC35AE955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b="-440"/>
          <a:stretch>
            <a:fillRect/>
          </a:stretch>
        </p:blipFill>
        <p:spPr>
          <a:xfrm>
            <a:off x="123623" y="3411969"/>
            <a:ext cx="3285185" cy="3308598"/>
          </a:xfrm>
          <a:prstGeom prst="roundRect">
            <a:avLst>
              <a:gd name="adj" fmla="val 4167"/>
            </a:avLst>
          </a:prstGeom>
          <a:solidFill>
            <a:srgbClr val="FFFFFF"/>
          </a:solidFill>
          <a:ln w="76200" cap="sq">
            <a:solidFill>
              <a:schemeClr val="accent5">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7744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7"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900" decel="100000" fill="hold"/>
                                        <p:tgtEl>
                                          <p:spTgt spid="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5"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40"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41"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42" dur="1000" fill="hold"/>
                                        <p:tgtEl>
                                          <p:spTgt spid="11"/>
                                        </p:tgtEl>
                                        <p:attrNameLst>
                                          <p:attrName>ppt_h</p:attrName>
                                        </p:attrNameLst>
                                      </p:cBhvr>
                                      <p:tavLst>
                                        <p:tav tm="0">
                                          <p:val>
                                            <p:strVal val="#ppt_h"/>
                                          </p:val>
                                        </p:tav>
                                        <p:tav tm="100000">
                                          <p:val>
                                            <p:strVal val="#ppt_h"/>
                                          </p:val>
                                        </p:tav>
                                      </p:tavLst>
                                    </p:anim>
                                    <p:anim calcmode="lin" valueType="num">
                                      <p:cBhvr>
                                        <p:cTn id="43"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44"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45"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46" dur="1000" decel="50000">
                                          <p:stCondLst>
                                            <p:cond delay="0"/>
                                          </p:stCondLst>
                                        </p:cTn>
                                        <p:tgtEl>
                                          <p:spTgt spid="11"/>
                                        </p:tgtEl>
                                      </p:cBhvr>
                                    </p:animEffect>
                                  </p:childTnLst>
                                </p:cTn>
                              </p:par>
                              <p:par>
                                <p:cTn id="47" presetID="25"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52" dur="1000" fill="hold"/>
                                        <p:tgtEl>
                                          <p:spTgt spid="13"/>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3"/>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3" fill="hold"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left)">
                                      <p:cBhvr>
                                        <p:cTn id="70" dur="500"/>
                                        <p:tgtEl>
                                          <p:spTgt spid="21"/>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p:cTn id="75" dur="500" fill="hold"/>
                                        <p:tgtEl>
                                          <p:spTgt spid="19"/>
                                        </p:tgtEl>
                                        <p:attrNameLst>
                                          <p:attrName>ppt_w</p:attrName>
                                        </p:attrNameLst>
                                      </p:cBhvr>
                                      <p:tavLst>
                                        <p:tav tm="0">
                                          <p:val>
                                            <p:fltVal val="0"/>
                                          </p:val>
                                        </p:tav>
                                        <p:tav tm="100000">
                                          <p:val>
                                            <p:strVal val="#ppt_w"/>
                                          </p:val>
                                        </p:tav>
                                      </p:tavLst>
                                    </p:anim>
                                    <p:anim calcmode="lin" valueType="num">
                                      <p:cBhvr>
                                        <p:cTn id="76" dur="500" fill="hold"/>
                                        <p:tgtEl>
                                          <p:spTgt spid="19"/>
                                        </p:tgtEl>
                                        <p:attrNameLst>
                                          <p:attrName>ppt_h</p:attrName>
                                        </p:attrNameLst>
                                      </p:cBhvr>
                                      <p:tavLst>
                                        <p:tav tm="0">
                                          <p:val>
                                            <p:fltVal val="0"/>
                                          </p:val>
                                        </p:tav>
                                        <p:tav tm="100000">
                                          <p:val>
                                            <p:strVal val="#ppt_h"/>
                                          </p:val>
                                        </p:tav>
                                      </p:tavLst>
                                    </p:anim>
                                    <p:animEffect transition="in" filter="fade">
                                      <p:cBhvr>
                                        <p:cTn id="77" dur="500"/>
                                        <p:tgtEl>
                                          <p:spTgt spid="19"/>
                                        </p:tgtEl>
                                      </p:cBhvr>
                                    </p:animEffect>
                                  </p:childTnLst>
                                </p:cTn>
                              </p:par>
                              <p:par>
                                <p:cTn id="78" presetID="53" presetClass="entr" presetSubtype="16" fill="hold" nodeType="withEffect">
                                  <p:stCondLst>
                                    <p:cond delay="0"/>
                                  </p:stCondLst>
                                  <p:childTnLst>
                                    <p:set>
                                      <p:cBhvr>
                                        <p:cTn id="79" dur="1" fill="hold">
                                          <p:stCondLst>
                                            <p:cond delay="0"/>
                                          </p:stCondLst>
                                        </p:cTn>
                                        <p:tgtEl>
                                          <p:spTgt spid="23"/>
                                        </p:tgtEl>
                                        <p:attrNameLst>
                                          <p:attrName>style.visibility</p:attrName>
                                        </p:attrNameLst>
                                      </p:cBhvr>
                                      <p:to>
                                        <p:strVal val="visible"/>
                                      </p:to>
                                    </p:set>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fltVal val="0"/>
                                          </p:val>
                                        </p:tav>
                                        <p:tav tm="100000">
                                          <p:val>
                                            <p:strVal val="#ppt_h"/>
                                          </p:val>
                                        </p:tav>
                                      </p:tavLst>
                                    </p:anim>
                                    <p:animEffect transition="in" filter="fade">
                                      <p:cBhvr>
                                        <p:cTn id="8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19" grpId="0"/>
      <p:bldP spid="21"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C213B8B-1F52-5116-8CFF-9D5506B26313}"/>
              </a:ext>
            </a:extLst>
          </p:cNvPr>
          <p:cNvSpPr txBox="1"/>
          <p:nvPr/>
        </p:nvSpPr>
        <p:spPr>
          <a:xfrm>
            <a:off x="-2082" y="154338"/>
            <a:ext cx="12192000" cy="523220"/>
          </a:xfrm>
          <a:prstGeom prst="rect">
            <a:avLst/>
          </a:prstGeom>
          <a:noFill/>
        </p:spPr>
        <p:txBody>
          <a:bodyPr wrap="square">
            <a:spAutoFit/>
            <a:scene3d>
              <a:camera prst="orthographicFront"/>
              <a:lightRig rig="fla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o-LA" sz="28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highlight>
                  <a:srgbClr val="FFFF00"/>
                </a:highlight>
                <a:uLnTx/>
                <a:uFillTx/>
                <a:latin typeface="Saysettha OT" panose="020B0504020207020204" pitchFamily="34" charset="-34"/>
                <a:cs typeface="Saysettha OT" panose="020B0504020207020204" pitchFamily="34" charset="-34"/>
              </a:rPr>
              <a:t>ການກະກຽມ</a:t>
            </a:r>
            <a:r>
              <a:rPr kumimoji="0" lang="lo-LA" sz="2800" b="1" i="0" u="none" strike="noStrike" kern="1200" cap="none" spc="0" normalizeH="0" noProof="0" dirty="0">
                <a:ln w="6600">
                  <a:solidFill>
                    <a:srgbClr val="FF5050"/>
                  </a:solidFill>
                  <a:prstDash val="solid"/>
                </a:ln>
                <a:solidFill>
                  <a:srgbClr val="66FFFF"/>
                </a:solidFill>
                <a:effectLst>
                  <a:outerShdw dist="38100" dir="2700000" algn="tl" rotWithShape="0">
                    <a:prstClr val="black"/>
                  </a:outerShdw>
                </a:effectLst>
                <a:highlight>
                  <a:srgbClr val="FFFF00"/>
                </a:highlight>
                <a:uLnTx/>
                <a:uFillTx/>
                <a:latin typeface="Saysettha OT" panose="020B0504020207020204" pitchFamily="34" charset="-34"/>
                <a:cs typeface="Saysettha OT" panose="020B0504020207020204" pitchFamily="34" charset="-34"/>
              </a:rPr>
              <a:t> ສໍາລັບການສ້າງແບບແຜນ</a:t>
            </a:r>
            <a:endParaRPr kumimoji="0" lang="en" sz="2800" b="1" i="0" u="none" strike="noStrike" kern="1200" cap="none" spc="0" normalizeH="0" baseline="0" noProof="0" dirty="0">
              <a:ln w="6600">
                <a:solidFill>
                  <a:srgbClr val="FF5050"/>
                </a:solidFill>
                <a:prstDash val="solid"/>
              </a:ln>
              <a:solidFill>
                <a:srgbClr val="66FFFF"/>
              </a:solidFill>
              <a:effectLst>
                <a:outerShdw dist="38100" dir="2700000" algn="tl" rotWithShape="0">
                  <a:prstClr val="black"/>
                </a:outerShdw>
              </a:effectLst>
              <a:highlight>
                <a:srgbClr val="FFFF00"/>
              </a:highlight>
              <a:uLnTx/>
              <a:uFillTx/>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552A72E1-C828-BC50-B9DC-F0FAB4AC551C}"/>
              </a:ext>
            </a:extLst>
          </p:cNvPr>
          <p:cNvSpPr txBox="1"/>
          <p:nvPr/>
        </p:nvSpPr>
        <p:spPr>
          <a:xfrm>
            <a:off x="-2082" y="641773"/>
            <a:ext cx="12192000" cy="584775"/>
          </a:xfrm>
          <a:prstGeom prst="rect">
            <a:avLst/>
          </a:prstGeom>
          <a:noFill/>
        </p:spPr>
        <p:txBody>
          <a:bodyPr wrap="square">
            <a:spAutoFit/>
          </a:bodyPr>
          <a:lstStyle/>
          <a:p>
            <a:pPr lvl="0" algn="ctr">
              <a:defRPr/>
            </a:pPr>
            <a:r>
              <a:rPr kumimoji="0" lang="en" sz="16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lang="lo-LA" sz="1600" b="1" dirty="0">
                <a:solidFill>
                  <a:srgbClr val="FFFF66"/>
                </a:solidFill>
                <a:effectLst>
                  <a:glow rad="88900">
                    <a:srgbClr val="CF3201"/>
                  </a:glow>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ເຮົາໄດ້ເລືອກເອົາເບຊາເລນ ລູກຊາຍຂອງອຸຣີ ແລະ ຫລານຊາຍຂອງຮູເຣຈາກເຜົ່າຢູດາ, ໃຫ້ໄດ້ຮັບຣິດອໍານາດຂອງເຮົາ, ເຮົາໄດ້ໃຫ້ລາວມີສະຕິປັນຍາ, ຄວາມເຂົ້າໃຈ ແລະ ຄວາມສາມາດໃນວິຊາການດ້ານສິລະປະກໍາທຸກຢ່າງ</a:t>
            </a:r>
            <a:r>
              <a:rPr kumimoji="0" lang="en" sz="16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sz="12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(Exodus 31:2-3)</a:t>
            </a:r>
            <a:endParaRPr kumimoji="0" lang="es-ES" sz="1600" b="1" i="0" u="none" strike="noStrike" kern="1200" cap="none" spc="0" normalizeH="0" baseline="0" noProof="0" dirty="0">
              <a:ln>
                <a:noFill/>
              </a:ln>
              <a:solidFill>
                <a:srgbClr val="FFFF66"/>
              </a:solidFill>
              <a:effectLst>
                <a:glow rad="88900">
                  <a:srgbClr val="CF3201"/>
                </a:glow>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endParaRPr>
          </a:p>
        </p:txBody>
      </p:sp>
      <p:sp>
        <p:nvSpPr>
          <p:cNvPr id="6" name="CuadroTexto 5">
            <a:extLst>
              <a:ext uri="{FF2B5EF4-FFF2-40B4-BE49-F238E27FC236}">
                <a16:creationId xmlns:a16="http://schemas.microsoft.com/office/drawing/2014/main" id="{E6D3600C-D20D-E505-1321-8C6B0831133E}"/>
              </a:ext>
            </a:extLst>
          </p:cNvPr>
          <p:cNvSpPr txBox="1"/>
          <p:nvPr/>
        </p:nvSpPr>
        <p:spPr>
          <a:xfrm>
            <a:off x="139298" y="2897577"/>
            <a:ext cx="1205270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ເຖິງວ່າພຣະເຈົ້າຈະປະທານຄໍາສັ່ງຢ່າງລະອຽດທີ່ກ່ຽວກັບການກໍ່ສ້າງໃຫ້ແກ່ໂມເຊແລ້ວ</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ພຣະອົງບໍ່ໄດ້ບອກລາຍລະອຽດທຸກໆຢ່າງ</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ວ່າຕ້ອງເປັນແບບໃດເຊັ່ນ: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ມົງກຸດຂອງປະໂລຫິດ, ຫລັກຕະກຽງ...</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ແຕ່ໃຫ້ພຣະວິນຍານບໍຣິສຸດຊົງເຮັດວຽກຮ່ວມກັບພວກເຂົາໃນການກໍ່ສ້າງ</a:t>
            </a:r>
            <a:endPar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graphicFrame>
        <p:nvGraphicFramePr>
          <p:cNvPr id="21" name="Diagrama 20">
            <a:extLst>
              <a:ext uri="{FF2B5EF4-FFF2-40B4-BE49-F238E27FC236}">
                <a16:creationId xmlns:a16="http://schemas.microsoft.com/office/drawing/2014/main" id="{8CE3ACC5-CD2A-B724-68F5-BA680048716A}"/>
              </a:ext>
            </a:extLst>
          </p:cNvPr>
          <p:cNvGraphicFramePr/>
          <p:nvPr>
            <p:extLst>
              <p:ext uri="{D42A27DB-BD31-4B8C-83A1-F6EECF244321}">
                <p14:modId xmlns:p14="http://schemas.microsoft.com/office/powerpoint/2010/main" val="3720040928"/>
              </p:ext>
            </p:extLst>
          </p:nvPr>
        </p:nvGraphicFramePr>
        <p:xfrm>
          <a:off x="139297" y="3998782"/>
          <a:ext cx="9042803" cy="1015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CC4EA6D-F2A9-CE81-B98D-8314FDE4142C}"/>
              </a:ext>
            </a:extLst>
          </p:cNvPr>
          <p:cNvSpPr txBox="1"/>
          <p:nvPr/>
        </p:nvSpPr>
        <p:spPr>
          <a:xfrm>
            <a:off x="139296" y="5055604"/>
            <a:ext cx="914839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ທ່າມກາງຄໍາສັ່ງສໍາລັບການກໍ່ສ້າງສະຖານນະມັດສະການ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ຫລື ສະຖານສັກສິດ ມີການກ່າວເຖິງວັນສະບາໂຕເປັນພິເສດ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b="1" dirty="0">
                <a:solidFill>
                  <a:prstClr val="black"/>
                </a:solidFill>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31:12-17).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ແລ້ວວັນສະບາໂຕກ່ຽວຂ້ອງຫຍັງກັບສະຖານທີ່ນະມັດສະການ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pic>
        <p:nvPicPr>
          <p:cNvPr id="4" name="Imagen 3" descr="Imagen que contiene viejo, mujer, hombre, edificio&#10;&#10;El contenido generado por IA puede ser incorrecto.">
            <a:extLst>
              <a:ext uri="{FF2B5EF4-FFF2-40B4-BE49-F238E27FC236}">
                <a16:creationId xmlns:a16="http://schemas.microsoft.com/office/drawing/2014/main" id="{4B751FA8-B83A-79A0-B5E7-5A1857554B1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39299" y="1290095"/>
            <a:ext cx="2294710"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Imagen 9" descr="Imagen que contiene persona, tabla, hecho de madera, hombre&#10;&#10;El contenido generado por IA puede ser incorrecto.">
            <a:extLst>
              <a:ext uri="{FF2B5EF4-FFF2-40B4-BE49-F238E27FC236}">
                <a16:creationId xmlns:a16="http://schemas.microsoft.com/office/drawing/2014/main" id="{5C4065DC-A760-1132-3A72-1122A3195232}"/>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753827" y="1290095"/>
            <a:ext cx="2298874"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Imagen 11" descr="Dibujo de una persona&#10;&#10;El contenido generado por IA puede ser incorrecto.">
            <a:extLst>
              <a:ext uri="{FF2B5EF4-FFF2-40B4-BE49-F238E27FC236}">
                <a16:creationId xmlns:a16="http://schemas.microsoft.com/office/drawing/2014/main" id="{FF0E58F8-5EEE-8EB4-A932-303470BA047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348758"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descr="Imagen que contiene tabla, persona, interior, hombre&#10;&#10;El contenido generado por IA puede ser incorrecto.">
            <a:extLst>
              <a:ext uri="{FF2B5EF4-FFF2-40B4-BE49-F238E27FC236}">
                <a16:creationId xmlns:a16="http://schemas.microsoft.com/office/drawing/2014/main" id="{B6BABA63-94D6-C41C-A57C-C31AC6028E9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49740" y="1290095"/>
            <a:ext cx="2288357" cy="15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6" name="Imagen 15" descr="Imagen que contiene tabla, mujer, viejo, silla&#10;&#10;El contenido generado por IA puede ser incorrecto.">
            <a:extLst>
              <a:ext uri="{FF2B5EF4-FFF2-40B4-BE49-F238E27FC236}">
                <a16:creationId xmlns:a16="http://schemas.microsoft.com/office/drawing/2014/main" id="{CED48037-2F9B-25AB-C7EF-F2E08FCAA5C8}"/>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544670" y="1290095"/>
            <a:ext cx="2294409" cy="15454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descr="Un grupo de personas de pie sobre pasto&#10;&#10;El contenido generado por IA puede ser incorrecto.">
            <a:extLst>
              <a:ext uri="{FF2B5EF4-FFF2-40B4-BE49-F238E27FC236}">
                <a16:creationId xmlns:a16="http://schemas.microsoft.com/office/drawing/2014/main" id="{F61E1F17-AA17-1371-6D56-F22F1161D55B}"/>
              </a:ext>
            </a:extLst>
          </p:cNvPr>
          <p:cNvPicPr>
            <a:picLocks noChangeAspect="1"/>
          </p:cNvPicPr>
          <p:nvPr/>
        </p:nvPicPr>
        <p:blipFill rotWithShape="1">
          <a:blip r:embed="rId14" cstate="email">
            <a:extLst>
              <a:ext uri="{28A0092B-C50C-407E-A947-70E740481C1C}">
                <a14:useLocalDpi xmlns:a14="http://schemas.microsoft.com/office/drawing/2010/main"/>
              </a:ext>
            </a:extLst>
          </a:blip>
          <a:srcRect/>
          <a:stretch>
            <a:fillRect/>
          </a:stretch>
        </p:blipFill>
        <p:spPr>
          <a:xfrm>
            <a:off x="9079017" y="3999674"/>
            <a:ext cx="3112982" cy="2915886"/>
          </a:xfrm>
          <a:prstGeom prst="ellipse">
            <a:avLst/>
          </a:prstGeom>
          <a:ln>
            <a:noFill/>
          </a:ln>
          <a:effectLst>
            <a:softEdge rad="112500"/>
          </a:effectLst>
        </p:spPr>
      </p:pic>
      <p:sp>
        <p:nvSpPr>
          <p:cNvPr id="7" name="CuadroTexto 6">
            <a:extLst>
              <a:ext uri="{FF2B5EF4-FFF2-40B4-BE49-F238E27FC236}">
                <a16:creationId xmlns:a16="http://schemas.microsoft.com/office/drawing/2014/main" id="{477FA3A4-7F45-DEB0-A71B-D0AACF32B63B}"/>
              </a:ext>
            </a:extLst>
          </p:cNvPr>
          <p:cNvSpPr txBox="1"/>
          <p:nvPr/>
        </p:nvSpPr>
        <p:spPr>
          <a:xfrm>
            <a:off x="139296" y="3605899"/>
            <a:ext cx="120527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lo-LA" b="1" noProof="0" dirty="0">
                <a:solidFill>
                  <a:prstClr val="black"/>
                </a:solidFill>
                <a:latin typeface="Saysettha OT" panose="020B0504020207020204" pitchFamily="34" charset="-34"/>
                <a:cs typeface="Saysettha OT" panose="020B0504020207020204" pitchFamily="34" charset="-34"/>
              </a:rPr>
              <a:t>ສໍາລັບລາຍລະອຽດເຫລົ່ານີ້ ພຣະວິນຍານບໍຣິສຸດຊົງປະທານຂອງປະທານພິເສດ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
        <p:nvSpPr>
          <p:cNvPr id="11" name="CuadroTexto 10">
            <a:extLst>
              <a:ext uri="{FF2B5EF4-FFF2-40B4-BE49-F238E27FC236}">
                <a16:creationId xmlns:a16="http://schemas.microsoft.com/office/drawing/2014/main" id="{5699DB4C-72F9-5A45-C9ED-FFCF207484E4}"/>
              </a:ext>
            </a:extLst>
          </p:cNvPr>
          <p:cNvSpPr txBox="1"/>
          <p:nvPr/>
        </p:nvSpPr>
        <p:spPr>
          <a:xfrm>
            <a:off x="139296" y="5904349"/>
            <a:ext cx="9042804"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ຄວາມບໍຣິສຸດ ແມ່ນກະແຈທີ່ສໍາຄັນ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ໃນການທີ່ຈະເຂົ້າເຝົ້າພຣະເຈົ້າຜູ້ບໍຣິສຸດ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ພວກເຮົາຄວນຈະບໍຣິສຸດຄືກັບພຣະອົງ</a:t>
            </a:r>
            <a:r>
              <a:rPr lang="lo-LA" b="1" dirty="0">
                <a:solidFill>
                  <a:prstClr val="black"/>
                </a:solidFill>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ແລະ ວັນສະບາໂຕກໍ່ຄືສັນຍາລັກຂອງຄວາມບຊຣິສຸດນັ້ນເຊັ່ນກັນ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31:13; </a:t>
            </a:r>
            <a:r>
              <a:rPr lang="lo-LA" b="1" dirty="0">
                <a:solidFill>
                  <a:prstClr val="black"/>
                </a:solidFill>
                <a:latin typeface="Saysettha OT" panose="020B0504020207020204" pitchFamily="34" charset="-34"/>
                <a:cs typeface="Saysettha OT" panose="020B0504020207020204" pitchFamily="34" charset="-34"/>
              </a:rPr>
              <a:t>ອຊກ</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20:12, 20).</a:t>
            </a:r>
          </a:p>
        </p:txBody>
      </p:sp>
    </p:spTree>
    <p:extLst>
      <p:ext uri="{BB962C8B-B14F-4D97-AF65-F5344CB8AC3E}">
        <p14:creationId xmlns:p14="http://schemas.microsoft.com/office/powerpoint/2010/main" val="42412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3"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
                                        <p:tgtEl>
                                          <p:spTgt spid="5"/>
                                        </p:tgtEl>
                                      </p:cBhvr>
                                    </p:animEffect>
                                    <p:anim calcmode="lin" valueType="num">
                                      <p:cBhvr>
                                        <p:cTn id="17" dur="400" fill="hold"/>
                                        <p:tgtEl>
                                          <p:spTgt spid="5"/>
                                        </p:tgtEl>
                                        <p:attrNameLst>
                                          <p:attrName>ppt_x</p:attrName>
                                        </p:attrNameLst>
                                      </p:cBhvr>
                                      <p:tavLst>
                                        <p:tav tm="0">
                                          <p:val>
                                            <p:strVal val="#ppt_x"/>
                                          </p:val>
                                        </p:tav>
                                        <p:tav tm="100000">
                                          <p:val>
                                            <p:strVal val="#ppt_x"/>
                                          </p:val>
                                        </p:tav>
                                      </p:tavLst>
                                    </p:anim>
                                    <p:anim calcmode="lin" valueType="num">
                                      <p:cBhvr>
                                        <p:cTn id="18" dur="400" fill="hold"/>
                                        <p:tgtEl>
                                          <p:spTgt spid="5"/>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1000"/>
                                        <p:tgtEl>
                                          <p:spTgt spid="4"/>
                                        </p:tgtEl>
                                      </p:cBhvr>
                                    </p:animEffect>
                                  </p:childTnLst>
                                </p:cTn>
                              </p:par>
                              <p:par>
                                <p:cTn id="26" presetID="14" presetClass="entr" presetSubtype="10" fill="hold" nodeType="withEffect">
                                  <p:stCondLst>
                                    <p:cond delay="200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1000"/>
                                        <p:tgtEl>
                                          <p:spTgt spid="10"/>
                                        </p:tgtEl>
                                      </p:cBhvr>
                                    </p:animEffect>
                                  </p:childTnLst>
                                </p:cTn>
                              </p:par>
                              <p:par>
                                <p:cTn id="29" presetID="14" presetClass="entr" presetSubtype="10" fill="hold" nodeType="withEffect">
                                  <p:stCondLst>
                                    <p:cond delay="150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1000"/>
                                        <p:tgtEl>
                                          <p:spTgt spid="12"/>
                                        </p:tgtEl>
                                      </p:cBhvr>
                                    </p:animEffect>
                                  </p:childTnLst>
                                </p:cTn>
                              </p:par>
                              <p:par>
                                <p:cTn id="32" presetID="14" presetClass="entr" presetSubtype="10" fill="hold" nodeType="withEffect">
                                  <p:stCondLst>
                                    <p:cond delay="100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1000"/>
                                        <p:tgtEl>
                                          <p:spTgt spid="14"/>
                                        </p:tgtEl>
                                      </p:cBhvr>
                                    </p:animEffect>
                                  </p:childTnLst>
                                </p:cTn>
                              </p:par>
                              <p:par>
                                <p:cTn id="35" presetID="14" presetClass="entr" presetSubtype="10" fill="hold" nodeType="withEffect">
                                  <p:stCondLst>
                                    <p:cond delay="500"/>
                                  </p:stCondLst>
                                  <p:childTnLst>
                                    <p:set>
                                      <p:cBhvr>
                                        <p:cTn id="36" dur="1" fill="hold">
                                          <p:stCondLst>
                                            <p:cond delay="0"/>
                                          </p:stCondLst>
                                        </p:cTn>
                                        <p:tgtEl>
                                          <p:spTgt spid="16"/>
                                        </p:tgtEl>
                                        <p:attrNameLst>
                                          <p:attrName>style.visibility</p:attrName>
                                        </p:attrNameLst>
                                      </p:cBhvr>
                                      <p:to>
                                        <p:strVal val="visible"/>
                                      </p:to>
                                    </p:set>
                                    <p:animEffect transition="in" filter="randombar(horizontal)">
                                      <p:cBhvr>
                                        <p:cTn id="37" dur="1000"/>
                                        <p:tgtEl>
                                          <p:spTgt spid="16"/>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1">
                                            <p:graphicEl>
                                              <a:dgm id="{EF3CCA59-81A0-4CFB-9BD7-693127657E33}"/>
                                            </p:graphicEl>
                                          </p:spTgt>
                                        </p:tgtEl>
                                        <p:attrNameLst>
                                          <p:attrName>style.visibility</p:attrName>
                                        </p:attrNameLst>
                                      </p:cBhvr>
                                      <p:to>
                                        <p:strVal val="visible"/>
                                      </p:to>
                                    </p:set>
                                    <p:anim calcmode="lin" valueType="num">
                                      <p:cBhvr>
                                        <p:cTn id="51" dur="500" fill="hold"/>
                                        <p:tgtEl>
                                          <p:spTgt spid="21">
                                            <p:graphicEl>
                                              <a:dgm id="{EF3CCA59-81A0-4CFB-9BD7-693127657E33}"/>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1">
                                            <p:graphicEl>
                                              <a:dgm id="{EF3CCA59-81A0-4CFB-9BD7-693127657E33}"/>
                                            </p:graphicEl>
                                          </p:spTgt>
                                        </p:tgtEl>
                                        <p:attrNameLst>
                                          <p:attrName>ppt_y</p:attrName>
                                        </p:attrNameLst>
                                      </p:cBhvr>
                                      <p:tavLst>
                                        <p:tav tm="0">
                                          <p:val>
                                            <p:strVal val="#ppt_y"/>
                                          </p:val>
                                        </p:tav>
                                        <p:tav tm="100000">
                                          <p:val>
                                            <p:strVal val="#ppt_y"/>
                                          </p:val>
                                        </p:tav>
                                      </p:tavLst>
                                    </p:anim>
                                    <p:anim calcmode="lin" valueType="num">
                                      <p:cBhvr>
                                        <p:cTn id="53" dur="500" fill="hold"/>
                                        <p:tgtEl>
                                          <p:spTgt spid="21">
                                            <p:graphicEl>
                                              <a:dgm id="{EF3CCA59-81A0-4CFB-9BD7-693127657E33}"/>
                                            </p:graphicEl>
                                          </p:spTgt>
                                        </p:tgtEl>
                                        <p:attrNameLst>
                                          <p:attrName>ppt_w</p:attrName>
                                        </p:attrNameLst>
                                      </p:cBhvr>
                                      <p:tavLst>
                                        <p:tav tm="0">
                                          <p:val>
                                            <p:fltVal val="0"/>
                                          </p:val>
                                        </p:tav>
                                        <p:tav tm="100000">
                                          <p:val>
                                            <p:strVal val="#ppt_w"/>
                                          </p:val>
                                        </p:tav>
                                      </p:tavLst>
                                    </p:anim>
                                    <p:anim calcmode="lin" valueType="num">
                                      <p:cBhvr>
                                        <p:cTn id="54" dur="500" fill="hold"/>
                                        <p:tgtEl>
                                          <p:spTgt spid="21">
                                            <p:graphicEl>
                                              <a:dgm id="{EF3CCA59-81A0-4CFB-9BD7-693127657E33}"/>
                                            </p:graphic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1">
                                            <p:graphicEl>
                                              <a:dgm id="{B86DC855-AC6E-41F5-85A1-2802CAC9C2B8}"/>
                                            </p:graphicEl>
                                          </p:spTgt>
                                        </p:tgtEl>
                                        <p:attrNameLst>
                                          <p:attrName>style.visibility</p:attrName>
                                        </p:attrNameLst>
                                      </p:cBhvr>
                                      <p:to>
                                        <p:strVal val="visible"/>
                                      </p:to>
                                    </p:set>
                                    <p:animEffect transition="in" filter="wipe(left)">
                                      <p:cBhvr>
                                        <p:cTn id="58" dur="500"/>
                                        <p:tgtEl>
                                          <p:spTgt spid="21">
                                            <p:graphicEl>
                                              <a:dgm id="{B86DC855-AC6E-41F5-85A1-2802CAC9C2B8}"/>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17" presetClass="entr" presetSubtype="8" fill="hold" grpId="0" nodeType="clickEffect">
                                  <p:stCondLst>
                                    <p:cond delay="0"/>
                                  </p:stCondLst>
                                  <p:childTnLst>
                                    <p:set>
                                      <p:cBhvr>
                                        <p:cTn id="62" dur="1" fill="hold">
                                          <p:stCondLst>
                                            <p:cond delay="0"/>
                                          </p:stCondLst>
                                        </p:cTn>
                                        <p:tgtEl>
                                          <p:spTgt spid="21">
                                            <p:graphicEl>
                                              <a:dgm id="{95EC20E9-3580-42EE-8128-37BE0DCED7C8}"/>
                                            </p:graphicEl>
                                          </p:spTgt>
                                        </p:tgtEl>
                                        <p:attrNameLst>
                                          <p:attrName>style.visibility</p:attrName>
                                        </p:attrNameLst>
                                      </p:cBhvr>
                                      <p:to>
                                        <p:strVal val="visible"/>
                                      </p:to>
                                    </p:set>
                                    <p:anim calcmode="lin" valueType="num">
                                      <p:cBhvr>
                                        <p:cTn id="63" dur="500" fill="hold"/>
                                        <p:tgtEl>
                                          <p:spTgt spid="21">
                                            <p:graphicEl>
                                              <a:dgm id="{95EC20E9-3580-42EE-8128-37BE0DCED7C8}"/>
                                            </p:graphicEl>
                                          </p:spTgt>
                                        </p:tgtEl>
                                        <p:attrNameLst>
                                          <p:attrName>ppt_x</p:attrName>
                                        </p:attrNameLst>
                                      </p:cBhvr>
                                      <p:tavLst>
                                        <p:tav tm="0">
                                          <p:val>
                                            <p:strVal val="#ppt_x-#ppt_w/2"/>
                                          </p:val>
                                        </p:tav>
                                        <p:tav tm="100000">
                                          <p:val>
                                            <p:strVal val="#ppt_x"/>
                                          </p:val>
                                        </p:tav>
                                      </p:tavLst>
                                    </p:anim>
                                    <p:anim calcmode="lin" valueType="num">
                                      <p:cBhvr>
                                        <p:cTn id="64" dur="500" fill="hold"/>
                                        <p:tgtEl>
                                          <p:spTgt spid="21">
                                            <p:graphicEl>
                                              <a:dgm id="{95EC20E9-3580-42EE-8128-37BE0DCED7C8}"/>
                                            </p:graphicEl>
                                          </p:spTgt>
                                        </p:tgtEl>
                                        <p:attrNameLst>
                                          <p:attrName>ppt_y</p:attrName>
                                        </p:attrNameLst>
                                      </p:cBhvr>
                                      <p:tavLst>
                                        <p:tav tm="0">
                                          <p:val>
                                            <p:strVal val="#ppt_y"/>
                                          </p:val>
                                        </p:tav>
                                        <p:tav tm="100000">
                                          <p:val>
                                            <p:strVal val="#ppt_y"/>
                                          </p:val>
                                        </p:tav>
                                      </p:tavLst>
                                    </p:anim>
                                    <p:anim calcmode="lin" valueType="num">
                                      <p:cBhvr>
                                        <p:cTn id="65" dur="500" fill="hold"/>
                                        <p:tgtEl>
                                          <p:spTgt spid="21">
                                            <p:graphicEl>
                                              <a:dgm id="{95EC20E9-3580-42EE-8128-37BE0DCED7C8}"/>
                                            </p:graphicEl>
                                          </p:spTgt>
                                        </p:tgtEl>
                                        <p:attrNameLst>
                                          <p:attrName>ppt_w</p:attrName>
                                        </p:attrNameLst>
                                      </p:cBhvr>
                                      <p:tavLst>
                                        <p:tav tm="0">
                                          <p:val>
                                            <p:fltVal val="0"/>
                                          </p:val>
                                        </p:tav>
                                        <p:tav tm="100000">
                                          <p:val>
                                            <p:strVal val="#ppt_w"/>
                                          </p:val>
                                        </p:tav>
                                      </p:tavLst>
                                    </p:anim>
                                    <p:anim calcmode="lin" valueType="num">
                                      <p:cBhvr>
                                        <p:cTn id="66" dur="500" fill="hold"/>
                                        <p:tgtEl>
                                          <p:spTgt spid="21">
                                            <p:graphicEl>
                                              <a:dgm id="{95EC20E9-3580-42EE-8128-37BE0DCED7C8}"/>
                                            </p:graphicEl>
                                          </p:spTgt>
                                        </p:tgtEl>
                                        <p:attrNameLst>
                                          <p:attrName>ppt_h</p:attrName>
                                        </p:attrNameLst>
                                      </p:cBhvr>
                                      <p:tavLst>
                                        <p:tav tm="0">
                                          <p:val>
                                            <p:strVal val="#ppt_h"/>
                                          </p:val>
                                        </p:tav>
                                        <p:tav tm="100000">
                                          <p:val>
                                            <p:strVal val="#ppt_h"/>
                                          </p:val>
                                        </p:tav>
                                      </p:tavLst>
                                    </p:anim>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1">
                                            <p:graphicEl>
                                              <a:dgm id="{B4916A51-CBAE-40C0-8E7D-0AD618C29DEF}"/>
                                            </p:graphicEl>
                                          </p:spTgt>
                                        </p:tgtEl>
                                        <p:attrNameLst>
                                          <p:attrName>style.visibility</p:attrName>
                                        </p:attrNameLst>
                                      </p:cBhvr>
                                      <p:to>
                                        <p:strVal val="visible"/>
                                      </p:to>
                                    </p:set>
                                    <p:animEffect transition="in" filter="wipe(left)">
                                      <p:cBhvr>
                                        <p:cTn id="70" dur="500"/>
                                        <p:tgtEl>
                                          <p:spTgt spid="21">
                                            <p:graphicEl>
                                              <a:dgm id="{B4916A51-CBAE-40C0-8E7D-0AD618C29DEF}"/>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grpId="0" nodeType="clickEffect">
                                  <p:stCondLst>
                                    <p:cond delay="0"/>
                                  </p:stCondLst>
                                  <p:childTnLst>
                                    <p:set>
                                      <p:cBhvr>
                                        <p:cTn id="74" dur="1" fill="hold">
                                          <p:stCondLst>
                                            <p:cond delay="0"/>
                                          </p:stCondLst>
                                        </p:cTn>
                                        <p:tgtEl>
                                          <p:spTgt spid="21">
                                            <p:graphicEl>
                                              <a:dgm id="{AD88A7F4-3CC8-4AD8-9946-F05F96607909}"/>
                                            </p:graphicEl>
                                          </p:spTgt>
                                        </p:tgtEl>
                                        <p:attrNameLst>
                                          <p:attrName>style.visibility</p:attrName>
                                        </p:attrNameLst>
                                      </p:cBhvr>
                                      <p:to>
                                        <p:strVal val="visible"/>
                                      </p:to>
                                    </p:set>
                                    <p:anim calcmode="lin" valueType="num">
                                      <p:cBhvr>
                                        <p:cTn id="75" dur="500" fill="hold"/>
                                        <p:tgtEl>
                                          <p:spTgt spid="21">
                                            <p:graphicEl>
                                              <a:dgm id="{AD88A7F4-3CC8-4AD8-9946-F05F96607909}"/>
                                            </p:graphicEl>
                                          </p:spTgt>
                                        </p:tgtEl>
                                        <p:attrNameLst>
                                          <p:attrName>ppt_x</p:attrName>
                                        </p:attrNameLst>
                                      </p:cBhvr>
                                      <p:tavLst>
                                        <p:tav tm="0">
                                          <p:val>
                                            <p:strVal val="#ppt_x-#ppt_w/2"/>
                                          </p:val>
                                        </p:tav>
                                        <p:tav tm="100000">
                                          <p:val>
                                            <p:strVal val="#ppt_x"/>
                                          </p:val>
                                        </p:tav>
                                      </p:tavLst>
                                    </p:anim>
                                    <p:anim calcmode="lin" valueType="num">
                                      <p:cBhvr>
                                        <p:cTn id="76" dur="500" fill="hold"/>
                                        <p:tgtEl>
                                          <p:spTgt spid="21">
                                            <p:graphicEl>
                                              <a:dgm id="{AD88A7F4-3CC8-4AD8-9946-F05F96607909}"/>
                                            </p:graphicEl>
                                          </p:spTgt>
                                        </p:tgtEl>
                                        <p:attrNameLst>
                                          <p:attrName>ppt_y</p:attrName>
                                        </p:attrNameLst>
                                      </p:cBhvr>
                                      <p:tavLst>
                                        <p:tav tm="0">
                                          <p:val>
                                            <p:strVal val="#ppt_y"/>
                                          </p:val>
                                        </p:tav>
                                        <p:tav tm="100000">
                                          <p:val>
                                            <p:strVal val="#ppt_y"/>
                                          </p:val>
                                        </p:tav>
                                      </p:tavLst>
                                    </p:anim>
                                    <p:anim calcmode="lin" valueType="num">
                                      <p:cBhvr>
                                        <p:cTn id="77" dur="500" fill="hold"/>
                                        <p:tgtEl>
                                          <p:spTgt spid="21">
                                            <p:graphicEl>
                                              <a:dgm id="{AD88A7F4-3CC8-4AD8-9946-F05F96607909}"/>
                                            </p:graphicEl>
                                          </p:spTgt>
                                        </p:tgtEl>
                                        <p:attrNameLst>
                                          <p:attrName>ppt_w</p:attrName>
                                        </p:attrNameLst>
                                      </p:cBhvr>
                                      <p:tavLst>
                                        <p:tav tm="0">
                                          <p:val>
                                            <p:fltVal val="0"/>
                                          </p:val>
                                        </p:tav>
                                        <p:tav tm="100000">
                                          <p:val>
                                            <p:strVal val="#ppt_w"/>
                                          </p:val>
                                        </p:tav>
                                      </p:tavLst>
                                    </p:anim>
                                    <p:anim calcmode="lin" valueType="num">
                                      <p:cBhvr>
                                        <p:cTn id="78" dur="500" fill="hold"/>
                                        <p:tgtEl>
                                          <p:spTgt spid="21">
                                            <p:graphicEl>
                                              <a:dgm id="{AD88A7F4-3CC8-4AD8-9946-F05F96607909}"/>
                                            </p:graphicEl>
                                          </p:spTgt>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1">
                                            <p:graphicEl>
                                              <a:dgm id="{0BDC1970-CBA1-4720-A341-1B8D5022877C}"/>
                                            </p:graphicEl>
                                          </p:spTgt>
                                        </p:tgtEl>
                                        <p:attrNameLst>
                                          <p:attrName>style.visibility</p:attrName>
                                        </p:attrNameLst>
                                      </p:cBhvr>
                                      <p:to>
                                        <p:strVal val="visible"/>
                                      </p:to>
                                    </p:set>
                                    <p:animEffect transition="in" filter="wipe(left)">
                                      <p:cBhvr>
                                        <p:cTn id="82" dur="500"/>
                                        <p:tgtEl>
                                          <p:spTgt spid="21">
                                            <p:graphicEl>
                                              <a:dgm id="{0BDC1970-CBA1-4720-A341-1B8D5022877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3" presetClass="entr" presetSubtype="288" fill="hold" nodeType="click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p:cTn id="87" dur="500" fill="hold"/>
                                        <p:tgtEl>
                                          <p:spTgt spid="18"/>
                                        </p:tgtEl>
                                        <p:attrNameLst>
                                          <p:attrName>ppt_w</p:attrName>
                                        </p:attrNameLst>
                                      </p:cBhvr>
                                      <p:tavLst>
                                        <p:tav tm="0">
                                          <p:val>
                                            <p:strVal val="4/3*#ppt_w"/>
                                          </p:val>
                                        </p:tav>
                                        <p:tav tm="100000">
                                          <p:val>
                                            <p:strVal val="#ppt_w"/>
                                          </p:val>
                                        </p:tav>
                                      </p:tavLst>
                                    </p:anim>
                                    <p:anim calcmode="lin" valueType="num">
                                      <p:cBhvr>
                                        <p:cTn id="88" dur="500" fill="hold"/>
                                        <p:tgtEl>
                                          <p:spTgt spid="18"/>
                                        </p:tgtEl>
                                        <p:attrNameLst>
                                          <p:attrName>ppt_h</p:attrName>
                                        </p:attrNameLst>
                                      </p:cBhvr>
                                      <p:tavLst>
                                        <p:tav tm="0">
                                          <p:val>
                                            <p:strVal val="4/3*#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8"/>
                                        </p:tgtEl>
                                        <p:attrNameLst>
                                          <p:attrName>style.visibility</p:attrName>
                                        </p:attrNameLst>
                                      </p:cBhvr>
                                      <p:to>
                                        <p:strVal val="visible"/>
                                      </p:to>
                                    </p:set>
                                    <p:animEffect transition="in" filter="wipe(left)">
                                      <p:cBhvr>
                                        <p:cTn id="92" dur="500"/>
                                        <p:tgtEl>
                                          <p:spTgt spid="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Effect transition="in" filter="wipe(left)">
                                      <p:cBhvr>
                                        <p:cTn id="9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1" grpId="0" uiExpand="1">
        <p:bldSub>
          <a:bldDgm bld="one"/>
        </p:bldSub>
      </p:bldGraphic>
      <p:bldP spid="8" grpId="0"/>
      <p:bldP spid="7"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6">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D283523-96DA-495B-C380-0C763AE606F0}"/>
              </a:ext>
            </a:extLst>
          </p:cNvPr>
          <p:cNvSpPr txBox="1"/>
          <p:nvPr/>
        </p:nvSpPr>
        <p:spPr>
          <a:xfrm>
            <a:off x="2244606" y="941174"/>
            <a:ext cx="7702787" cy="4555093"/>
          </a:xfrm>
          <a:prstGeom prst="rect">
            <a:avLst/>
          </a:prstGeom>
          <a:noFill/>
        </p:spPr>
        <p:txBody>
          <a:bodyPr wrap="square">
            <a:spAutoFit/>
          </a:bodyPr>
          <a:lstStyle/>
          <a:p>
            <a:pPr lvl="0">
              <a:lnSpc>
                <a:spcPct val="150000"/>
              </a:lnSpc>
              <a:spcBef>
                <a:spcPts val="600"/>
              </a:spcBef>
              <a:defRPr/>
            </a:pPr>
            <a:r>
              <a:rPr kumimoji="0" lang="en" sz="24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lang="lo-LA" sz="2400" b="1" dirty="0">
                <a:solidFill>
                  <a:prstClr val="black"/>
                </a:solidFill>
                <a:latin typeface="Saysettha OT" panose="020B0504020207020204" pitchFamily="34" charset="-34"/>
                <a:cs typeface="Saysettha OT" panose="020B0504020207020204" pitchFamily="34" charset="-34"/>
              </a:rPr>
              <a:t>ໃນການສ້າງສະຖານສັກສິດເພື່ອເປັນທີ່ປະທັບຂອງພຣະເຈົ້າ</a:t>
            </a:r>
            <a:r>
              <a:rPr lang="en-US" sz="2400" b="1" dirty="0">
                <a:solidFill>
                  <a:prstClr val="black"/>
                </a:solidFill>
                <a:latin typeface="Saysettha OT" panose="020B0504020207020204" pitchFamily="34" charset="-34"/>
                <a:cs typeface="Saysettha OT" panose="020B0504020207020204" pitchFamily="34" charset="-34"/>
              </a:rPr>
              <a:t>, </a:t>
            </a:r>
            <a:r>
              <a:rPr lang="lo-LA" sz="2400" b="1" dirty="0">
                <a:solidFill>
                  <a:prstClr val="black"/>
                </a:solidFill>
                <a:latin typeface="Saysettha OT" panose="020B0504020207020204" pitchFamily="34" charset="-34"/>
                <a:cs typeface="Saysettha OT" panose="020B0504020207020204" pitchFamily="34" charset="-34"/>
              </a:rPr>
              <a:t>ໂມເຊໄດ້ຊັງສ້າງສິ່ງຕ່າງໆຕາມແບບແຜນໃນສະຫວັນ ທີ່ພຣະເຈົ້າຊົງມອບໃຫ້</a:t>
            </a:r>
            <a:r>
              <a:rPr lang="en-US" sz="2400" b="1" dirty="0">
                <a:solidFill>
                  <a:prstClr val="black"/>
                </a:solidFill>
                <a:latin typeface="Saysettha OT" panose="020B0504020207020204" pitchFamily="34" charset="-34"/>
                <a:cs typeface="Saysettha OT" panose="020B0504020207020204" pitchFamily="34" charset="-34"/>
              </a:rPr>
              <a:t>. </a:t>
            </a:r>
            <a:r>
              <a:rPr lang="lo-LA" sz="2400" b="1" dirty="0">
                <a:solidFill>
                  <a:prstClr val="black"/>
                </a:solidFill>
                <a:latin typeface="Saysettha OT" panose="020B0504020207020204" pitchFamily="34" charset="-34"/>
                <a:cs typeface="Saysettha OT" panose="020B0504020207020204" pitchFamily="34" charset="-34"/>
              </a:rPr>
              <a:t>ພຣະອົງຊົງຮຽກເອີ້ນໂມເຊໃຫ້ຂຶ້ນໄປທີ່ພູເຂົາ</a:t>
            </a:r>
            <a:r>
              <a:rPr lang="en-US" sz="2400" b="1" dirty="0">
                <a:solidFill>
                  <a:prstClr val="black"/>
                </a:solidFill>
                <a:latin typeface="Saysettha OT" panose="020B0504020207020204" pitchFamily="34" charset="-34"/>
                <a:cs typeface="Saysettha OT" panose="020B0504020207020204" pitchFamily="34" charset="-34"/>
              </a:rPr>
              <a:t>, </a:t>
            </a:r>
            <a:r>
              <a:rPr lang="lo-LA" sz="2400" b="1" dirty="0">
                <a:solidFill>
                  <a:prstClr val="black"/>
                </a:solidFill>
                <a:latin typeface="Saysettha OT" panose="020B0504020207020204" pitchFamily="34" charset="-34"/>
                <a:cs typeface="Saysettha OT" panose="020B0504020207020204" pitchFamily="34" charset="-34"/>
              </a:rPr>
              <a:t>ແລະ ຊົງເປີດເຜີຍໃຫ້ລາວເຫັນເຖິງສິ່ງຕ່າງໆທີ່ຢູ່ໃນສະຫວັນ, ເພາະເຫດນີ້ ສິ່ງຕ່າງໆຈຶ່ງໄດ້ຖືກສ້າງຂຶ້ນ. </a:t>
            </a:r>
            <a:r>
              <a:rPr lang="en-US" sz="2400" b="1" dirty="0">
                <a:solidFill>
                  <a:prstClr val="black"/>
                </a:solidFill>
                <a:latin typeface="Saysettha OT" panose="020B0504020207020204" pitchFamily="34" charset="-34"/>
                <a:cs typeface="Saysettha OT" panose="020B0504020207020204" pitchFamily="34" charset="-34"/>
              </a:rPr>
              <a:t>.</a:t>
            </a:r>
          </a:p>
          <a:p>
            <a:pPr lvl="0">
              <a:lnSpc>
                <a:spcPct val="150000"/>
              </a:lnSpc>
              <a:spcBef>
                <a:spcPts val="600"/>
              </a:spcBef>
              <a:defRPr/>
            </a:pPr>
            <a:r>
              <a:rPr lang="lo-LA" sz="2400" b="1" dirty="0">
                <a:solidFill>
                  <a:prstClr val="black"/>
                </a:solidFill>
                <a:latin typeface="Saysettha OT" panose="020B0504020207020204" pitchFamily="34" charset="-34"/>
                <a:cs typeface="Saysettha OT" panose="020B0504020207020204" pitchFamily="34" charset="-34"/>
              </a:rPr>
              <a:t>ສໍາລັບຊົນຊາດອິດສະຣາເອນແລ້ວ ສະຖານສັກສິດພຣະອົງຊົງປາຖະໜາທີ່ຈະໃຫ້ເປັນທີ່ປະທັບຂອງພຣະອົງເພື່ອເປີດເຜີຍອຸດົມຄະຕິອັນຮຸ່ງເຮືອງໃຫ້ແກ່ພວກເຂົາ</a:t>
            </a:r>
            <a:r>
              <a:rPr lang="en-US" sz="2400" b="1" dirty="0">
                <a:solidFill>
                  <a:prstClr val="black"/>
                </a:solidFill>
                <a:latin typeface="Saysettha OT" panose="020B0504020207020204" pitchFamily="34" charset="-34"/>
                <a:cs typeface="Saysettha OT" panose="020B0504020207020204" pitchFamily="34" charset="-34"/>
              </a:rPr>
              <a:t> […]</a:t>
            </a:r>
            <a:r>
              <a:rPr kumimoji="0" lang="en" sz="24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
        <p:nvSpPr>
          <p:cNvPr id="4" name="CuadroTexto 3">
            <a:extLst>
              <a:ext uri="{FF2B5EF4-FFF2-40B4-BE49-F238E27FC236}">
                <a16:creationId xmlns:a16="http://schemas.microsoft.com/office/drawing/2014/main" id="{070D5D18-6EDB-D910-C040-6798799986FE}"/>
              </a:ext>
            </a:extLst>
          </p:cNvPr>
          <p:cNvSpPr txBox="1"/>
          <p:nvPr/>
        </p:nvSpPr>
        <p:spPr>
          <a:xfrm>
            <a:off x="7204797" y="6429474"/>
            <a:ext cx="2853603"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EGW (Education, p. 35-36)</a:t>
            </a:r>
          </a:p>
        </p:txBody>
      </p:sp>
    </p:spTree>
    <p:extLst>
      <p:ext uri="{BB962C8B-B14F-4D97-AF65-F5344CB8AC3E}">
        <p14:creationId xmlns:p14="http://schemas.microsoft.com/office/powerpoint/2010/main" val="16229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1A4588A-55D5-49B8-BE41-54ACDCFF2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Imagen 1" descr="Imagen que contiene hombre, montaña, mujer, gente&#10;&#10;El contenido generado por IA puede ser incorrecto.">
            <a:extLst>
              <a:ext uri="{FF2B5EF4-FFF2-40B4-BE49-F238E27FC236}">
                <a16:creationId xmlns:a16="http://schemas.microsoft.com/office/drawing/2014/main" id="{439FFFEE-EBAB-7E31-A43B-140C48B0730D}"/>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t="20542" b="6642"/>
          <a:stretch>
            <a:fillRect/>
          </a:stretch>
        </p:blipFill>
        <p:spPr>
          <a:xfrm>
            <a:off x="20" y="10"/>
            <a:ext cx="12191980" cy="4998214"/>
          </a:xfrm>
          <a:prstGeom prst="rect">
            <a:avLst/>
          </a:prstGeom>
        </p:spPr>
      </p:pic>
      <p:sp>
        <p:nvSpPr>
          <p:cNvPr id="10" name="Rectangle: Rounded Corners 9">
            <a:extLst>
              <a:ext uri="{FF2B5EF4-FFF2-40B4-BE49-F238E27FC236}">
                <a16:creationId xmlns:a16="http://schemas.microsoft.com/office/drawing/2014/main" id="{F97E7EA2-EDCD-47E9-81BC-415C606D1B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4447540"/>
            <a:ext cx="9382538" cy="685800"/>
          </a:xfrm>
          <a:prstGeom prst="roundRect">
            <a:avLst>
              <a:gd name="adj" fmla="val 0"/>
            </a:avLst>
          </a:prstGeom>
          <a:solidFill>
            <a:srgbClr val="F3E699"/>
          </a:solidFill>
          <a:ln>
            <a:noFill/>
          </a:ln>
          <a:effectLst>
            <a:innerShdw blurRad="546100">
              <a:srgbClr val="EAAB1E"/>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CuadroTexto 3">
            <a:extLst>
              <a:ext uri="{FF2B5EF4-FFF2-40B4-BE49-F238E27FC236}">
                <a16:creationId xmlns:a16="http://schemas.microsoft.com/office/drawing/2014/main" id="{05FF77E7-B6BF-AD31-F714-36BFB98DB1B6}"/>
              </a:ext>
            </a:extLst>
          </p:cNvPr>
          <p:cNvSpPr txBox="1"/>
          <p:nvPr/>
        </p:nvSpPr>
        <p:spPr>
          <a:xfrm>
            <a:off x="0" y="5143282"/>
            <a:ext cx="12191980" cy="1692771"/>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w="12700" cmpd="sng">
                  <a:noFill/>
                  <a:prstDash val="solid"/>
                </a:ln>
                <a:solidFill>
                  <a:srgbClr val="953DA1"/>
                </a:solidFill>
                <a:effectLst/>
                <a:uLnTx/>
                <a:uFillTx/>
                <a:latin typeface="Saysettha OT" panose="020B0504020207020204" pitchFamily="34" charset="-34"/>
                <a:cs typeface="Saysettha OT" panose="020B0504020207020204" pitchFamily="34" charset="-34"/>
              </a:rPr>
              <a:t>“</a:t>
            </a:r>
            <a:r>
              <a:rPr lang="lo-LA" sz="2800" b="1" dirty="0">
                <a:ln w="12700" cmpd="sng">
                  <a:noFill/>
                  <a:prstDash val="solid"/>
                </a:ln>
                <a:solidFill>
                  <a:srgbClr val="953DA1"/>
                </a:solidFill>
                <a:latin typeface="Saysettha OT" panose="020B0504020207020204" pitchFamily="34" charset="-34"/>
                <a:cs typeface="Saysettha OT" panose="020B0504020207020204" pitchFamily="34" charset="-34"/>
              </a:rPr>
              <a:t>ໂມເຊຈຶ່ງໄດ້ນໍາຂໍ້ຄໍາສັ່ງ ແລະ ກົດຕ່າງໆຂອງອົງພຣະຜູ້ເປັນເຈົ້າໄປບອກປະຊາຊົນ ແລະ ປະຊາຊົນທຸກຄົນໄດ້ຕອບພ້ອມກັນວ່າ ພວກເຮົາຈະເຮັດທຸກໆສິ່ງຕາມທີ່ອົງພຣະຜູ້ເປັນເຈົ້າໄດ້ກ່າວ</a:t>
            </a:r>
            <a:r>
              <a:rPr kumimoji="0" lang="en-US" sz="2800" b="1" i="0" u="none" strike="noStrike" kern="1200" cap="none" spc="0" normalizeH="0" baseline="0" noProof="0" dirty="0">
                <a:ln w="12700" cmpd="sng">
                  <a:noFill/>
                  <a:prstDash val="solid"/>
                </a:ln>
                <a:solidFill>
                  <a:srgbClr val="953DA1"/>
                </a:solidFill>
                <a:effectLst/>
                <a:uLnTx/>
                <a:uFillTx/>
                <a:latin typeface="Saysettha OT" panose="020B0504020207020204" pitchFamily="34" charset="-34"/>
                <a:cs typeface="Saysettha OT" panose="020B0504020207020204" pitchFamily="34" charset="-34"/>
              </a:rPr>
              <a:t>’</a:t>
            </a:r>
            <a:r>
              <a:rPr kumimoji="0" lang="es-ES" sz="2800" b="1" i="0" u="none" strike="noStrike" kern="1200" cap="none" spc="0" normalizeH="0" baseline="0" noProof="0" dirty="0">
                <a:ln w="12700" cmpd="sng">
                  <a:noFill/>
                  <a:prstDash val="solid"/>
                </a:ln>
                <a:solidFill>
                  <a:srgbClr val="953DA1"/>
                </a:solidFill>
                <a:effectLst/>
                <a:uLnTx/>
                <a:uFillTx/>
                <a:latin typeface="Saysettha OT" panose="020B0504020207020204" pitchFamily="34" charset="-34"/>
                <a:cs typeface="Saysettha OT" panose="020B0504020207020204" pitchFamily="34" charset="-3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lo-LA" sz="2000" b="1" dirty="0">
                <a:ln w="12700" cmpd="sng">
                  <a:noFill/>
                  <a:prstDash val="solid"/>
                </a:ln>
                <a:solidFill>
                  <a:srgbClr val="953DA1"/>
                </a:solidFill>
                <a:latin typeface="Saysettha OT" panose="020B0504020207020204" pitchFamily="34" charset="-34"/>
                <a:cs typeface="Saysettha OT" panose="020B0504020207020204" pitchFamily="34" charset="-34"/>
              </a:rPr>
              <a:t>ອພຍ</a:t>
            </a:r>
            <a:r>
              <a:rPr kumimoji="0" lang="es-ES" sz="2000" b="1" i="0" u="none" strike="noStrike" kern="1200" cap="none" spc="0" normalizeH="0" baseline="0" noProof="0" dirty="0">
                <a:ln w="12700" cmpd="sng">
                  <a:noFill/>
                  <a:prstDash val="solid"/>
                </a:ln>
                <a:solidFill>
                  <a:srgbClr val="953DA1"/>
                </a:solidFill>
                <a:effectLst/>
                <a:uLnTx/>
                <a:uFillTx/>
                <a:latin typeface="Saysettha OT" panose="020B0504020207020204" pitchFamily="34" charset="-34"/>
                <a:cs typeface="Saysettha OT" panose="020B0504020207020204" pitchFamily="34" charset="-34"/>
              </a:rPr>
              <a:t> 24:3,</a:t>
            </a:r>
          </a:p>
        </p:txBody>
      </p:sp>
    </p:spTree>
    <p:extLst>
      <p:ext uri="{BB962C8B-B14F-4D97-AF65-F5344CB8AC3E}">
        <p14:creationId xmlns:p14="http://schemas.microsoft.com/office/powerpoint/2010/main" val="17865473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7F06122-479C-6BD8-B7FF-1A5620C21874}"/>
              </a:ext>
            </a:extLst>
          </p:cNvPr>
          <p:cNvSpPr txBox="1"/>
          <p:nvPr/>
        </p:nvSpPr>
        <p:spPr>
          <a:xfrm>
            <a:off x="6210300" y="4016649"/>
            <a:ext cx="5981700" cy="264687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Saysettha OT" panose="020B0504020207020204" pitchFamily="34" charset="-34"/>
                <a:cs typeface="Saysettha OT" panose="020B0504020207020204" pitchFamily="34" charset="-34"/>
              </a:rPr>
              <a:t>ພັນທະສັນຍາ</a:t>
            </a:r>
            <a:r>
              <a:rPr kumimoji="0" lang="en" b="1" i="0" u="none" strike="noStrike" kern="1200" cap="none" spc="0" normalizeH="0" baseline="0" noProof="0" dirty="0">
                <a:ln>
                  <a:noFill/>
                </a:ln>
                <a:solidFill>
                  <a:srgbClr val="FFEC00"/>
                </a:solidFill>
                <a:effectLst>
                  <a:outerShdw blurRad="38100" dist="38100" dir="2700000" algn="tl">
                    <a:srgbClr val="000000">
                      <a:alpha val="43137"/>
                    </a:srgbClr>
                  </a:outerShdw>
                </a:effectLst>
                <a:highlight>
                  <a:srgbClr val="4200FF"/>
                </a:highlight>
                <a:uLnTx/>
                <a:uFillTx/>
                <a:latin typeface="Saysettha OT" panose="020B0504020207020204" pitchFamily="34" charset="-34"/>
                <a:cs typeface="Saysettha OT" panose="020B0504020207020204" pitchFamily="34" charset="-34"/>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ໂລຫິດແຫ່ງພັນທະສັນຍາ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24:1-6, 8)</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ການປະຕິບັດຕາມພັນທະສັນຍາ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24:7)</a:t>
            </a:r>
          </a:p>
          <a:p>
            <a:pPr marL="457200" marR="0" lvl="1" indent="0" algn="l" defTabSz="914400" rtl="0" eaLnBrk="1" fontAlgn="auto" latinLnBrk="0" hangingPunct="1">
              <a:lnSpc>
                <a:spcPct val="100000"/>
              </a:lnSpc>
              <a:spcBef>
                <a:spcPts val="600"/>
              </a:spcBef>
              <a:spcAft>
                <a:spcPts val="0"/>
              </a:spcAft>
              <a:buClrTx/>
              <a:buSzTx/>
              <a:buFontTx/>
              <a:buNone/>
              <a:tabLst/>
              <a:defRPr/>
            </a:pPr>
            <a:r>
              <a:rPr lang="lo-LA" b="1" dirty="0">
                <a:solidFill>
                  <a:prstClr val="black"/>
                </a:solidFill>
                <a:latin typeface="Saysettha OT" panose="020B0504020207020204" pitchFamily="34" charset="-34"/>
                <a:cs typeface="Saysettha OT" panose="020B0504020207020204" pitchFamily="34" charset="-34"/>
              </a:rPr>
              <a:t>ຄາບອາຫານ ແຫ່ງພັນທະສັນຍາ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24:9-18)</a:t>
            </a:r>
          </a:p>
          <a:p>
            <a:pPr marL="0" marR="0" lvl="0" indent="0" algn="l" defTabSz="914400" rtl="0" eaLnBrk="1" fontAlgn="auto" latinLnBrk="0" hangingPunct="1">
              <a:lnSpc>
                <a:spcPct val="100000"/>
              </a:lnSpc>
              <a:spcBef>
                <a:spcPts val="1800"/>
              </a:spcBef>
              <a:spcAft>
                <a:spcPts val="0"/>
              </a:spcAft>
              <a:buClrTx/>
              <a:buSzTx/>
              <a:buFontTx/>
              <a:buNone/>
              <a:tabLst/>
              <a:defRPr/>
            </a:pPr>
            <a:r>
              <a:rPr lang="lo-LA" b="1" dirty="0">
                <a:solidFill>
                  <a:srgbClr val="D3FF19"/>
                </a:solidFill>
                <a:effectLst>
                  <a:outerShdw blurRad="38100" dist="38100" dir="2700000" algn="tl">
                    <a:srgbClr val="000000">
                      <a:alpha val="43137"/>
                    </a:srgbClr>
                  </a:outerShdw>
                </a:effectLst>
                <a:highlight>
                  <a:srgbClr val="9100C4"/>
                </a:highlight>
                <a:latin typeface="Saysettha OT" panose="020B0504020207020204" pitchFamily="34" charset="-34"/>
                <a:cs typeface="Saysettha OT" panose="020B0504020207020204" pitchFamily="34" charset="-34"/>
              </a:rPr>
              <a:t>ຮູບແບບ</a:t>
            </a:r>
            <a:r>
              <a:rPr kumimoji="0" lang="en" b="1" i="0" u="none" strike="noStrike" kern="1200" cap="none" spc="0" normalizeH="0" baseline="0" noProof="0" dirty="0">
                <a:ln>
                  <a:noFill/>
                </a:ln>
                <a:solidFill>
                  <a:srgbClr val="D3FF19"/>
                </a:solidFill>
                <a:effectLst>
                  <a:outerShdw blurRad="38100" dist="38100" dir="2700000" algn="tl">
                    <a:srgbClr val="000000">
                      <a:alpha val="43137"/>
                    </a:srgbClr>
                  </a:outerShdw>
                </a:effectLst>
                <a:highlight>
                  <a:srgbClr val="9100C4"/>
                </a:highlight>
                <a:uLnTx/>
                <a:uFillTx/>
                <a:latin typeface="Saysettha OT" panose="020B0504020207020204" pitchFamily="34" charset="-34"/>
                <a:cs typeface="Saysettha OT" panose="020B0504020207020204" pitchFamily="34" charset="-34"/>
              </a:rPr>
              <a:t>:</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ຈຸດປະສົງຂອງແບບແຜນ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25:1-9)</a:t>
            </a:r>
          </a:p>
          <a:p>
            <a:pPr marL="457200" marR="0" lvl="1"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ການກະກຽມສໍາລັບການສ້າງແບບແຜນ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31:1-18)</a:t>
            </a:r>
          </a:p>
        </p:txBody>
      </p:sp>
      <p:sp>
        <p:nvSpPr>
          <p:cNvPr id="3" name="CuadroTexto 2">
            <a:extLst>
              <a:ext uri="{FF2B5EF4-FFF2-40B4-BE49-F238E27FC236}">
                <a16:creationId xmlns:a16="http://schemas.microsoft.com/office/drawing/2014/main" id="{58E85338-5679-FC9A-748B-C710C3661B8D}"/>
              </a:ext>
            </a:extLst>
          </p:cNvPr>
          <p:cNvSpPr txBox="1"/>
          <p:nvPr/>
        </p:nvSpPr>
        <p:spPr>
          <a:xfrm>
            <a:off x="258832" y="201643"/>
            <a:ext cx="69532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ຫລັງຈາກປະກາດພຣະບັນຍັດສິບປະການ ແລະ ກົດຕ່າງໆໃຫ້ແກ່ໂມເຊແລ້ວ</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ພຣະອົງກໍ່ມີພຣະປະສົງທີ່ຈະເຮັດພັນທະສັນຍາກັບຊົນຊາດອິດສະຣາເອນ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pic>
        <p:nvPicPr>
          <p:cNvPr id="5" name="Imagen 4" descr="Pintura de un grupo de personas en una montaña&#10;&#10;El contenido generado por IA puede ser incorrecto.">
            <a:extLst>
              <a:ext uri="{FF2B5EF4-FFF2-40B4-BE49-F238E27FC236}">
                <a16:creationId xmlns:a16="http://schemas.microsoft.com/office/drawing/2014/main" id="{4B93DC60-4A11-77E8-A2EE-333C304D03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4810" y="208806"/>
            <a:ext cx="4440965" cy="2938522"/>
          </a:xfrm>
          <a:prstGeom prst="snip2DiagRect">
            <a:avLst/>
          </a:prstGeom>
          <a:solidFill>
            <a:srgbClr val="FFFFFF">
              <a:shade val="85000"/>
            </a:srgbClr>
          </a:solidFill>
          <a:ln w="88900" cap="sq">
            <a:solidFill>
              <a:srgbClr val="F9A1C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Dibujo de una persona&#10;&#10;El contenido generado por IA puede ser incorrecto.">
            <a:extLst>
              <a:ext uri="{FF2B5EF4-FFF2-40B4-BE49-F238E27FC236}">
                <a16:creationId xmlns:a16="http://schemas.microsoft.com/office/drawing/2014/main" id="{5E657C33-71D6-3E7E-EA3A-D110FF4D58A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6229" y="3687292"/>
            <a:ext cx="4614600" cy="3016209"/>
          </a:xfrm>
          <a:prstGeom prst="snip2DiagRect">
            <a:avLst/>
          </a:prstGeom>
          <a:solidFill>
            <a:srgbClr val="FFFFFF">
              <a:shade val="85000"/>
            </a:srgbClr>
          </a:solidFill>
          <a:ln w="88900" cap="sq">
            <a:solidFill>
              <a:srgbClr val="75B8D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cono&#10;&#10;El contenido generado por IA puede ser incorrecto.">
            <a:extLst>
              <a:ext uri="{FF2B5EF4-FFF2-40B4-BE49-F238E27FC236}">
                <a16:creationId xmlns:a16="http://schemas.microsoft.com/office/drawing/2014/main" id="{B1ED593F-3404-4766-86ED-85928FA584B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4386" y="5049917"/>
            <a:ext cx="309624" cy="284438"/>
          </a:xfrm>
          <a:prstGeom prst="rect">
            <a:avLst/>
          </a:prstGeom>
          <a:effectLst>
            <a:outerShdw blurRad="50800" dist="38100" dir="8100000" algn="tr" rotWithShape="0">
              <a:prstClr val="black">
                <a:alpha val="40000"/>
              </a:prstClr>
            </a:outerShdw>
          </a:effectLst>
        </p:spPr>
      </p:pic>
      <p:pic>
        <p:nvPicPr>
          <p:cNvPr id="15" name="Imagen 14" descr="Forma&#10;&#10;El contenido generado por IA puede ser incorrecto.">
            <a:extLst>
              <a:ext uri="{FF2B5EF4-FFF2-40B4-BE49-F238E27FC236}">
                <a16:creationId xmlns:a16="http://schemas.microsoft.com/office/drawing/2014/main" id="{4C0F0DFB-6E59-B5A2-2D65-1D07F752D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4386" y="6356091"/>
            <a:ext cx="309624" cy="284438"/>
          </a:xfrm>
          <a:prstGeom prst="rect">
            <a:avLst/>
          </a:prstGeom>
          <a:effectLst>
            <a:outerShdw blurRad="50800" dist="38100" dir="8100000" algn="tr" rotWithShape="0">
              <a:prstClr val="black">
                <a:alpha val="40000"/>
              </a:prstClr>
            </a:outerShdw>
          </a:effectLst>
        </p:spPr>
      </p:pic>
      <p:pic>
        <p:nvPicPr>
          <p:cNvPr id="21" name="Imagen 20" descr="Icono, nombre de la empresa&#10;&#10;El contenido generado por IA puede ser incorrecto.">
            <a:extLst>
              <a:ext uri="{FF2B5EF4-FFF2-40B4-BE49-F238E27FC236}">
                <a16:creationId xmlns:a16="http://schemas.microsoft.com/office/drawing/2014/main" id="{E4C70535-7981-B10A-0563-8DC365D37B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4386" y="4663709"/>
            <a:ext cx="309624" cy="284438"/>
          </a:xfrm>
          <a:prstGeom prst="rect">
            <a:avLst/>
          </a:prstGeom>
          <a:effectLst>
            <a:outerShdw blurRad="50800" dist="38100" dir="8100000" algn="tr" rotWithShape="0">
              <a:prstClr val="black">
                <a:alpha val="40000"/>
              </a:prstClr>
            </a:outerShdw>
          </a:effectLst>
        </p:spPr>
      </p:pic>
      <p:pic>
        <p:nvPicPr>
          <p:cNvPr id="23" name="Imagen 22" descr="Forma&#10;&#10;El contenido generado por IA puede ser incorrecto.">
            <a:extLst>
              <a:ext uri="{FF2B5EF4-FFF2-40B4-BE49-F238E27FC236}">
                <a16:creationId xmlns:a16="http://schemas.microsoft.com/office/drawing/2014/main" id="{4370924B-0707-C9D1-E72A-7591E01F5E72}"/>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34386" y="5982274"/>
            <a:ext cx="309624" cy="284438"/>
          </a:xfrm>
          <a:prstGeom prst="rect">
            <a:avLst/>
          </a:prstGeom>
          <a:effectLst>
            <a:outerShdw blurRad="50800" dist="38100" dir="8100000" algn="tr" rotWithShape="0">
              <a:prstClr val="black">
                <a:alpha val="40000"/>
              </a:prstClr>
            </a:outerShdw>
          </a:effectLst>
        </p:spPr>
      </p:pic>
      <p:pic>
        <p:nvPicPr>
          <p:cNvPr id="27" name="Imagen 26" descr="Logotipo, Icono, nombre de la empresa&#10;&#10;El contenido generado por IA puede ser incorrecto.">
            <a:extLst>
              <a:ext uri="{FF2B5EF4-FFF2-40B4-BE49-F238E27FC236}">
                <a16:creationId xmlns:a16="http://schemas.microsoft.com/office/drawing/2014/main" id="{8B313AD2-8DF7-91D6-3AC7-1C7412031BB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4386" y="4284272"/>
            <a:ext cx="309624" cy="284438"/>
          </a:xfrm>
          <a:prstGeom prst="rect">
            <a:avLst/>
          </a:prstGeom>
          <a:effectLst>
            <a:outerShdw blurRad="50800" dist="38100" dir="8100000" algn="tr" rotWithShape="0">
              <a:prstClr val="black">
                <a:alpha val="40000"/>
              </a:prstClr>
            </a:outerShdw>
          </a:effectLst>
        </p:spPr>
      </p:pic>
      <p:pic>
        <p:nvPicPr>
          <p:cNvPr id="32" name="Imagen 31" descr="Forma&#10;&#10;El contenido generado por IA puede ser incorrecto.">
            <a:extLst>
              <a:ext uri="{FF2B5EF4-FFF2-40B4-BE49-F238E27FC236}">
                <a16:creationId xmlns:a16="http://schemas.microsoft.com/office/drawing/2014/main" id="{8C316FF6-800C-85E6-754D-EEA4E35895CB}"/>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flipH="1">
            <a:off x="5587994" y="3904695"/>
            <a:ext cx="590774" cy="307466"/>
          </a:xfrm>
          <a:prstGeom prst="rect">
            <a:avLst/>
          </a:prstGeom>
          <a:effectLst>
            <a:outerShdw blurRad="50800" dist="38100" dir="8100000" algn="tr" rotWithShape="0">
              <a:prstClr val="black">
                <a:alpha val="40000"/>
              </a:prstClr>
            </a:outerShdw>
          </a:effectLst>
        </p:spPr>
      </p:pic>
      <p:pic>
        <p:nvPicPr>
          <p:cNvPr id="33" name="Imagen 32" descr="Forma, Patrón de fondo&#10;&#10;El contenido generado por IA puede ser incorrecto.">
            <a:extLst>
              <a:ext uri="{FF2B5EF4-FFF2-40B4-BE49-F238E27FC236}">
                <a16:creationId xmlns:a16="http://schemas.microsoft.com/office/drawing/2014/main" id="{7D72B751-8EA7-11E5-8F0D-0F441C0E534D}"/>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a:ext>
            </a:extLst>
          </a:blip>
          <a:stretch>
            <a:fillRect/>
          </a:stretch>
        </p:blipFill>
        <p:spPr>
          <a:xfrm flipH="1">
            <a:off x="5587994" y="5570464"/>
            <a:ext cx="590774" cy="307466"/>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BEF1E2F8-CA98-EA8C-EB6E-0767CB9AE824}"/>
              </a:ext>
            </a:extLst>
          </p:cNvPr>
          <p:cNvSpPr txBox="1"/>
          <p:nvPr/>
        </p:nvSpPr>
        <p:spPr>
          <a:xfrm>
            <a:off x="316228" y="1909803"/>
            <a:ext cx="6895853" cy="147732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ຫລັງຈາກຂຽນພັນທະສັນຍາລົງໃນມ້ວນໜັງສືແລ້ວ</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ທັງສອງຝ່າຍຕ້ອງໄດ້ໃຫ້ສັນຍາວ່າຈະປະຕິບັດ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ປະຊາຊົນກໍ່ໃຫ້ສັນຍາວ່າຈະຮັກສາພັນທະສັນຍານັ້ນໄວ້</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ແລ້ວພຣະເຈົ້າຮັກສາສັນຍາແບບໃດ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ດ້ວຍພຣະໂລຫິດ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ດວ້ຍງານລ້ຽງ</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ແລະໂດຍໃຫ້ແບບຢ່າງການປະຕິບັດ</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ເພື່ອຊ່ວຍໃຫ້ພວກເຂົາເຂົ້າໃຈເຖິງພັນທະສັນຍາ</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
        <p:nvSpPr>
          <p:cNvPr id="9" name="CuadroTexto 8">
            <a:extLst>
              <a:ext uri="{FF2B5EF4-FFF2-40B4-BE49-F238E27FC236}">
                <a16:creationId xmlns:a16="http://schemas.microsoft.com/office/drawing/2014/main" id="{6CB441D0-0F67-6617-C44B-1F93D1081B97}"/>
              </a:ext>
            </a:extLst>
          </p:cNvPr>
          <p:cNvSpPr txBox="1"/>
          <p:nvPr/>
        </p:nvSpPr>
        <p:spPr>
          <a:xfrm>
            <a:off x="316227" y="1055723"/>
            <a:ext cx="689585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ພັນທະສັນຍາແມ່ນລຽບງ່າຍ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ເຮົາຈະເປັນພຣະເຈົ້າຂອງເຈົ້າ</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ເຮົາຈະປົກປ້ອງເຈົ້າ ແລະ ອວຍພຣະພອນເຈົ້າ</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b="1" dirty="0">
                <a:solidFill>
                  <a:prstClr val="black"/>
                </a:solidFill>
                <a:latin typeface="Saysettha OT" panose="020B0504020207020204" pitchFamily="34" charset="-34"/>
                <a:cs typeface="Saysettha OT" panose="020B0504020207020204" pitchFamily="34" charset="-34"/>
              </a:rPr>
              <a:t>ພວກເຈົ້າ ຈົ່ງເຊື່ອຟັງເຮົາ</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Tree>
    <p:extLst>
      <p:ext uri="{BB962C8B-B14F-4D97-AF65-F5344CB8AC3E}">
        <p14:creationId xmlns:p14="http://schemas.microsoft.com/office/powerpoint/2010/main" val="130372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ppt_w</p:attrName>
                                        </p:attrNameLst>
                                      </p:cBhvr>
                                      <p:tavLst>
                                        <p:tav tm="0">
                                          <p:val>
                                            <p:fltVal val="0"/>
                                          </p:val>
                                        </p:tav>
                                        <p:tav tm="100000">
                                          <p:val>
                                            <p:strVal val="#ppt_w"/>
                                          </p:val>
                                        </p:tav>
                                      </p:tavLst>
                                    </p:anim>
                                    <p:anim calcmode="lin" valueType="num">
                                      <p:cBhvr>
                                        <p:cTn id="25" dur="1000" fill="hold"/>
                                        <p:tgtEl>
                                          <p:spTgt spid="7"/>
                                        </p:tgtEl>
                                        <p:attrNameLst>
                                          <p:attrName>ppt_h</p:attrName>
                                        </p:attrNameLst>
                                      </p:cBhvr>
                                      <p:tavLst>
                                        <p:tav tm="0">
                                          <p:val>
                                            <p:fltVal val="0"/>
                                          </p:val>
                                        </p:tav>
                                        <p:tav tm="100000">
                                          <p:val>
                                            <p:strVal val="#ppt_h"/>
                                          </p:val>
                                        </p:tav>
                                      </p:tavLst>
                                    </p:anim>
                                    <p:anim calcmode="lin" valueType="num">
                                      <p:cBhvr>
                                        <p:cTn id="26" dur="1000" fill="hold"/>
                                        <p:tgtEl>
                                          <p:spTgt spid="7"/>
                                        </p:tgtEl>
                                        <p:attrNameLst>
                                          <p:attrName>style.rotation</p:attrName>
                                        </p:attrNameLst>
                                      </p:cBhvr>
                                      <p:tavLst>
                                        <p:tav tm="0">
                                          <p:val>
                                            <p:fltVal val="90"/>
                                          </p:val>
                                        </p:tav>
                                        <p:tav tm="100000">
                                          <p:val>
                                            <p:fltVal val="0"/>
                                          </p:val>
                                        </p:tav>
                                      </p:tavLst>
                                    </p:anim>
                                    <p:animEffect transition="in" filter="fade">
                                      <p:cBhvr>
                                        <p:cTn id="27" dur="1000"/>
                                        <p:tgtEl>
                                          <p:spTgt spid="7"/>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0" presetClass="entr" presetSubtype="0" decel="100000" fill="hold" nodeType="click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strVal val="#ppt_w+.3"/>
                                          </p:val>
                                        </p:tav>
                                        <p:tav tm="100000">
                                          <p:val>
                                            <p:strVal val="#ppt_w"/>
                                          </p:val>
                                        </p:tav>
                                      </p:tavLst>
                                    </p:anim>
                                    <p:anim calcmode="lin" valueType="num">
                                      <p:cBhvr>
                                        <p:cTn id="37" dur="500" fill="hold"/>
                                        <p:tgtEl>
                                          <p:spTgt spid="32"/>
                                        </p:tgtEl>
                                        <p:attrNameLst>
                                          <p:attrName>ppt_h</p:attrName>
                                        </p:attrNameLst>
                                      </p:cBhvr>
                                      <p:tavLst>
                                        <p:tav tm="0">
                                          <p:val>
                                            <p:strVal val="#ppt_h"/>
                                          </p:val>
                                        </p:tav>
                                        <p:tav tm="100000">
                                          <p:val>
                                            <p:strVal val="#ppt_h"/>
                                          </p:val>
                                        </p:tav>
                                      </p:tavLst>
                                    </p:anim>
                                    <p:animEffect transition="in" filter="fade">
                                      <p:cBhvr>
                                        <p:cTn id="38" dur="500"/>
                                        <p:tgtEl>
                                          <p:spTgt spid="3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
                                            <p:txEl>
                                              <p:pRg st="0" end="0"/>
                                            </p:txEl>
                                          </p:spTgt>
                                        </p:tgtEl>
                                        <p:attrNameLst>
                                          <p:attrName>style.visibility</p:attrName>
                                        </p:attrNameLst>
                                      </p:cBhvr>
                                      <p:to>
                                        <p:strVal val="visible"/>
                                      </p:to>
                                    </p:set>
                                    <p:animEffect transition="in" filter="wipe(left)">
                                      <p:cBhvr>
                                        <p:cTn id="42" dur="500"/>
                                        <p:tgtEl>
                                          <p:spTgt spid="2">
                                            <p:txEl>
                                              <p:pRg st="0" end="0"/>
                                            </p:txEl>
                                          </p:spTgt>
                                        </p:tgtEl>
                                      </p:cBhvr>
                                    </p:animEffect>
                                  </p:childTnLst>
                                </p:cTn>
                              </p:par>
                            </p:childTnLst>
                          </p:cTn>
                        </p:par>
                        <p:par>
                          <p:cTn id="43" fill="hold">
                            <p:stCondLst>
                              <p:cond delay="1000"/>
                            </p:stCondLst>
                            <p:childTnLst>
                              <p:par>
                                <p:cTn id="44" presetID="17" presetClass="entr" presetSubtype="4"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 calcmode="lin" valueType="num">
                                      <p:cBhvr>
                                        <p:cTn id="46" dur="500" fill="hold"/>
                                        <p:tgtEl>
                                          <p:spTgt spid="27"/>
                                        </p:tgtEl>
                                        <p:attrNameLst>
                                          <p:attrName>ppt_x</p:attrName>
                                        </p:attrNameLst>
                                      </p:cBhvr>
                                      <p:tavLst>
                                        <p:tav tm="0">
                                          <p:val>
                                            <p:strVal val="#ppt_x"/>
                                          </p:val>
                                        </p:tav>
                                        <p:tav tm="100000">
                                          <p:val>
                                            <p:strVal val="#ppt_x"/>
                                          </p:val>
                                        </p:tav>
                                      </p:tavLst>
                                    </p:anim>
                                    <p:anim calcmode="lin" valueType="num">
                                      <p:cBhvr>
                                        <p:cTn id="47" dur="500" fill="hold"/>
                                        <p:tgtEl>
                                          <p:spTgt spid="27"/>
                                        </p:tgtEl>
                                        <p:attrNameLst>
                                          <p:attrName>ppt_y</p:attrName>
                                        </p:attrNameLst>
                                      </p:cBhvr>
                                      <p:tavLst>
                                        <p:tav tm="0">
                                          <p:val>
                                            <p:strVal val="#ppt_y+#ppt_h/2"/>
                                          </p:val>
                                        </p:tav>
                                        <p:tav tm="100000">
                                          <p:val>
                                            <p:strVal val="#ppt_y"/>
                                          </p:val>
                                        </p:tav>
                                      </p:tavLst>
                                    </p:anim>
                                    <p:anim calcmode="lin" valueType="num">
                                      <p:cBhvr>
                                        <p:cTn id="48" dur="500" fill="hold"/>
                                        <p:tgtEl>
                                          <p:spTgt spid="27"/>
                                        </p:tgtEl>
                                        <p:attrNameLst>
                                          <p:attrName>ppt_w</p:attrName>
                                        </p:attrNameLst>
                                      </p:cBhvr>
                                      <p:tavLst>
                                        <p:tav tm="0">
                                          <p:val>
                                            <p:strVal val="#ppt_w"/>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childTnLst>
                                </p:cTn>
                              </p:par>
                            </p:childTnLst>
                          </p:cTn>
                        </p:par>
                        <p:par>
                          <p:cTn id="50" fill="hold">
                            <p:stCondLst>
                              <p:cond delay="1500"/>
                            </p:stCondLst>
                            <p:childTnLst>
                              <p:par>
                                <p:cTn id="51" presetID="22" presetClass="entr" presetSubtype="8" fill="hold" grpId="0" nodeType="afterEffect">
                                  <p:stCondLst>
                                    <p:cond delay="0"/>
                                  </p:stCondLst>
                                  <p:childTnLst>
                                    <p:set>
                                      <p:cBhvr>
                                        <p:cTn id="52" dur="1" fill="hold">
                                          <p:stCondLst>
                                            <p:cond delay="0"/>
                                          </p:stCondLst>
                                        </p:cTn>
                                        <p:tgtEl>
                                          <p:spTgt spid="2">
                                            <p:txEl>
                                              <p:pRg st="1" end="1"/>
                                            </p:txEl>
                                          </p:spTgt>
                                        </p:tgtEl>
                                        <p:attrNameLst>
                                          <p:attrName>style.visibility</p:attrName>
                                        </p:attrNameLst>
                                      </p:cBhvr>
                                      <p:to>
                                        <p:strVal val="visible"/>
                                      </p:to>
                                    </p:set>
                                    <p:animEffect transition="in" filter="wipe(left)">
                                      <p:cBhvr>
                                        <p:cTn id="53" dur="500"/>
                                        <p:tgtEl>
                                          <p:spTgt spid="2">
                                            <p:txEl>
                                              <p:pRg st="1" end="1"/>
                                            </p:txEl>
                                          </p:spTgt>
                                        </p:tgtEl>
                                      </p:cBhvr>
                                    </p:animEffect>
                                  </p:childTnLst>
                                </p:cTn>
                              </p:par>
                            </p:childTnLst>
                          </p:cTn>
                        </p:par>
                        <p:par>
                          <p:cTn id="54" fill="hold">
                            <p:stCondLst>
                              <p:cond delay="2000"/>
                            </p:stCondLst>
                            <p:childTnLst>
                              <p:par>
                                <p:cTn id="55" presetID="17" presetClass="entr" presetSubtype="4"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p:cTn id="57" dur="500" fill="hold"/>
                                        <p:tgtEl>
                                          <p:spTgt spid="21"/>
                                        </p:tgtEl>
                                        <p:attrNameLst>
                                          <p:attrName>ppt_x</p:attrName>
                                        </p:attrNameLst>
                                      </p:cBhvr>
                                      <p:tavLst>
                                        <p:tav tm="0">
                                          <p:val>
                                            <p:strVal val="#ppt_x"/>
                                          </p:val>
                                        </p:tav>
                                        <p:tav tm="100000">
                                          <p:val>
                                            <p:strVal val="#ppt_x"/>
                                          </p:val>
                                        </p:tav>
                                      </p:tavLst>
                                    </p:anim>
                                    <p:anim calcmode="lin" valueType="num">
                                      <p:cBhvr>
                                        <p:cTn id="58" dur="500" fill="hold"/>
                                        <p:tgtEl>
                                          <p:spTgt spid="21"/>
                                        </p:tgtEl>
                                        <p:attrNameLst>
                                          <p:attrName>ppt_y</p:attrName>
                                        </p:attrNameLst>
                                      </p:cBhvr>
                                      <p:tavLst>
                                        <p:tav tm="0">
                                          <p:val>
                                            <p:strVal val="#ppt_y+#ppt_h/2"/>
                                          </p:val>
                                        </p:tav>
                                        <p:tav tm="100000">
                                          <p:val>
                                            <p:strVal val="#ppt_y"/>
                                          </p:val>
                                        </p:tav>
                                      </p:tavLst>
                                    </p:anim>
                                    <p:anim calcmode="lin" valueType="num">
                                      <p:cBhvr>
                                        <p:cTn id="59" dur="500" fill="hold"/>
                                        <p:tgtEl>
                                          <p:spTgt spid="21"/>
                                        </p:tgtEl>
                                        <p:attrNameLst>
                                          <p:attrName>ppt_w</p:attrName>
                                        </p:attrNameLst>
                                      </p:cBhvr>
                                      <p:tavLst>
                                        <p:tav tm="0">
                                          <p:val>
                                            <p:strVal val="#ppt_w"/>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childTnLst>
                                </p:cTn>
                              </p:par>
                            </p:childTnLst>
                          </p:cTn>
                        </p:par>
                        <p:par>
                          <p:cTn id="61" fill="hold">
                            <p:stCondLst>
                              <p:cond delay="2500"/>
                            </p:stCondLst>
                            <p:childTnLst>
                              <p:par>
                                <p:cTn id="62" presetID="22" presetClass="entr" presetSubtype="8" fill="hold" grpId="0" nodeType="afterEffect">
                                  <p:stCondLst>
                                    <p:cond delay="0"/>
                                  </p:stCondLst>
                                  <p:childTnLst>
                                    <p:set>
                                      <p:cBhvr>
                                        <p:cTn id="63" dur="1" fill="hold">
                                          <p:stCondLst>
                                            <p:cond delay="0"/>
                                          </p:stCondLst>
                                        </p:cTn>
                                        <p:tgtEl>
                                          <p:spTgt spid="2">
                                            <p:txEl>
                                              <p:pRg st="2" end="2"/>
                                            </p:txEl>
                                          </p:spTgt>
                                        </p:tgtEl>
                                        <p:attrNameLst>
                                          <p:attrName>style.visibility</p:attrName>
                                        </p:attrNameLst>
                                      </p:cBhvr>
                                      <p:to>
                                        <p:strVal val="visible"/>
                                      </p:to>
                                    </p:set>
                                    <p:animEffect transition="in" filter="wipe(left)">
                                      <p:cBhvr>
                                        <p:cTn id="64" dur="500"/>
                                        <p:tgtEl>
                                          <p:spTgt spid="2">
                                            <p:txEl>
                                              <p:pRg st="2" end="2"/>
                                            </p:txEl>
                                          </p:spTgt>
                                        </p:tgtEl>
                                      </p:cBhvr>
                                    </p:animEffect>
                                  </p:childTnLst>
                                </p:cTn>
                              </p:par>
                            </p:childTnLst>
                          </p:cTn>
                        </p:par>
                        <p:par>
                          <p:cTn id="65" fill="hold">
                            <p:stCondLst>
                              <p:cond delay="3000"/>
                            </p:stCondLst>
                            <p:childTnLst>
                              <p:par>
                                <p:cTn id="66" presetID="17" presetClass="entr" presetSubtype="4"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ppt_x</p:attrName>
                                        </p:attrNameLst>
                                      </p:cBhvr>
                                      <p:tavLst>
                                        <p:tav tm="0">
                                          <p:val>
                                            <p:strVal val="#ppt_x"/>
                                          </p:val>
                                        </p:tav>
                                        <p:tav tm="100000">
                                          <p:val>
                                            <p:strVal val="#ppt_x"/>
                                          </p:val>
                                        </p:tav>
                                      </p:tavLst>
                                    </p:anim>
                                    <p:anim calcmode="lin" valueType="num">
                                      <p:cBhvr>
                                        <p:cTn id="69" dur="500" fill="hold"/>
                                        <p:tgtEl>
                                          <p:spTgt spid="11"/>
                                        </p:tgtEl>
                                        <p:attrNameLst>
                                          <p:attrName>ppt_y</p:attrName>
                                        </p:attrNameLst>
                                      </p:cBhvr>
                                      <p:tavLst>
                                        <p:tav tm="0">
                                          <p:val>
                                            <p:strVal val="#ppt_y+#ppt_h/2"/>
                                          </p:val>
                                        </p:tav>
                                        <p:tav tm="100000">
                                          <p:val>
                                            <p:strVal val="#ppt_y"/>
                                          </p:val>
                                        </p:tav>
                                      </p:tavLst>
                                    </p:anim>
                                    <p:anim calcmode="lin" valueType="num">
                                      <p:cBhvr>
                                        <p:cTn id="70" dur="500" fill="hold"/>
                                        <p:tgtEl>
                                          <p:spTgt spid="11"/>
                                        </p:tgtEl>
                                        <p:attrNameLst>
                                          <p:attrName>ppt_w</p:attrName>
                                        </p:attrNameLst>
                                      </p:cBhvr>
                                      <p:tavLst>
                                        <p:tav tm="0">
                                          <p:val>
                                            <p:strVal val="#ppt_w"/>
                                          </p:val>
                                        </p:tav>
                                        <p:tav tm="100000">
                                          <p:val>
                                            <p:strVal val="#ppt_w"/>
                                          </p:val>
                                        </p:tav>
                                      </p:tavLst>
                                    </p:anim>
                                    <p:anim calcmode="lin" valueType="num">
                                      <p:cBhvr>
                                        <p:cTn id="71" dur="500" fill="hold"/>
                                        <p:tgtEl>
                                          <p:spTgt spid="11"/>
                                        </p:tgtEl>
                                        <p:attrNameLst>
                                          <p:attrName>ppt_h</p:attrName>
                                        </p:attrNameLst>
                                      </p:cBhvr>
                                      <p:tavLst>
                                        <p:tav tm="0">
                                          <p:val>
                                            <p:fltVal val="0"/>
                                          </p:val>
                                        </p:tav>
                                        <p:tav tm="100000">
                                          <p:val>
                                            <p:strVal val="#ppt_h"/>
                                          </p:val>
                                        </p:tav>
                                      </p:tavLst>
                                    </p:anim>
                                  </p:childTnLst>
                                </p:cTn>
                              </p:par>
                            </p:childTnLst>
                          </p:cTn>
                        </p:par>
                        <p:par>
                          <p:cTn id="72" fill="hold">
                            <p:stCondLst>
                              <p:cond delay="3500"/>
                            </p:stCondLst>
                            <p:childTnLst>
                              <p:par>
                                <p:cTn id="73" presetID="22" presetClass="entr" presetSubtype="8" fill="hold" grpId="0" nodeType="afterEffect">
                                  <p:stCondLst>
                                    <p:cond delay="0"/>
                                  </p:stCondLst>
                                  <p:childTnLst>
                                    <p:set>
                                      <p:cBhvr>
                                        <p:cTn id="74" dur="1" fill="hold">
                                          <p:stCondLst>
                                            <p:cond delay="0"/>
                                          </p:stCondLst>
                                        </p:cTn>
                                        <p:tgtEl>
                                          <p:spTgt spid="2">
                                            <p:txEl>
                                              <p:pRg st="3" end="3"/>
                                            </p:txEl>
                                          </p:spTgt>
                                        </p:tgtEl>
                                        <p:attrNameLst>
                                          <p:attrName>style.visibility</p:attrName>
                                        </p:attrNameLst>
                                      </p:cBhvr>
                                      <p:to>
                                        <p:strVal val="visible"/>
                                      </p:to>
                                    </p:set>
                                    <p:animEffect transition="in" filter="wipe(left)">
                                      <p:cBhvr>
                                        <p:cTn id="75" dur="500"/>
                                        <p:tgtEl>
                                          <p:spTgt spid="2">
                                            <p:txEl>
                                              <p:pRg st="3" end="3"/>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50" presetClass="entr" presetSubtype="0" decel="100000"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500" fill="hold"/>
                                        <p:tgtEl>
                                          <p:spTgt spid="33"/>
                                        </p:tgtEl>
                                        <p:attrNameLst>
                                          <p:attrName>ppt_w</p:attrName>
                                        </p:attrNameLst>
                                      </p:cBhvr>
                                      <p:tavLst>
                                        <p:tav tm="0">
                                          <p:val>
                                            <p:strVal val="#ppt_w+.3"/>
                                          </p:val>
                                        </p:tav>
                                        <p:tav tm="100000">
                                          <p:val>
                                            <p:strVal val="#ppt_w"/>
                                          </p:val>
                                        </p:tav>
                                      </p:tavLst>
                                    </p:anim>
                                    <p:anim calcmode="lin" valueType="num">
                                      <p:cBhvr>
                                        <p:cTn id="81" dur="500" fill="hold"/>
                                        <p:tgtEl>
                                          <p:spTgt spid="33"/>
                                        </p:tgtEl>
                                        <p:attrNameLst>
                                          <p:attrName>ppt_h</p:attrName>
                                        </p:attrNameLst>
                                      </p:cBhvr>
                                      <p:tavLst>
                                        <p:tav tm="0">
                                          <p:val>
                                            <p:strVal val="#ppt_h"/>
                                          </p:val>
                                        </p:tav>
                                        <p:tav tm="100000">
                                          <p:val>
                                            <p:strVal val="#ppt_h"/>
                                          </p:val>
                                        </p:tav>
                                      </p:tavLst>
                                    </p:anim>
                                    <p:animEffect transition="in" filter="fade">
                                      <p:cBhvr>
                                        <p:cTn id="82" dur="500"/>
                                        <p:tgtEl>
                                          <p:spTgt spid="33"/>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txEl>
                                              <p:pRg st="4" end="4"/>
                                            </p:txEl>
                                          </p:spTgt>
                                        </p:tgtEl>
                                        <p:attrNameLst>
                                          <p:attrName>style.visibility</p:attrName>
                                        </p:attrNameLst>
                                      </p:cBhvr>
                                      <p:to>
                                        <p:strVal val="visible"/>
                                      </p:to>
                                    </p:set>
                                    <p:animEffect transition="in" filter="wipe(left)">
                                      <p:cBhvr>
                                        <p:cTn id="86" dur="500"/>
                                        <p:tgtEl>
                                          <p:spTgt spid="2">
                                            <p:txEl>
                                              <p:pRg st="4" end="4"/>
                                            </p:txEl>
                                          </p:spTgt>
                                        </p:tgtEl>
                                      </p:cBhvr>
                                    </p:animEffect>
                                  </p:childTnLst>
                                </p:cTn>
                              </p:par>
                            </p:childTnLst>
                          </p:cTn>
                        </p:par>
                        <p:par>
                          <p:cTn id="87" fill="hold">
                            <p:stCondLst>
                              <p:cond delay="1000"/>
                            </p:stCondLst>
                            <p:childTnLst>
                              <p:par>
                                <p:cTn id="88" presetID="17" presetClass="entr" presetSubtype="4"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 calcmode="lin" valueType="num">
                                      <p:cBhvr>
                                        <p:cTn id="90" dur="500" fill="hold"/>
                                        <p:tgtEl>
                                          <p:spTgt spid="23"/>
                                        </p:tgtEl>
                                        <p:attrNameLst>
                                          <p:attrName>ppt_x</p:attrName>
                                        </p:attrNameLst>
                                      </p:cBhvr>
                                      <p:tavLst>
                                        <p:tav tm="0">
                                          <p:val>
                                            <p:strVal val="#ppt_x"/>
                                          </p:val>
                                        </p:tav>
                                        <p:tav tm="100000">
                                          <p:val>
                                            <p:strVal val="#ppt_x"/>
                                          </p:val>
                                        </p:tav>
                                      </p:tavLst>
                                    </p:anim>
                                    <p:anim calcmode="lin" valueType="num">
                                      <p:cBhvr>
                                        <p:cTn id="91" dur="500" fill="hold"/>
                                        <p:tgtEl>
                                          <p:spTgt spid="23"/>
                                        </p:tgtEl>
                                        <p:attrNameLst>
                                          <p:attrName>ppt_y</p:attrName>
                                        </p:attrNameLst>
                                      </p:cBhvr>
                                      <p:tavLst>
                                        <p:tav tm="0">
                                          <p:val>
                                            <p:strVal val="#ppt_y+#ppt_h/2"/>
                                          </p:val>
                                        </p:tav>
                                        <p:tav tm="100000">
                                          <p:val>
                                            <p:strVal val="#ppt_y"/>
                                          </p:val>
                                        </p:tav>
                                      </p:tavLst>
                                    </p:anim>
                                    <p:anim calcmode="lin" valueType="num">
                                      <p:cBhvr>
                                        <p:cTn id="92" dur="500" fill="hold"/>
                                        <p:tgtEl>
                                          <p:spTgt spid="23"/>
                                        </p:tgtEl>
                                        <p:attrNameLst>
                                          <p:attrName>ppt_w</p:attrName>
                                        </p:attrNameLst>
                                      </p:cBhvr>
                                      <p:tavLst>
                                        <p:tav tm="0">
                                          <p:val>
                                            <p:strVal val="#ppt_w"/>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childTnLst>
                                </p:cTn>
                              </p:par>
                            </p:childTnLst>
                          </p:cTn>
                        </p:par>
                        <p:par>
                          <p:cTn id="94" fill="hold">
                            <p:stCondLst>
                              <p:cond delay="1500"/>
                            </p:stCondLst>
                            <p:childTnLst>
                              <p:par>
                                <p:cTn id="95" presetID="22" presetClass="entr" presetSubtype="8" fill="hold" grpId="0" nodeType="after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Effect transition="in" filter="wipe(left)">
                                      <p:cBhvr>
                                        <p:cTn id="97" dur="500"/>
                                        <p:tgtEl>
                                          <p:spTgt spid="2">
                                            <p:txEl>
                                              <p:pRg st="5" end="5"/>
                                            </p:txEl>
                                          </p:spTgt>
                                        </p:tgtEl>
                                      </p:cBhvr>
                                    </p:animEffect>
                                  </p:childTnLst>
                                </p:cTn>
                              </p:par>
                            </p:childTnLst>
                          </p:cTn>
                        </p:par>
                        <p:par>
                          <p:cTn id="98" fill="hold">
                            <p:stCondLst>
                              <p:cond delay="2000"/>
                            </p:stCondLst>
                            <p:childTnLst>
                              <p:par>
                                <p:cTn id="99" presetID="17" presetClass="entr" presetSubtype="4"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ppt_x</p:attrName>
                                        </p:attrNameLst>
                                      </p:cBhvr>
                                      <p:tavLst>
                                        <p:tav tm="0">
                                          <p:val>
                                            <p:strVal val="#ppt_x"/>
                                          </p:val>
                                        </p:tav>
                                        <p:tav tm="100000">
                                          <p:val>
                                            <p:strVal val="#ppt_x"/>
                                          </p:val>
                                        </p:tav>
                                      </p:tavLst>
                                    </p:anim>
                                    <p:anim calcmode="lin" valueType="num">
                                      <p:cBhvr>
                                        <p:cTn id="102" dur="500" fill="hold"/>
                                        <p:tgtEl>
                                          <p:spTgt spid="15"/>
                                        </p:tgtEl>
                                        <p:attrNameLst>
                                          <p:attrName>ppt_y</p:attrName>
                                        </p:attrNameLst>
                                      </p:cBhvr>
                                      <p:tavLst>
                                        <p:tav tm="0">
                                          <p:val>
                                            <p:strVal val="#ppt_y+#ppt_h/2"/>
                                          </p:val>
                                        </p:tav>
                                        <p:tav tm="100000">
                                          <p:val>
                                            <p:strVal val="#ppt_y"/>
                                          </p:val>
                                        </p:tav>
                                      </p:tavLst>
                                    </p:anim>
                                    <p:anim calcmode="lin" valueType="num">
                                      <p:cBhvr>
                                        <p:cTn id="103" dur="500" fill="hold"/>
                                        <p:tgtEl>
                                          <p:spTgt spid="15"/>
                                        </p:tgtEl>
                                        <p:attrNameLst>
                                          <p:attrName>ppt_w</p:attrName>
                                        </p:attrNameLst>
                                      </p:cBhvr>
                                      <p:tavLst>
                                        <p:tav tm="0">
                                          <p:val>
                                            <p:strVal val="#ppt_w"/>
                                          </p:val>
                                        </p:tav>
                                        <p:tav tm="100000">
                                          <p:val>
                                            <p:strVal val="#ppt_w"/>
                                          </p:val>
                                        </p:tav>
                                      </p:tavLst>
                                    </p:anim>
                                    <p:anim calcmode="lin" valueType="num">
                                      <p:cBhvr>
                                        <p:cTn id="104" dur="500" fill="hold"/>
                                        <p:tgtEl>
                                          <p:spTgt spid="15"/>
                                        </p:tgtEl>
                                        <p:attrNameLst>
                                          <p:attrName>ppt_h</p:attrName>
                                        </p:attrNameLst>
                                      </p:cBhvr>
                                      <p:tavLst>
                                        <p:tav tm="0">
                                          <p:val>
                                            <p:fltVal val="0"/>
                                          </p:val>
                                        </p:tav>
                                        <p:tav tm="100000">
                                          <p:val>
                                            <p:strVal val="#ppt_h"/>
                                          </p:val>
                                        </p:tav>
                                      </p:tavLst>
                                    </p:anim>
                                  </p:childTnLst>
                                </p:cTn>
                              </p:par>
                            </p:childTnLst>
                          </p:cTn>
                        </p:par>
                        <p:par>
                          <p:cTn id="105" fill="hold">
                            <p:stCondLst>
                              <p:cond delay="2500"/>
                            </p:stCondLst>
                            <p:childTnLst>
                              <p:par>
                                <p:cTn id="106" presetID="22" presetClass="entr" presetSubtype="8" fill="hold" grpId="0" nodeType="afterEffect">
                                  <p:stCondLst>
                                    <p:cond delay="0"/>
                                  </p:stCondLst>
                                  <p:childTnLst>
                                    <p:set>
                                      <p:cBhvr>
                                        <p:cTn id="107" dur="1" fill="hold">
                                          <p:stCondLst>
                                            <p:cond delay="0"/>
                                          </p:stCondLst>
                                        </p:cTn>
                                        <p:tgtEl>
                                          <p:spTgt spid="2">
                                            <p:txEl>
                                              <p:pRg st="6" end="6"/>
                                            </p:txEl>
                                          </p:spTgt>
                                        </p:tgtEl>
                                        <p:attrNameLst>
                                          <p:attrName>style.visibility</p:attrName>
                                        </p:attrNameLst>
                                      </p:cBhvr>
                                      <p:to>
                                        <p:strVal val="visible"/>
                                      </p:to>
                                    </p:set>
                                    <p:animEffect transition="in" filter="wipe(left)">
                                      <p:cBhvr>
                                        <p:cTn id="108"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9CC31A-53B9-B4EB-C3D7-E8ADBBD9B939}"/>
            </a:ext>
          </a:extLst>
        </p:cNvPr>
        <p:cNvGrpSpPr/>
        <p:nvPr/>
      </p:nvGrpSpPr>
      <p:grpSpPr>
        <a:xfrm>
          <a:off x="0" y="0"/>
          <a:ext cx="0" cy="0"/>
          <a:chOff x="0" y="0"/>
          <a:chExt cx="0" cy="0"/>
        </a:xfrm>
      </p:grpSpPr>
      <p:pic>
        <p:nvPicPr>
          <p:cNvPr id="4" name="Imagen 3" descr="Pintura de un grupo de personas en una montaña&#10;&#10;El contenido generado por IA puede ser incorrecto.">
            <a:extLst>
              <a:ext uri="{FF2B5EF4-FFF2-40B4-BE49-F238E27FC236}">
                <a16:creationId xmlns:a16="http://schemas.microsoft.com/office/drawing/2014/main" id="{39E0389F-2BF8-42DD-4625-051E96A150BE}"/>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59297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8515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7444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5F929F1F-210B-3804-D226-AFD6C4DFEDE3}"/>
              </a:ext>
            </a:extLst>
          </p:cNvPr>
          <p:cNvSpPr txBox="1"/>
          <p:nvPr/>
        </p:nvSpPr>
        <p:spPr>
          <a:xfrm>
            <a:off x="1" y="5997487"/>
            <a:ext cx="12191999" cy="707886"/>
          </a:xfrm>
          <a:prstGeom prst="rect">
            <a:avLst/>
          </a:prstGeom>
          <a:noFill/>
        </p:spPr>
        <p:txBody>
          <a:bodyPr wrap="square">
            <a:spAutoFit/>
            <a:scene3d>
              <a:camera prst="orthographicFront"/>
              <a:lightRig rig="threePt" dir="t"/>
            </a:scene3d>
            <a:sp3d extrusionH="57150">
              <a:bevelT w="38100" h="38100" prst="angle"/>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o-LA" sz="40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Saysettha OT" panose="020B0504020207020204" pitchFamily="34" charset="-34"/>
                <a:cs typeface="Saysettha OT" panose="020B0504020207020204" pitchFamily="34" charset="-34"/>
              </a:rPr>
              <a:t>ພັນທະສັນຍາ</a:t>
            </a:r>
            <a:endParaRPr kumimoji="0" lang="en" sz="4000" b="1" i="0" u="none" strike="noStrike" kern="1200" cap="none" spc="1500" normalizeH="0" baseline="0" noProof="0" dirty="0">
              <a:ln w="0"/>
              <a:gradFill>
                <a:gsLst>
                  <a:gs pos="0">
                    <a:srgbClr val="FF9900">
                      <a:lumMod val="50000"/>
                    </a:srgbClr>
                  </a:gs>
                  <a:gs pos="50000">
                    <a:srgbClr val="FF9900"/>
                  </a:gs>
                  <a:gs pos="100000">
                    <a:srgbClr val="FF9900">
                      <a:lumMod val="60000"/>
                      <a:lumOff val="40000"/>
                    </a:srgbClr>
                  </a:gs>
                </a:gsLst>
                <a:lin ang="5400000"/>
              </a:gradFill>
              <a:effectLst>
                <a:reflection blurRad="6350" stA="53000" endA="300" endPos="35500" dir="5400000" sy="-90000" algn="bl" rotWithShape="0"/>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22681134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DF37F44-A00D-1A69-C9A3-0DFC563A6A19}"/>
              </a:ext>
            </a:extLst>
          </p:cNvPr>
          <p:cNvSpPr txBox="1"/>
          <p:nvPr/>
        </p:nvSpPr>
        <p:spPr>
          <a:xfrm>
            <a:off x="0" y="104615"/>
            <a:ext cx="12192000" cy="707886"/>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o-LA" sz="4000" b="1" i="0" u="none" strike="noStrike" kern="1200" cap="none" spc="300" normalizeH="0" baseline="0" noProof="0" dirty="0">
                <a:ln/>
                <a:solidFill>
                  <a:srgbClr val="FF0000"/>
                </a:solidFill>
                <a:effectLst>
                  <a:glow rad="127000">
                    <a:srgbClr val="FFFF66"/>
                  </a:glow>
                </a:effectLst>
                <a:uLnTx/>
                <a:uFillTx/>
                <a:latin typeface="Saysettha OT" panose="020B0504020207020204" pitchFamily="34" charset="-34"/>
                <a:cs typeface="Saysettha OT" panose="020B0504020207020204" pitchFamily="34" charset="-34"/>
              </a:rPr>
              <a:t>ພຣະໂລຫິດແຫ່ງພັນທະສັນຍາ</a:t>
            </a:r>
            <a:endParaRPr kumimoji="0" lang="en" sz="4000" b="1" i="0" u="none" strike="noStrike" kern="1200" cap="none" spc="300" normalizeH="0" baseline="0" noProof="0" dirty="0">
              <a:ln/>
              <a:solidFill>
                <a:srgbClr val="FF0000"/>
              </a:solidFill>
              <a:effectLst>
                <a:glow rad="127000">
                  <a:srgbClr val="FFFF66"/>
                </a:glow>
              </a:effectLst>
              <a:uLnTx/>
              <a:uFillTx/>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CDB9B470-32B5-B3BE-8B03-9F70FD150E17}"/>
              </a:ext>
            </a:extLst>
          </p:cNvPr>
          <p:cNvSpPr txBox="1"/>
          <p:nvPr/>
        </p:nvSpPr>
        <p:spPr>
          <a:xfrm>
            <a:off x="762000" y="667047"/>
            <a:ext cx="10668000" cy="584775"/>
          </a:xfrm>
          <a:prstGeom prst="rect">
            <a:avLst/>
          </a:prstGeom>
          <a:noFill/>
        </p:spPr>
        <p:txBody>
          <a:bodyPr wrap="square">
            <a:spAutoFit/>
          </a:bodyPr>
          <a:lstStyle/>
          <a:p>
            <a:pPr lvl="0" algn="ctr">
              <a:defRPr/>
            </a:pPr>
            <a:r>
              <a:rPr lang="lo-LA" sz="1600" b="1" dirty="0">
                <a:solidFill>
                  <a:srgbClr val="2A4111"/>
                </a:solidFill>
                <a:latin typeface="Saysettha OT" panose="020B0504020207020204" pitchFamily="34" charset="-34"/>
                <a:cs typeface="Saysettha OT" panose="020B0504020207020204" pitchFamily="34" charset="-34"/>
              </a:rPr>
              <a:t>ແລ້ວໂມເຊກໍ່ໄດ້ເອົາເລືອດໃນຊາມ ຊິດໃສ່ປະຊາຊົນແລະກ່າວວ່າ ອັນນີ້ແມ່ນເລືອດແຫ່ງພັນທະສັນຍາທີ່ອົງພຣະຜູ້ເປັນເຈົ້າຕັ້ງໄວ້ກັບພວກເຈົ້າ ເມື່ອພຣະອົງມອບພັນທະສັນຍານີ້ໃຫ້</a:t>
            </a:r>
            <a:r>
              <a:rPr kumimoji="0" lang="en" sz="1600" b="1" i="0" u="none" strike="noStrike" kern="1200" cap="none" spc="0" normalizeH="0" baseline="0" noProof="0" dirty="0">
                <a:ln>
                  <a:noFill/>
                </a:ln>
                <a:solidFill>
                  <a:srgbClr val="2A4111"/>
                </a:solidFill>
                <a:effectLst/>
                <a:uLnTx/>
                <a:uFillTx/>
                <a:latin typeface="Saysettha OT" panose="020B0504020207020204" pitchFamily="34" charset="-34"/>
                <a:cs typeface="Saysettha OT" panose="020B0504020207020204" pitchFamily="34" charset="-34"/>
              </a:rPr>
              <a:t>.’ ” </a:t>
            </a:r>
            <a:r>
              <a:rPr kumimoji="0" lang="en" sz="1200" b="1" i="0" u="none" strike="noStrike" kern="1200" cap="none" spc="0" normalizeH="0" baseline="0" noProof="0" dirty="0">
                <a:ln>
                  <a:noFill/>
                </a:ln>
                <a:solidFill>
                  <a:srgbClr val="2A4111"/>
                </a:solidFill>
                <a:effectLst/>
                <a:uLnTx/>
                <a:uFillTx/>
                <a:latin typeface="Saysettha OT" panose="020B0504020207020204" pitchFamily="34" charset="-34"/>
                <a:cs typeface="Saysettha OT" panose="020B0504020207020204" pitchFamily="34" charset="-34"/>
              </a:rPr>
              <a:t>(</a:t>
            </a:r>
            <a:r>
              <a:rPr lang="lo-LA" sz="1200" b="1" dirty="0">
                <a:solidFill>
                  <a:srgbClr val="2A4111"/>
                </a:solidFill>
                <a:latin typeface="Saysettha OT" panose="020B0504020207020204" pitchFamily="34" charset="-34"/>
                <a:cs typeface="Saysettha OT" panose="020B0504020207020204" pitchFamily="34" charset="-34"/>
              </a:rPr>
              <a:t>ອພຍ</a:t>
            </a:r>
            <a:r>
              <a:rPr kumimoji="0" lang="en" sz="1200" b="1" i="0" u="none" strike="noStrike" kern="1200" cap="none" spc="0" normalizeH="0" baseline="0" noProof="0" dirty="0">
                <a:ln>
                  <a:noFill/>
                </a:ln>
                <a:solidFill>
                  <a:srgbClr val="2A4111"/>
                </a:solidFill>
                <a:effectLst/>
                <a:uLnTx/>
                <a:uFillTx/>
                <a:latin typeface="Saysettha OT" panose="020B0504020207020204" pitchFamily="34" charset="-34"/>
                <a:cs typeface="Saysettha OT" panose="020B0504020207020204" pitchFamily="34" charset="-34"/>
              </a:rPr>
              <a:t> 24:8)</a:t>
            </a:r>
          </a:p>
        </p:txBody>
      </p:sp>
      <p:sp>
        <p:nvSpPr>
          <p:cNvPr id="6" name="CuadroTexto 5">
            <a:extLst>
              <a:ext uri="{FF2B5EF4-FFF2-40B4-BE49-F238E27FC236}">
                <a16:creationId xmlns:a16="http://schemas.microsoft.com/office/drawing/2014/main" id="{8CF45E17-916B-727E-4E8B-901A3483705D}"/>
              </a:ext>
            </a:extLst>
          </p:cNvPr>
          <p:cNvSpPr txBox="1"/>
          <p:nvPr/>
        </p:nvSpPr>
        <p:spPr>
          <a:xfrm>
            <a:off x="342900" y="1480502"/>
            <a:ext cx="427672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ພັນທະສັນຍາໄດ້ຖືກສ້າງຂຶ້ນໃນຮູບແບບໃດ</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p>
        </p:txBody>
      </p:sp>
      <p:sp>
        <p:nvSpPr>
          <p:cNvPr id="7" name="CuadroTexto 6">
            <a:extLst>
              <a:ext uri="{FF2B5EF4-FFF2-40B4-BE49-F238E27FC236}">
                <a16:creationId xmlns:a16="http://schemas.microsoft.com/office/drawing/2014/main" id="{DF607DFB-AB74-7C50-14AF-64686A232CBB}"/>
              </a:ext>
            </a:extLst>
          </p:cNvPr>
          <p:cNvSpPr txBox="1"/>
          <p:nvPr/>
        </p:nvSpPr>
        <p:spPr>
          <a:xfrm>
            <a:off x="184590" y="1862442"/>
            <a:ext cx="9441548" cy="3416320"/>
          </a:xfrm>
          <a:prstGeom prst="rect">
            <a:avLst/>
          </a:prstGeom>
          <a:noFill/>
        </p:spPr>
        <p:txBody>
          <a:bodyPr wrap="square" rtlCol="0">
            <a:spAutoFit/>
          </a:bodyPr>
          <a:lstStyle/>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ພັນທະສັນຍາໄດ້ຖືກອ່ານ</a:t>
            </a:r>
            <a:r>
              <a:rPr kumimoji="0" lang="lo-LA"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24:3a)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ປະຊາຊົນຕອບຮັບຢ່າງກະຕືລືລົ້ນ </a:t>
            </a:r>
            <a:r>
              <a:rPr kumimoji="0" lang="en"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505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24:3b)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ພັນທະສັນຍາຖືກຂຽນບັນທຶກໄວ້</a:t>
            </a:r>
            <a:r>
              <a:rPr kumimoji="0" lang="lo-LA" b="1" i="0" u="none" strike="noStrike" kern="1200" cap="none" spc="0" normalizeH="0" noProof="0" dirty="0">
                <a:ln>
                  <a:noFill/>
                </a:ln>
                <a:solidFill>
                  <a:srgbClr val="FFFF66">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FF66">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24:4a)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ແທ່ນເຜົາບູຊາຖືກສ້າງຂຶ້ນ</a:t>
            </a:r>
            <a:r>
              <a:rPr kumimoji="0" lang="lo-LA" b="1" i="0" u="none" strike="noStrike" kern="1200" cap="none" spc="0" normalizeH="0" noProof="0" dirty="0">
                <a:ln>
                  <a:noFill/>
                </a:ln>
                <a:solidFill>
                  <a:srgbClr val="00CC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00CC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 24:4b)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ເສົາຫີນ </a:t>
            </a:r>
            <a:r>
              <a:rPr kumimoji="0" lang="en"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12</a:t>
            </a:r>
            <a:r>
              <a:rPr kumimoji="0" lang="lo-LA"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ຕົ້ນ ຖືກສ້າງຂຶ້ນ </a:t>
            </a:r>
            <a:r>
              <a:rPr kumimoji="0" lang="en"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lang="lo-LA" b="1" dirty="0">
                <a:solidFill>
                  <a:srgbClr val="FF9900">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9900">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24:4c)</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ການເຜົາຖວາຍບູຊາເລີ່ມຕົ້ນຂຶ້ນ </a:t>
            </a:r>
            <a:r>
              <a:rPr kumimoji="0" lang="en"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0099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24:5)</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ເລືອດເຄິ່ງໜຶ່ງຖືກຊິດໃສ່ແທ່ນເຜົາບູຊາ </a:t>
            </a:r>
            <a:r>
              <a:rPr kumimoji="0" lang="en"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E4D2F2"/>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24:6)</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ນໍາພັນທະສັນຍາອ່ານໃຫ້ປະຊາຊົນຟັງອີກເທື່ອໜຶ່ງ</a:t>
            </a:r>
            <a:r>
              <a:rPr kumimoji="0" lang="lo-LA" b="1" i="0" u="none" strike="noStrike" kern="1200" cap="none" spc="0" normalizeH="0" noProof="0" dirty="0">
                <a:ln>
                  <a:noFill/>
                </a:ln>
                <a:solidFill>
                  <a:srgbClr val="E0FFC1"/>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E0FFC1"/>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24:7a)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ປະຊາຊົນຕອບສະໜອງຢ່າງກະຕືລືລົ້ນອີກຄັ້ງ </a:t>
            </a:r>
            <a:r>
              <a:rPr kumimoji="0" lang="en"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BEA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24:7b)</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ເລືອດທີ່ເຫລືອຢູ່ເຄິ່ງໜຶ່ງນັ້ນ</a:t>
            </a:r>
            <a:r>
              <a:rPr kumimoji="0" lang="lo-LA" b="1" i="0" u="none" strike="noStrike" kern="1200" cap="none" spc="0" normalizeH="0" noProof="0" dirty="0">
                <a:ln>
                  <a:noFill/>
                </a:ln>
                <a:solidFill>
                  <a:srgbClr val="BDD3F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ແມ່ນຊິດໃສ່ປະຊາຊົນ </a:t>
            </a:r>
            <a:r>
              <a:rPr kumimoji="0" lang="en"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BDD3FF"/>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24:8a)</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ໂມເຊປະກາດວ່າ</a:t>
            </a:r>
            <a:r>
              <a:rPr kumimoji="0" lang="lo-LA" b="1" i="0" u="none" strike="noStrike" kern="1200" cap="none" spc="0" normalizeH="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ນັ້ນແມ່ນ </a:t>
            </a:r>
            <a:r>
              <a:rPr kumimoji="0" lang="en"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ພຣະໂລຫິດແຫ່ງພັນທະສັນຍາ</a:t>
            </a:r>
            <a:r>
              <a:rPr kumimoji="0" lang="en"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lang="lo-LA" b="1" noProof="0" dirty="0">
                <a:solidFill>
                  <a:srgbClr val="FFDDAB"/>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24:8b; </a:t>
            </a:r>
            <a:r>
              <a:rPr lang="lo-LA" b="1" dirty="0">
                <a:solidFill>
                  <a:srgbClr val="FFDDAB"/>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ມທ</a:t>
            </a:r>
            <a:r>
              <a:rPr kumimoji="0" lang="en" b="1" i="0" u="none" strike="noStrike" kern="1200" cap="none" spc="0" normalizeH="0" baseline="0" noProof="0" dirty="0">
                <a:ln>
                  <a:noFill/>
                </a:ln>
                <a:solidFill>
                  <a:srgbClr val="FFDDAB"/>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26:28)</a:t>
            </a:r>
          </a:p>
          <a:p>
            <a:pPr marL="447675" marR="0" lvl="0" indent="-447675" algn="l" defTabSz="914400" rtl="0" eaLnBrk="1" fontAlgn="auto" latinLnBrk="0" hangingPunct="1">
              <a:lnSpc>
                <a:spcPct val="100000"/>
              </a:lnSpc>
              <a:spcBef>
                <a:spcPts val="0"/>
              </a:spcBef>
              <a:spcAft>
                <a:spcPts val="0"/>
              </a:spcAft>
              <a:buClrTx/>
              <a:buSzTx/>
              <a:buFont typeface="+mj-lt"/>
              <a:buAutoNum type="arabicPeriod"/>
              <a:tabLst/>
              <a:defRPr/>
            </a:pPr>
            <a:r>
              <a:rPr kumimoji="0" lang="lo-LA"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ຈັດງານລ້ຽງເພື່ອສະເຫລີມສະຫລອງພັນທະສັນຍາ</a:t>
            </a:r>
            <a:r>
              <a:rPr kumimoji="0" lang="lo-LA" b="1" i="0" u="none" strike="noStrike" kern="1200" cap="none" spc="0" normalizeH="0" noProof="0" dirty="0">
                <a:ln>
                  <a:noFill/>
                </a:ln>
                <a:solidFill>
                  <a:srgbClr val="FFFFCC"/>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24:9-11)</a:t>
            </a:r>
          </a:p>
        </p:txBody>
      </p:sp>
      <p:sp>
        <p:nvSpPr>
          <p:cNvPr id="8" name="CuadroTexto 7">
            <a:extLst>
              <a:ext uri="{FF2B5EF4-FFF2-40B4-BE49-F238E27FC236}">
                <a16:creationId xmlns:a16="http://schemas.microsoft.com/office/drawing/2014/main" id="{4F9AC2D2-1FB1-7187-C1D2-FE00DE69DF58}"/>
              </a:ext>
            </a:extLst>
          </p:cNvPr>
          <p:cNvSpPr txBox="1"/>
          <p:nvPr/>
        </p:nvSpPr>
        <p:spPr>
          <a:xfrm>
            <a:off x="342900" y="5629599"/>
            <a:ext cx="1184910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ພຣະອົງຊົງຍອມຮັບອິດສະຣາເອນໃນຖານະ ຊົນຊາດ </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(12 </a:t>
            </a:r>
            <a:r>
              <a:rPr kumimoji="0" lang="lo-LA"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ຕະກູນ</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lo-LA" b="1" i="0"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ພຣະອົງຊົງເຫັນຄຸນຄ່າຂອງຊາວໜຸ່ມ</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ແລະ ພຣະອົງຊົງອຸທິດພຣະອົງເອງກັບແຕ່ລະຄົນ ເປັນລາຍບຸກຄົນ </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ໂດຍຊົງຊິດພຣະໂລຫິດຂອງພຣະອົງເທິງຫົວຂອງພວກເຂົາ</a:t>
            </a:r>
            <a:r>
              <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p>
        </p:txBody>
      </p:sp>
      <p:pic>
        <p:nvPicPr>
          <p:cNvPr id="9" name="Imagen 8" descr="Imagen que contiene persona, colorido, pasto, niño&#10;&#10;El contenido generado por IA puede ser incorrecto.">
            <a:extLst>
              <a:ext uri="{FF2B5EF4-FFF2-40B4-BE49-F238E27FC236}">
                <a16:creationId xmlns:a16="http://schemas.microsoft.com/office/drawing/2014/main" id="{7D2BFF90-7163-4140-E8A3-4E41F15258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786" y="1490772"/>
            <a:ext cx="2596824" cy="1947618"/>
          </a:xfrm>
          <a:prstGeom prst="round2DiagRect">
            <a:avLst>
              <a:gd name="adj1" fmla="val 0"/>
              <a:gd name="adj2" fmla="val 20540"/>
            </a:avLst>
          </a:prstGeom>
          <a:ln w="38100" cap="sq">
            <a:solidFill>
              <a:srgbClr val="E0FFC1"/>
            </a:solidFill>
            <a:miter lim="800000"/>
          </a:ln>
          <a:effectLst>
            <a:outerShdw blurRad="254000" algn="tl" rotWithShape="0">
              <a:srgbClr val="000000">
                <a:alpha val="43000"/>
              </a:srgbClr>
            </a:outerShdw>
          </a:effectLst>
        </p:spPr>
      </p:pic>
      <p:pic>
        <p:nvPicPr>
          <p:cNvPr id="11" name="Imagen 10" descr="Un grupo de personas disfrazadas&#10;&#10;El contenido generado por IA puede ser incorrecto.">
            <a:extLst>
              <a:ext uri="{FF2B5EF4-FFF2-40B4-BE49-F238E27FC236}">
                <a16:creationId xmlns:a16="http://schemas.microsoft.com/office/drawing/2014/main" id="{9B58D51A-BF4B-5227-2059-9061E4BE23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28113" y="3623403"/>
            <a:ext cx="2655497" cy="1923603"/>
          </a:xfrm>
          <a:prstGeom prst="round2DiagRect">
            <a:avLst>
              <a:gd name="adj1" fmla="val 16667"/>
              <a:gd name="adj2" fmla="val 0"/>
            </a:avLst>
          </a:prstGeom>
          <a:ln w="38100" cap="sq">
            <a:solidFill>
              <a:srgbClr val="BDD3FF"/>
            </a:solidFill>
            <a:miter lim="800000"/>
          </a:ln>
          <a:effectLst>
            <a:outerShdw blurRad="254000" algn="tl" rotWithShape="0">
              <a:srgbClr val="000000">
                <a:alpha val="43000"/>
              </a:srgbClr>
            </a:outerShdw>
          </a:effectLst>
        </p:spPr>
      </p:pic>
      <p:pic>
        <p:nvPicPr>
          <p:cNvPr id="13" name="Imagen 12" descr="Dibujo de una persona&#10;&#10;El contenido generado por IA puede ser incorrecto.">
            <a:extLst>
              <a:ext uri="{FF2B5EF4-FFF2-40B4-BE49-F238E27FC236}">
                <a16:creationId xmlns:a16="http://schemas.microsoft.com/office/drawing/2014/main" id="{D6DBC46B-A5D8-6E90-8DCD-47042AE239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8301" y="1494581"/>
            <a:ext cx="2596823" cy="1947618"/>
          </a:xfrm>
          <a:prstGeom prst="round2DiagRect">
            <a:avLst>
              <a:gd name="adj1" fmla="val 16667"/>
              <a:gd name="adj2" fmla="val 0"/>
            </a:avLst>
          </a:prstGeom>
          <a:ln w="38100" cap="sq">
            <a:solidFill>
              <a:schemeClr val="accent1">
                <a:lumMod val="20000"/>
                <a:lumOff val="80000"/>
              </a:schemeClr>
            </a:solidFill>
            <a:miter lim="800000"/>
          </a:ln>
          <a:effectLst>
            <a:outerShdw blurRad="254000" algn="tl" rotWithShape="0">
              <a:srgbClr val="000000">
                <a:alpha val="43000"/>
              </a:srgbClr>
            </a:outerShdw>
          </a:effectLst>
        </p:spPr>
      </p:pic>
      <p:sp>
        <p:nvSpPr>
          <p:cNvPr id="4" name="CuadroTexto 3">
            <a:extLst>
              <a:ext uri="{FF2B5EF4-FFF2-40B4-BE49-F238E27FC236}">
                <a16:creationId xmlns:a16="http://schemas.microsoft.com/office/drawing/2014/main" id="{31810980-5D61-427B-A9C2-ECC46A4E1AC0}"/>
              </a:ext>
            </a:extLst>
          </p:cNvPr>
          <p:cNvSpPr txBox="1"/>
          <p:nvPr/>
        </p:nvSpPr>
        <p:spPr>
          <a:xfrm>
            <a:off x="342900" y="6300706"/>
            <a:ext cx="118491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ພຣະອົງຊົງປາຖະໜາທີ່ຈະມີຄວາມສໍາພັນກັບພວກເຮົາ ທັງແບບສ່ວນຕົວ ແລະ ແບບຊຸມຊົນຜູ້ເຊື່ອຖື</a:t>
            </a:r>
            <a:endParaRPr kumimoji="0" lang="en"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4118263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 calcmode="lin" valueType="num">
                                      <p:cBhvr>
                                        <p:cTn id="2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28" dur="1000" decel="50000">
                                          <p:stCondLst>
                                            <p:cond delay="0"/>
                                          </p:stCondLst>
                                        </p:cTn>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 calcmode="lin" valueType="num">
                                      <p:cBhvr>
                                        <p:cTn id="35" dur="500" fill="hold"/>
                                        <p:tgtEl>
                                          <p:spTgt spid="13"/>
                                        </p:tgtEl>
                                        <p:attrNameLst>
                                          <p:attrName>style.rotation</p:attrName>
                                        </p:attrNameLst>
                                      </p:cBhvr>
                                      <p:tavLst>
                                        <p:tav tm="0">
                                          <p:val>
                                            <p:fltVal val="360"/>
                                          </p:val>
                                        </p:tav>
                                        <p:tav tm="100000">
                                          <p:val>
                                            <p:fltVal val="0"/>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7">
                                            <p:txEl>
                                              <p:pRg st="0" end="0"/>
                                            </p:txEl>
                                          </p:spTgt>
                                        </p:tgtEl>
                                        <p:attrNameLst>
                                          <p:attrName>style.visibility</p:attrName>
                                        </p:attrNameLst>
                                      </p:cBhvr>
                                      <p:to>
                                        <p:strVal val="visible"/>
                                      </p:to>
                                    </p:set>
                                    <p:animEffect transition="in" filter="wipe(left)">
                                      <p:cBhvr>
                                        <p:cTn id="40" dur="500"/>
                                        <p:tgtEl>
                                          <p:spTgt spid="7">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7">
                                            <p:txEl>
                                              <p:pRg st="1" end="1"/>
                                            </p:txEl>
                                          </p:spTgt>
                                        </p:tgtEl>
                                        <p:attrNameLst>
                                          <p:attrName>style.visibility</p:attrName>
                                        </p:attrNameLst>
                                      </p:cBhvr>
                                      <p:to>
                                        <p:strVal val="visible"/>
                                      </p:to>
                                    </p:set>
                                    <p:animEffect transition="in" filter="wipe(left)">
                                      <p:cBhvr>
                                        <p:cTn id="45" dur="500"/>
                                        <p:tgtEl>
                                          <p:spTgt spid="7">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7">
                                            <p:txEl>
                                              <p:pRg st="2" end="2"/>
                                            </p:txEl>
                                          </p:spTgt>
                                        </p:tgtEl>
                                        <p:attrNameLst>
                                          <p:attrName>style.visibility</p:attrName>
                                        </p:attrNameLst>
                                      </p:cBhvr>
                                      <p:to>
                                        <p:strVal val="visible"/>
                                      </p:to>
                                    </p:set>
                                    <p:animEffect transition="in" filter="wipe(left)">
                                      <p:cBhvr>
                                        <p:cTn id="50" dur="500"/>
                                        <p:tgtEl>
                                          <p:spTgt spid="7">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animEffect transition="in" filter="wipe(left)">
                                      <p:cBhvr>
                                        <p:cTn id="55" dur="500"/>
                                        <p:tgtEl>
                                          <p:spTgt spid="7">
                                            <p:txEl>
                                              <p:pRg st="3" end="3"/>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7">
                                            <p:txEl>
                                              <p:pRg st="4" end="4"/>
                                            </p:txEl>
                                          </p:spTgt>
                                        </p:tgtEl>
                                        <p:attrNameLst>
                                          <p:attrName>style.visibility</p:attrName>
                                        </p:attrNameLst>
                                      </p:cBhvr>
                                      <p:to>
                                        <p:strVal val="visible"/>
                                      </p:to>
                                    </p:set>
                                    <p:animEffect transition="in" filter="wipe(left)">
                                      <p:cBhvr>
                                        <p:cTn id="60" dur="500"/>
                                        <p:tgtEl>
                                          <p:spTgt spid="7">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7">
                                            <p:txEl>
                                              <p:pRg st="5" end="5"/>
                                            </p:txEl>
                                          </p:spTgt>
                                        </p:tgtEl>
                                        <p:attrNameLst>
                                          <p:attrName>style.visibility</p:attrName>
                                        </p:attrNameLst>
                                      </p:cBhvr>
                                      <p:to>
                                        <p:strVal val="visible"/>
                                      </p:to>
                                    </p:set>
                                    <p:animEffect transition="in" filter="wipe(left)">
                                      <p:cBhvr>
                                        <p:cTn id="72" dur="500"/>
                                        <p:tgtEl>
                                          <p:spTgt spid="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7">
                                            <p:txEl>
                                              <p:pRg st="6" end="6"/>
                                            </p:txEl>
                                          </p:spTgt>
                                        </p:tgtEl>
                                        <p:attrNameLst>
                                          <p:attrName>style.visibility</p:attrName>
                                        </p:attrNameLst>
                                      </p:cBhvr>
                                      <p:to>
                                        <p:strVal val="visible"/>
                                      </p:to>
                                    </p:set>
                                    <p:animEffect transition="in" filter="wipe(left)">
                                      <p:cBhvr>
                                        <p:cTn id="77" dur="500"/>
                                        <p:tgtEl>
                                          <p:spTgt spid="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7">
                                            <p:txEl>
                                              <p:pRg st="7" end="7"/>
                                            </p:txEl>
                                          </p:spTgt>
                                        </p:tgtEl>
                                        <p:attrNameLst>
                                          <p:attrName>style.visibility</p:attrName>
                                        </p:attrNameLst>
                                      </p:cBhvr>
                                      <p:to>
                                        <p:strVal val="visible"/>
                                      </p:to>
                                    </p:set>
                                    <p:animEffect transition="in" filter="wipe(left)">
                                      <p:cBhvr>
                                        <p:cTn id="82" dur="500"/>
                                        <p:tgtEl>
                                          <p:spTgt spid="7">
                                            <p:txEl>
                                              <p:pRg st="7" end="7"/>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7">
                                            <p:txEl>
                                              <p:pRg st="8" end="8"/>
                                            </p:txEl>
                                          </p:spTgt>
                                        </p:tgtEl>
                                        <p:attrNameLst>
                                          <p:attrName>style.visibility</p:attrName>
                                        </p:attrNameLst>
                                      </p:cBhvr>
                                      <p:to>
                                        <p:strVal val="visible"/>
                                      </p:to>
                                    </p:set>
                                    <p:animEffect transition="in" filter="wipe(left)">
                                      <p:cBhvr>
                                        <p:cTn id="87" dur="500"/>
                                        <p:tgtEl>
                                          <p:spTgt spid="7">
                                            <p:txEl>
                                              <p:pRg st="8" end="8"/>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49" presetClass="entr" presetSubtype="0" decel="100000" fill="hold" nodeType="clickEffect">
                                  <p:stCondLst>
                                    <p:cond delay="0"/>
                                  </p:stCondLst>
                                  <p:childTnLst>
                                    <p:set>
                                      <p:cBhvr>
                                        <p:cTn id="91" dur="1" fill="hold">
                                          <p:stCondLst>
                                            <p:cond delay="0"/>
                                          </p:stCondLst>
                                        </p:cTn>
                                        <p:tgtEl>
                                          <p:spTgt spid="11"/>
                                        </p:tgtEl>
                                        <p:attrNameLst>
                                          <p:attrName>style.visibility</p:attrName>
                                        </p:attrNameLst>
                                      </p:cBhvr>
                                      <p:to>
                                        <p:strVal val="visible"/>
                                      </p:to>
                                    </p:set>
                                    <p:anim calcmode="lin" valueType="num">
                                      <p:cBhvr>
                                        <p:cTn id="92" dur="500" fill="hold"/>
                                        <p:tgtEl>
                                          <p:spTgt spid="11"/>
                                        </p:tgtEl>
                                        <p:attrNameLst>
                                          <p:attrName>ppt_w</p:attrName>
                                        </p:attrNameLst>
                                      </p:cBhvr>
                                      <p:tavLst>
                                        <p:tav tm="0">
                                          <p:val>
                                            <p:fltVal val="0"/>
                                          </p:val>
                                        </p:tav>
                                        <p:tav tm="100000">
                                          <p:val>
                                            <p:strVal val="#ppt_w"/>
                                          </p:val>
                                        </p:tav>
                                      </p:tavLst>
                                    </p:anim>
                                    <p:anim calcmode="lin" valueType="num">
                                      <p:cBhvr>
                                        <p:cTn id="93" dur="500" fill="hold"/>
                                        <p:tgtEl>
                                          <p:spTgt spid="11"/>
                                        </p:tgtEl>
                                        <p:attrNameLst>
                                          <p:attrName>ppt_h</p:attrName>
                                        </p:attrNameLst>
                                      </p:cBhvr>
                                      <p:tavLst>
                                        <p:tav tm="0">
                                          <p:val>
                                            <p:fltVal val="0"/>
                                          </p:val>
                                        </p:tav>
                                        <p:tav tm="100000">
                                          <p:val>
                                            <p:strVal val="#ppt_h"/>
                                          </p:val>
                                        </p:tav>
                                      </p:tavLst>
                                    </p:anim>
                                    <p:anim calcmode="lin" valueType="num">
                                      <p:cBhvr>
                                        <p:cTn id="94" dur="500" fill="hold"/>
                                        <p:tgtEl>
                                          <p:spTgt spid="11"/>
                                        </p:tgtEl>
                                        <p:attrNameLst>
                                          <p:attrName>style.rotation</p:attrName>
                                        </p:attrNameLst>
                                      </p:cBhvr>
                                      <p:tavLst>
                                        <p:tav tm="0">
                                          <p:val>
                                            <p:fltVal val="360"/>
                                          </p:val>
                                        </p:tav>
                                        <p:tav tm="100000">
                                          <p:val>
                                            <p:fltVal val="0"/>
                                          </p:val>
                                        </p:tav>
                                      </p:tavLst>
                                    </p:anim>
                                    <p:animEffect transition="in" filter="fade">
                                      <p:cBhvr>
                                        <p:cTn id="95" dur="500"/>
                                        <p:tgtEl>
                                          <p:spTgt spid="11"/>
                                        </p:tgtEl>
                                      </p:cBhvr>
                                    </p:animEffect>
                                  </p:childTnLst>
                                </p:cTn>
                              </p:par>
                            </p:childTnLst>
                          </p:cTn>
                        </p:par>
                        <p:par>
                          <p:cTn id="96" fill="hold">
                            <p:stCondLst>
                              <p:cond delay="500"/>
                            </p:stCondLst>
                            <p:childTnLst>
                              <p:par>
                                <p:cTn id="97" presetID="22" presetClass="entr" presetSubtype="8" fill="hold" grpId="0" nodeType="afterEffect">
                                  <p:stCondLst>
                                    <p:cond delay="0"/>
                                  </p:stCondLst>
                                  <p:childTnLst>
                                    <p:set>
                                      <p:cBhvr>
                                        <p:cTn id="98" dur="1" fill="hold">
                                          <p:stCondLst>
                                            <p:cond delay="0"/>
                                          </p:stCondLst>
                                        </p:cTn>
                                        <p:tgtEl>
                                          <p:spTgt spid="7">
                                            <p:txEl>
                                              <p:pRg st="9" end="9"/>
                                            </p:txEl>
                                          </p:spTgt>
                                        </p:tgtEl>
                                        <p:attrNameLst>
                                          <p:attrName>style.visibility</p:attrName>
                                        </p:attrNameLst>
                                      </p:cBhvr>
                                      <p:to>
                                        <p:strVal val="visible"/>
                                      </p:to>
                                    </p:set>
                                    <p:animEffect transition="in" filter="wipe(left)">
                                      <p:cBhvr>
                                        <p:cTn id="99" dur="500"/>
                                        <p:tgtEl>
                                          <p:spTgt spid="7">
                                            <p:txEl>
                                              <p:pRg st="9" end="9"/>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grpId="0" nodeType="clickEffect">
                                  <p:stCondLst>
                                    <p:cond delay="0"/>
                                  </p:stCondLst>
                                  <p:childTnLst>
                                    <p:set>
                                      <p:cBhvr>
                                        <p:cTn id="103" dur="1" fill="hold">
                                          <p:stCondLst>
                                            <p:cond delay="0"/>
                                          </p:stCondLst>
                                        </p:cTn>
                                        <p:tgtEl>
                                          <p:spTgt spid="7">
                                            <p:txEl>
                                              <p:pRg st="10" end="10"/>
                                            </p:txEl>
                                          </p:spTgt>
                                        </p:tgtEl>
                                        <p:attrNameLst>
                                          <p:attrName>style.visibility</p:attrName>
                                        </p:attrNameLst>
                                      </p:cBhvr>
                                      <p:to>
                                        <p:strVal val="visible"/>
                                      </p:to>
                                    </p:set>
                                    <p:animEffect transition="in" filter="wipe(left)">
                                      <p:cBhvr>
                                        <p:cTn id="104" dur="500"/>
                                        <p:tgtEl>
                                          <p:spTgt spid="7">
                                            <p:txEl>
                                              <p:pRg st="10" end="10"/>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7">
                                            <p:txEl>
                                              <p:pRg st="11" end="11"/>
                                            </p:txEl>
                                          </p:spTgt>
                                        </p:tgtEl>
                                        <p:attrNameLst>
                                          <p:attrName>style.visibility</p:attrName>
                                        </p:attrNameLst>
                                      </p:cBhvr>
                                      <p:to>
                                        <p:strVal val="visible"/>
                                      </p:to>
                                    </p:set>
                                    <p:animEffect transition="in" filter="wipe(left)">
                                      <p:cBhvr>
                                        <p:cTn id="109" dur="500"/>
                                        <p:tgtEl>
                                          <p:spTgt spid="7">
                                            <p:txEl>
                                              <p:pRg st="11" end="11"/>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wipe(left)">
                                      <p:cBhvr>
                                        <p:cTn id="114" dur="500"/>
                                        <p:tgtEl>
                                          <p:spTgt spid="8"/>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4"/>
                                        </p:tgtEl>
                                        <p:attrNameLst>
                                          <p:attrName>style.visibility</p:attrName>
                                        </p:attrNameLst>
                                      </p:cBhvr>
                                      <p:to>
                                        <p:strVal val="visible"/>
                                      </p:to>
                                    </p:set>
                                    <p:animEffect transition="in" filter="wipe(left)">
                                      <p:cBhvr>
                                        <p:cTn id="1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uiExpand="1" build="p"/>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08EA4C3A-E117-D32A-C262-E1F94FD94AA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B68D80E8-CECD-5FA7-85EB-2B98CF052D42}"/>
              </a:ext>
            </a:extLst>
          </p:cNvPr>
          <p:cNvSpPr txBox="1"/>
          <p:nvPr/>
        </p:nvSpPr>
        <p:spPr>
          <a:xfrm>
            <a:off x="0" y="326167"/>
            <a:ext cx="12192000" cy="707886"/>
          </a:xfrm>
          <a:prstGeom prst="rect">
            <a:avLst/>
          </a:prstGeom>
          <a:noFill/>
        </p:spPr>
        <p:txBody>
          <a:bodyPr wrap="square">
            <a:spAutoFit/>
            <a:scene3d>
              <a:camera prst="orthographicFront"/>
              <a:lightRig rig="sunset" dir="t"/>
            </a:scene3d>
            <a:sp3d extrusionH="57150" prstMaterial="matte">
              <a:bevelT w="63500" h="12700" prst="angle"/>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o-LA" sz="4000" b="1" spc="300" dirty="0">
                <a:ln/>
                <a:solidFill>
                  <a:srgbClr val="FF0000"/>
                </a:solidFill>
                <a:effectLst>
                  <a:glow rad="127000">
                    <a:srgbClr val="FFFF66"/>
                  </a:glow>
                </a:effectLst>
                <a:latin typeface="Saysettha OT" panose="020B0504020207020204" pitchFamily="34" charset="-34"/>
                <a:cs typeface="Saysettha OT" panose="020B0504020207020204" pitchFamily="34" charset="-34"/>
              </a:rPr>
              <a:t>ອະທິບາຍເພີ່ມເຕີມ</a:t>
            </a:r>
            <a:endParaRPr kumimoji="0" lang="en" sz="4000" b="1" i="0" u="none" strike="noStrike" kern="1200" cap="none" spc="300" normalizeH="0" baseline="0" noProof="0" dirty="0">
              <a:ln/>
              <a:solidFill>
                <a:srgbClr val="FF0000"/>
              </a:solidFill>
              <a:effectLst>
                <a:glow rad="127000">
                  <a:srgbClr val="FFFF66"/>
                </a:glow>
              </a:effectLst>
              <a:uLnTx/>
              <a:uFillTx/>
              <a:latin typeface="Saysettha OT" panose="020B0504020207020204" pitchFamily="34" charset="-34"/>
              <a:cs typeface="Saysettha OT" panose="020B0504020207020204" pitchFamily="34" charset="-34"/>
            </a:endParaRPr>
          </a:p>
        </p:txBody>
      </p:sp>
      <p:sp>
        <p:nvSpPr>
          <p:cNvPr id="7" name="CuadroTexto 6">
            <a:extLst>
              <a:ext uri="{FF2B5EF4-FFF2-40B4-BE49-F238E27FC236}">
                <a16:creationId xmlns:a16="http://schemas.microsoft.com/office/drawing/2014/main" id="{38CE5B59-A7B0-3D7E-ADD8-DCB540CA7923}"/>
              </a:ext>
            </a:extLst>
          </p:cNvPr>
          <p:cNvSpPr txBox="1"/>
          <p:nvPr/>
        </p:nvSpPr>
        <p:spPr>
          <a:xfrm>
            <a:off x="342899" y="1873947"/>
            <a:ext cx="10719547" cy="3785652"/>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ໂມເຊໄດ້ເອົາເລືອດຂອງສັດທີ່ຖືກຖວາຍບູຊາໃຫ້ແກ່ພຣະເຈົ້າໃນການເຮັດພິທີ</a:t>
            </a:r>
            <a:endParaRPr lang="en-US"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a:p>
            <a:pPr marR="0" lvl="0" algn="l" defTabSz="914400" rtl="0" eaLnBrk="1" fontAlgn="auto" latinLnBrk="0" hangingPunct="1">
              <a:lnSpc>
                <a:spcPct val="100000"/>
              </a:lnSpc>
              <a:spcBef>
                <a:spcPts val="0"/>
              </a:spcBef>
              <a:spcAft>
                <a:spcPts val="0"/>
              </a:spcAft>
              <a:buClrTx/>
              <a:buSzTx/>
              <a:tabLst/>
              <a:defRPr/>
            </a:pPr>
            <a:endPar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a:p>
            <a:pPr marR="0" lvl="0" algn="l" defTabSz="914400" rtl="0" eaLnBrk="1" fontAlgn="auto" latinLnBrk="0" hangingPunct="1">
              <a:lnSpc>
                <a:spcPct val="100000"/>
              </a:lnSpc>
              <a:spcBef>
                <a:spcPts val="0"/>
              </a:spcBef>
              <a:spcAft>
                <a:spcPts val="0"/>
              </a:spcAft>
              <a:buClrTx/>
              <a:buSzTx/>
              <a:tabLst/>
              <a:defRPr/>
            </a:pPr>
            <a:r>
              <a:rPr kumimoji="0" lang="en-US"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a:t>
            </a:r>
            <a:r>
              <a:rPr kumimoji="0" lang="lo-LA" sz="2000" b="1" i="0" u="none" strike="noStrike" kern="1200" cap="none" spc="0" normalizeH="0" baseline="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ພຣະໂລຫິດ</a:t>
            </a:r>
            <a:r>
              <a:rPr kumimoji="0" lang="lo-LA" sz="20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 ຫລື ເລືອດນັ້ນບໍ່ແມ່ນເລືອດຂອງພຣະເຈົ້າ, </a:t>
            </a:r>
          </a:p>
          <a:p>
            <a:pPr marR="0" lvl="0" algn="l" defTabSz="914400" rtl="0" eaLnBrk="1" fontAlgn="auto" latinLnBrk="0" hangingPunct="1">
              <a:lnSpc>
                <a:spcPct val="100000"/>
              </a:lnSpc>
              <a:spcBef>
                <a:spcPts val="0"/>
              </a:spcBef>
              <a:spcAft>
                <a:spcPts val="0"/>
              </a:spcAft>
              <a:buClrTx/>
              <a:buSzTx/>
              <a:tabLst/>
              <a:defRPr/>
            </a:pPr>
            <a:endParaRPr lang="lo-LA"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a:p>
            <a:pPr marR="0" lvl="0" algn="l" defTabSz="914400" rtl="0" eaLnBrk="1" fontAlgn="auto" latinLnBrk="0" hangingPunct="1">
              <a:lnSpc>
                <a:spcPct val="100000"/>
              </a:lnSpc>
              <a:spcBef>
                <a:spcPts val="0"/>
              </a:spcBef>
              <a:spcAft>
                <a:spcPts val="0"/>
              </a:spcAft>
              <a:buClrTx/>
              <a:buSzTx/>
              <a:tabLst/>
              <a:defRPr/>
            </a:pPr>
            <a:r>
              <a:rPr kumimoji="0" lang="lo-LA" sz="20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ພຣະໂລຫິດແມ່ນຕົວແທນຂອງພັນທະສັນຍາທີ່ພຣະອົງມີຕໍ່ຊົນຊາດອິດສະຣາເອນ</a:t>
            </a:r>
          </a:p>
          <a:p>
            <a:pPr marR="0" lvl="0" algn="l" defTabSz="914400" rtl="0" eaLnBrk="1" fontAlgn="auto" latinLnBrk="0" hangingPunct="1">
              <a:lnSpc>
                <a:spcPct val="100000"/>
              </a:lnSpc>
              <a:spcBef>
                <a:spcPts val="0"/>
              </a:spcBef>
              <a:spcAft>
                <a:spcPts val="0"/>
              </a:spcAft>
              <a:buClrTx/>
              <a:buSzTx/>
              <a:tabLst/>
              <a:defRPr/>
            </a:pP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ແລະ ເລືອດກໍ່ແມ່ນສັນຍາລັກຂອງສິ່ງທີ່ມີຊີວິດທຸກໆສິ່ງ </a:t>
            </a:r>
            <a:r>
              <a:rPr lang="en-US"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ລບລວ </a:t>
            </a:r>
            <a:r>
              <a:rPr lang="en-US"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17:11)</a:t>
            </a:r>
            <a:endParaRPr kumimoji="0" lang="lo-LA" sz="20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endParaRPr>
          </a:p>
          <a:p>
            <a:pPr lvl="0">
              <a:defRPr/>
            </a:pP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ແຕ່ໂມເຊເອີ້ນພຣະໂລຫິດນັ້ນວ່າ </a:t>
            </a:r>
            <a:r>
              <a:rPr lang="en-US"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ພຣະໂລຫິດ ແຫ່ງພັນທະສັນຍາ ທີ່ພຣະເຈົ້າຊົງສ້າງ</a:t>
            </a:r>
            <a:r>
              <a:rPr lang="en-US"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ເພາະວ່າ ພຣະໂລຫິດນັ້ນແມ່ນເຄື່ອງໝາຍທີ່ມີຊີວິດ ລະຫວ່າງພຣະເຈົ້າ ກັບປະຊາຊົນຂອງພຣະອົງ</a:t>
            </a:r>
            <a:endParaRPr lang="lo-LA"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a:p>
            <a:pPr marR="0" lvl="0" algn="l" defTabSz="914400" rtl="0" eaLnBrk="1" fontAlgn="auto" latinLnBrk="0" hangingPunct="1">
              <a:lnSpc>
                <a:spcPct val="100000"/>
              </a:lnSpc>
              <a:spcBef>
                <a:spcPts val="0"/>
              </a:spcBef>
              <a:spcAft>
                <a:spcPts val="0"/>
              </a:spcAft>
              <a:buClrTx/>
              <a:buSzTx/>
              <a:tabLst/>
              <a:defRPr/>
            </a:pPr>
            <a:endParaRPr lang="lo-LA"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endParaRPr>
          </a:p>
          <a:p>
            <a:pPr marR="0" lvl="0" algn="l" defTabSz="914400" rtl="0" eaLnBrk="1" fontAlgn="auto" latinLnBrk="0" hangingPunct="1">
              <a:lnSpc>
                <a:spcPct val="100000"/>
              </a:lnSpc>
              <a:spcBef>
                <a:spcPts val="0"/>
              </a:spcBef>
              <a:spcAft>
                <a:spcPts val="0"/>
              </a:spcAft>
              <a:buClrTx/>
              <a:buSzTx/>
              <a:tabLst/>
              <a:defRPr/>
            </a:pPr>
            <a:r>
              <a:rPr kumimoji="0" lang="lo-LA" sz="2000" b="1" i="0" u="none" strike="noStrike" kern="1200" cap="none" spc="0" normalizeH="0" noProof="0" dirty="0">
                <a:ln>
                  <a:noFill/>
                </a:ln>
                <a:solidFill>
                  <a:srgbClr val="FF66FF">
                    <a:lumMod val="20000"/>
                    <a:lumOff val="80000"/>
                  </a:srgbClr>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rPr>
              <a:t>ໃນຍຸກຂອງພຣະເຢຊູ, ພຣະອົງໄດ້ໃຊ້ຄໍາເວົ້າດຽວກັນຄືກັບໃນພັນທະສັນຍາເດີມຄື: </a:t>
            </a:r>
          </a:p>
          <a:p>
            <a:pPr marR="0" lvl="0" algn="l" defTabSz="914400" rtl="0" eaLnBrk="1" fontAlgn="auto" latinLnBrk="0" hangingPunct="1">
              <a:lnSpc>
                <a:spcPct val="100000"/>
              </a:lnSpc>
              <a:spcBef>
                <a:spcPts val="0"/>
              </a:spcBef>
              <a:spcAft>
                <a:spcPts val="0"/>
              </a:spcAft>
              <a:buClrTx/>
              <a:buSzTx/>
              <a:tabLst/>
              <a:defRPr/>
            </a:pPr>
            <a:r>
              <a:rPr lang="en-US"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ນີ້ແຫລະແມ່ນເລືອດຂອງເຮົາ</a:t>
            </a:r>
            <a:r>
              <a:rPr lang="lo-LA" sz="2000" b="1"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ເຊິ່ງເປັນເລືອດແຫ່ງພັນທະສັນຍາຂອງພຣະເຈົ້າ ທີ່ຫລັ່ງໄຫລອອກສໍາລັບຄົນຈໍານວນຫລາຍ ເພື່ອຄວາມຜິດບາບຈະໄດ້ຮັບການອະໄພ.</a:t>
            </a:r>
            <a:r>
              <a:rPr lang="en-US"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a:t>
            </a:r>
            <a:r>
              <a:rPr lang="lo-LA"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 ມັດທາຍ </a:t>
            </a:r>
            <a:r>
              <a:rPr lang="en-US" sz="2000" b="1" baseline="0" dirty="0">
                <a:solidFill>
                  <a:srgbClr val="FF66FF">
                    <a:lumMod val="20000"/>
                    <a:lumOff val="80000"/>
                  </a:srgbClr>
                </a:solidFill>
                <a:effectLst>
                  <a:outerShdw blurRad="38100" dist="38100" dir="2700000" algn="tl">
                    <a:srgbClr val="000000">
                      <a:alpha val="43137"/>
                    </a:srgbClr>
                  </a:outerShdw>
                </a:effectLst>
                <a:latin typeface="Saysettha OT" panose="020B0504020207020204" pitchFamily="34" charset="-34"/>
                <a:cs typeface="Saysettha OT" panose="020B0504020207020204" pitchFamily="34" charset="-34"/>
              </a:rPr>
              <a:t>28:28</a:t>
            </a:r>
            <a:endParaRPr kumimoji="0" lang="en" sz="2000" b="1" i="0" u="none" strike="noStrike" kern="1200" cap="none" spc="0" normalizeH="0" baseline="0" noProof="0" dirty="0">
              <a:ln>
                <a:noFill/>
              </a:ln>
              <a:solidFill>
                <a:srgbClr val="FFFFCC"/>
              </a:solidFill>
              <a:effectLst>
                <a:outerShdw blurRad="38100" dist="38100" dir="2700000" algn="tl">
                  <a:srgbClr val="000000">
                    <a:alpha val="43137"/>
                  </a:srgbClr>
                </a:outerShdw>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29644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wipe(left)">
                                      <p:cBhvr>
                                        <p:cTn id="16" dur="500"/>
                                        <p:tgtEl>
                                          <p:spTgt spid="7">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wipe(left)">
                                      <p:cBhvr>
                                        <p:cTn id="21" dur="500"/>
                                        <p:tgtEl>
                                          <p:spTgt spid="7">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left)">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Effect transition="in" filter="wipe(left)">
                                      <p:cBhvr>
                                        <p:cTn id="31" dur="500"/>
                                        <p:tgtEl>
                                          <p:spTgt spid="7">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Effect transition="in" filter="wipe(left)">
                                      <p:cBhvr>
                                        <p:cTn id="36" dur="500"/>
                                        <p:tgtEl>
                                          <p:spTgt spid="7">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xEl>
                                              <p:pRg st="8" end="8"/>
                                            </p:txEl>
                                          </p:spTgt>
                                        </p:tgtEl>
                                        <p:attrNameLst>
                                          <p:attrName>style.visibility</p:attrName>
                                        </p:attrNameLst>
                                      </p:cBhvr>
                                      <p:to>
                                        <p:strVal val="visible"/>
                                      </p:to>
                                    </p:set>
                                    <p:animEffect transition="in" filter="wipe(left)">
                                      <p:cBhvr>
                                        <p:cTn id="41" dur="500"/>
                                        <p:tgtEl>
                                          <p:spTgt spid="7">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xEl>
                                              <p:pRg st="9" end="9"/>
                                            </p:txEl>
                                          </p:spTgt>
                                        </p:tgtEl>
                                        <p:attrNameLst>
                                          <p:attrName>style.visibility</p:attrName>
                                        </p:attrNameLst>
                                      </p:cBhvr>
                                      <p:to>
                                        <p:strVal val="visible"/>
                                      </p:to>
                                    </p:set>
                                    <p:animEffect transition="in" filter="wipe(left)">
                                      <p:cBhvr>
                                        <p:cTn id="46"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83AC663-39D8-3CC1-92D4-BCC7DD2C56B3}"/>
              </a:ext>
            </a:extLst>
          </p:cNvPr>
          <p:cNvSpPr txBox="1"/>
          <p:nvPr/>
        </p:nvSpPr>
        <p:spPr>
          <a:xfrm>
            <a:off x="228599" y="71716"/>
            <a:ext cx="1177290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o-LA" sz="3600" b="1" dirty="0">
                <a:ln w="10160">
                  <a:solidFill>
                    <a:srgbClr val="FF9900"/>
                  </a:solidFill>
                  <a:prstDash val="solid"/>
                </a:ln>
                <a:solidFill>
                  <a:srgbClr val="FFFFFF"/>
                </a:solidFill>
                <a:effectLst>
                  <a:outerShdw blurRad="38100" dist="22860" dir="5400000" algn="tl" rotWithShape="0">
                    <a:srgbClr val="000000"/>
                  </a:outerShdw>
                </a:effectLst>
                <a:latin typeface="Saysettha OT" panose="020B0504020207020204" pitchFamily="34" charset="-34"/>
                <a:cs typeface="Saysettha OT" panose="020B0504020207020204" pitchFamily="34" charset="-34"/>
              </a:rPr>
              <a:t>ການປະຕິບັດຕາມພັນທະສັນຍາ</a:t>
            </a:r>
            <a:endParaRPr kumimoji="0" lang="en" sz="3600" b="1" i="0" u="none" strike="noStrike" kern="1200" cap="none" spc="0" normalizeH="0" baseline="0" noProof="0" dirty="0">
              <a:ln w="10160">
                <a:solidFill>
                  <a:srgbClr val="FF9900"/>
                </a:solidFill>
                <a:prstDash val="solid"/>
              </a:ln>
              <a:solidFill>
                <a:srgbClr val="FFFFFF"/>
              </a:solidFill>
              <a:effectLst>
                <a:outerShdw blurRad="38100" dist="22860" dir="5400000" algn="tl" rotWithShape="0">
                  <a:srgbClr val="000000"/>
                </a:outerShdw>
              </a:effectLst>
              <a:uLnTx/>
              <a:uFillTx/>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942B1F81-C725-3749-52BA-653BEDAA6EE0}"/>
              </a:ext>
            </a:extLst>
          </p:cNvPr>
          <p:cNvSpPr txBox="1"/>
          <p:nvPr/>
        </p:nvSpPr>
        <p:spPr>
          <a:xfrm>
            <a:off x="671512" y="657522"/>
            <a:ext cx="10848975"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1800" b="1" i="0" u="none" strike="noStrike" kern="1200" cap="none" spc="0" normalizeH="0" baseline="0" noProof="0" dirty="0">
                <a:ln>
                  <a:noFill/>
                </a:ln>
                <a:solidFill>
                  <a:srgbClr val="037CD8"/>
                </a:solidFill>
                <a:effectLst/>
                <a:uLnTx/>
                <a:uFillTx/>
                <a:latin typeface="Saysettha OT" panose="020B0504020207020204" pitchFamily="34" charset="-34"/>
                <a:cs typeface="Saysettha OT" panose="020B0504020207020204" pitchFamily="34" charset="-34"/>
              </a:rPr>
              <a:t>“</a:t>
            </a:r>
            <a:r>
              <a:rPr lang="lo-LA" b="1" dirty="0">
                <a:solidFill>
                  <a:srgbClr val="037CD8"/>
                </a:solidFill>
                <a:latin typeface="Saysettha OT" panose="020B0504020207020204" pitchFamily="34" charset="-34"/>
                <a:cs typeface="Saysettha OT" panose="020B0504020207020204" pitchFamily="34" charset="-34"/>
              </a:rPr>
              <a:t>ແລ້ວເພິ່ນກໍອ່ານໜັງສືພັນທະສັນຍາ ດ້ວຍສຽງດັງສູ່ປະຊາຊົນຟັງ ພວກເຂົາຕ່າງກໍເວົ້າວ່າ ພວກຂ້ານ້ອຍທັງໝົດ ຈະເຊື່ອຟັງອົງພຣະຜູ້ເປັນເຈົ້າ ແລະ ຈະເຮັດທຸກໆສິ່ງຕາມທີ່ພຣະອົງໄດ້ສັ່ງໄວ້</a:t>
            </a:r>
            <a:r>
              <a:rPr kumimoji="0" lang="en" sz="1800" b="1" i="0" u="none" strike="noStrike" kern="1200" cap="none" spc="0" normalizeH="0" baseline="0" noProof="0" dirty="0">
                <a:ln>
                  <a:noFill/>
                </a:ln>
                <a:solidFill>
                  <a:srgbClr val="037CD8"/>
                </a:solidFill>
                <a:effectLst/>
                <a:uLnTx/>
                <a:uFillTx/>
                <a:latin typeface="Saysettha OT" panose="020B0504020207020204" pitchFamily="34" charset="-34"/>
                <a:cs typeface="Saysettha OT" panose="020B0504020207020204" pitchFamily="34" charset="-34"/>
              </a:rPr>
              <a:t>” </a:t>
            </a:r>
            <a:r>
              <a:rPr kumimoji="0" lang="en" sz="1400" b="1" i="0" u="none" strike="noStrike" kern="1200" cap="none" spc="0" normalizeH="0" baseline="0" noProof="0" dirty="0">
                <a:ln>
                  <a:noFill/>
                </a:ln>
                <a:solidFill>
                  <a:srgbClr val="037CD8"/>
                </a:solidFill>
                <a:effectLst/>
                <a:uLnTx/>
                <a:uFillTx/>
                <a:latin typeface="Saysettha OT" panose="020B0504020207020204" pitchFamily="34" charset="-34"/>
                <a:cs typeface="Saysettha OT" panose="020B0504020207020204" pitchFamily="34" charset="-34"/>
              </a:rPr>
              <a:t>(</a:t>
            </a:r>
            <a:r>
              <a:rPr lang="lo-LA" sz="1400" b="1" dirty="0">
                <a:solidFill>
                  <a:srgbClr val="037CD8"/>
                </a:solidFill>
                <a:latin typeface="Saysettha OT" panose="020B0504020207020204" pitchFamily="34" charset="-34"/>
                <a:cs typeface="Saysettha OT" panose="020B0504020207020204" pitchFamily="34" charset="-34"/>
              </a:rPr>
              <a:t>ອພຍ</a:t>
            </a:r>
            <a:r>
              <a:rPr kumimoji="0" lang="en" sz="1400" b="1" i="0" u="none" strike="noStrike" kern="1200" cap="none" spc="0" normalizeH="0" baseline="0" noProof="0" dirty="0">
                <a:ln>
                  <a:noFill/>
                </a:ln>
                <a:solidFill>
                  <a:srgbClr val="037CD8"/>
                </a:solidFill>
                <a:effectLst/>
                <a:uLnTx/>
                <a:uFillTx/>
                <a:latin typeface="Saysettha OT" panose="020B0504020207020204" pitchFamily="34" charset="-34"/>
                <a:cs typeface="Saysettha OT" panose="020B0504020207020204" pitchFamily="34" charset="-34"/>
              </a:rPr>
              <a:t> 24:7)</a:t>
            </a:r>
          </a:p>
        </p:txBody>
      </p:sp>
      <p:sp>
        <p:nvSpPr>
          <p:cNvPr id="6" name="CuadroTexto 5">
            <a:extLst>
              <a:ext uri="{FF2B5EF4-FFF2-40B4-BE49-F238E27FC236}">
                <a16:creationId xmlns:a16="http://schemas.microsoft.com/office/drawing/2014/main" id="{A96E7160-CE8C-23DC-3071-B47C846702E4}"/>
              </a:ext>
            </a:extLst>
          </p:cNvPr>
          <p:cNvSpPr txBox="1"/>
          <p:nvPr/>
        </p:nvSpPr>
        <p:spPr>
          <a:xfrm>
            <a:off x="2949371" y="1533465"/>
            <a:ext cx="89582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ດ້ວຍຄວາມຈິງໃຈຢ່າງທີ່ສຸດ</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sz="2000" b="1" dirty="0">
                <a:solidFill>
                  <a:prstClr val="black"/>
                </a:solidFill>
                <a:latin typeface="Saysettha OT" panose="020B0504020207020204" pitchFamily="34" charset="-34"/>
                <a:cs typeface="Saysettha OT" panose="020B0504020207020204" pitchFamily="34" charset="-34"/>
              </a:rPr>
              <a:t>ປະຊາຊົນໄດ້ໃຫ້ຄໍາໝັ້ນສັນຍາວ່າຈະຮັກສາພັນທະສັນຍາ</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ແຕ່ວ່າຄໍາສັນຍານີຢູ່ໄດ້ບໍ່ດົນ</a:t>
            </a:r>
            <a:r>
              <a:rPr kumimoji="0" lang="lo-LA" sz="2000"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 32:8).</a:t>
            </a:r>
          </a:p>
        </p:txBody>
      </p:sp>
      <p:pic>
        <p:nvPicPr>
          <p:cNvPr id="7" name="Imagen 6" descr="Imagen que contiene colorido, montar a caballo, camión, hombre&#10;&#10;El contenido generado por IA puede ser incorrecto.">
            <a:extLst>
              <a:ext uri="{FF2B5EF4-FFF2-40B4-BE49-F238E27FC236}">
                <a16:creationId xmlns:a16="http://schemas.microsoft.com/office/drawing/2014/main" id="{DE62E0C3-D328-3D2F-F1DF-51390260B7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599" y="1533465"/>
            <a:ext cx="2640044" cy="1980033"/>
          </a:xfrm>
          <a:prstGeom prst="roundRect">
            <a:avLst>
              <a:gd name="adj" fmla="val 1089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Imagen 8" descr="Pintura de una persona con un vestido de flores&#10;&#10;El contenido generado por IA puede ser incorrecto.">
            <a:extLst>
              <a:ext uri="{FF2B5EF4-FFF2-40B4-BE49-F238E27FC236}">
                <a16:creationId xmlns:a16="http://schemas.microsoft.com/office/drawing/2014/main" id="{21DB2B50-E0DF-4C93-7068-4B5541A6B63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8599" y="3659166"/>
            <a:ext cx="2646420" cy="3048993"/>
          </a:xfrm>
          <a:prstGeom prst="roundRect">
            <a:avLst>
              <a:gd name="adj" fmla="val 11056"/>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Imagen 10" descr="Imagen que contiene persona, viendo, hombre, parado&#10;&#10;El contenido generado por IA puede ser incorrecto.">
            <a:extLst>
              <a:ext uri="{FF2B5EF4-FFF2-40B4-BE49-F238E27FC236}">
                <a16:creationId xmlns:a16="http://schemas.microsoft.com/office/drawing/2014/main" id="{176496CA-B4A7-3CC8-261A-00108A9F5CB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327" y="3704282"/>
            <a:ext cx="4091527" cy="2045764"/>
          </a:xfrm>
          <a:prstGeom prst="roundRect">
            <a:avLst>
              <a:gd name="adj" fmla="val 10614"/>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Imagen 12" descr="Imagen que contiene persona, celular, teléfono, hombre&#10;&#10;El contenido generado por IA puede ser incorrecto.">
            <a:extLst>
              <a:ext uri="{FF2B5EF4-FFF2-40B4-BE49-F238E27FC236}">
                <a16:creationId xmlns:a16="http://schemas.microsoft.com/office/drawing/2014/main" id="{8F49658B-9A30-3AFC-5314-A0AC2521BC9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10013081" y="3704282"/>
            <a:ext cx="1894554" cy="2050384"/>
          </a:xfrm>
          <a:prstGeom prst="ellipse">
            <a:avLst/>
          </a:prstGeom>
          <a:ln w="63500" cap="rnd">
            <a:solidFill>
              <a:srgbClr val="037CD8"/>
            </a:solidFill>
          </a:ln>
          <a:effectLst/>
          <a:scene3d>
            <a:camera prst="orthographicFront"/>
            <a:lightRig rig="contrasting" dir="t">
              <a:rot lat="0" lon="0" rev="3000000"/>
            </a:lightRig>
          </a:scene3d>
          <a:sp3d contourW="7620">
            <a:bevelT w="95250" h="31750"/>
            <a:contourClr>
              <a:srgbClr val="333333"/>
            </a:contourClr>
          </a:sp3d>
        </p:spPr>
      </p:pic>
      <p:sp>
        <p:nvSpPr>
          <p:cNvPr id="15" name="CuadroTexto 14">
            <a:extLst>
              <a:ext uri="{FF2B5EF4-FFF2-40B4-BE49-F238E27FC236}">
                <a16:creationId xmlns:a16="http://schemas.microsoft.com/office/drawing/2014/main" id="{94E5A4D2-60EA-B91E-52CA-85BF1AB52B8A}"/>
              </a:ext>
            </a:extLst>
          </p:cNvPr>
          <p:cNvSpPr txBox="1"/>
          <p:nvPr/>
        </p:nvSpPr>
        <p:spPr>
          <a:xfrm>
            <a:off x="2949371" y="3704282"/>
            <a:ext cx="2755210"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ໂດຍທໍາມະຊາດແລ້ວ ພວກເຮົາບໍ່ເຊື່ອຟັງ</a:t>
            </a:r>
            <a:br>
              <a:rPr kumimoji="0" lang="es-E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b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lang="lo-LA" b="1" noProof="0" dirty="0">
                <a:solidFill>
                  <a:prstClr val="black"/>
                </a:solidFill>
                <a:latin typeface="Saysettha OT" panose="020B0504020207020204" pitchFamily="34" charset="-34"/>
                <a:cs typeface="Saysettha OT" panose="020B0504020207020204" pitchFamily="34" charset="-34"/>
              </a:rPr>
              <a:t>ໂຣມ</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7:18),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ແລະ ພວກເຮົາກໍ່ບໍ່ສາມາດເຮັດຫຍັງເພື່ອປ່ຽນແປງອຸປະນິໄສຂອງພວກເຮົາໄດ້</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b="1" dirty="0">
                <a:solidFill>
                  <a:prstClr val="black"/>
                </a:solidFill>
                <a:latin typeface="Saysettha OT" panose="020B0504020207020204" pitchFamily="34" charset="-34"/>
                <a:cs typeface="Saysettha OT" panose="020B0504020207020204" pitchFamily="34" charset="-34"/>
              </a:rPr>
              <a:t>ໂຣມ</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7:24).</a:t>
            </a:r>
          </a:p>
        </p:txBody>
      </p:sp>
      <p:sp>
        <p:nvSpPr>
          <p:cNvPr id="17" name="CuadroTexto 16">
            <a:extLst>
              <a:ext uri="{FF2B5EF4-FFF2-40B4-BE49-F238E27FC236}">
                <a16:creationId xmlns:a16="http://schemas.microsoft.com/office/drawing/2014/main" id="{7FBC6086-6E2C-B98D-1DCD-8EDFCD46668F}"/>
              </a:ext>
            </a:extLst>
          </p:cNvPr>
          <p:cNvSpPr txBox="1"/>
          <p:nvPr/>
        </p:nvSpPr>
        <p:spPr>
          <a:xfrm>
            <a:off x="2949371" y="5750046"/>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ແຕ່ຖ້າພວກເຮົາຍອມໃຫ້ພຣະອົງປ່ຽນແປງ</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ພຣະອົງສາມາດປ່ຽນນິໄສຂອງພວກເຮົາໄດ້</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ອຊກ</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36:26-27).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ພຣະອົງຊົງຊໍາລະ</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ຂະຈັດສິ່ງບໍ່ດີອອກໄປ</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lang="lo-LA" sz="2000" b="1" dirty="0">
                <a:solidFill>
                  <a:prstClr val="black"/>
                </a:solidFill>
                <a:latin typeface="Saysettha OT" panose="020B0504020207020204" pitchFamily="34" charset="-34"/>
                <a:cs typeface="Saysettha OT" panose="020B0504020207020204" pitchFamily="34" charset="-34"/>
              </a:rPr>
              <a:t>ມອບນິໄສໃໝ່</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ແລະ ເມື່ອເຮົາອ່ອນແຮງເມື່ອໃດ ເຮົາກໍເຂັ້ມແຂງຂຶ້ນເມື່ອນັ້ນ</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 </a:t>
            </a:r>
            <a:r>
              <a:rPr lang="lo-LA" sz="2000" b="1" dirty="0">
                <a:solidFill>
                  <a:prstClr val="black"/>
                </a:solidFill>
                <a:latin typeface="Saysettha OT" panose="020B0504020207020204" pitchFamily="34" charset="-34"/>
                <a:cs typeface="Saysettha OT" panose="020B0504020207020204" pitchFamily="34" charset="-34"/>
              </a:rPr>
              <a:t>ກຣທ</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12:10).</a:t>
            </a:r>
          </a:p>
        </p:txBody>
      </p:sp>
      <p:sp>
        <p:nvSpPr>
          <p:cNvPr id="4" name="CuadroTexto 3">
            <a:extLst>
              <a:ext uri="{FF2B5EF4-FFF2-40B4-BE49-F238E27FC236}">
                <a16:creationId xmlns:a16="http://schemas.microsoft.com/office/drawing/2014/main" id="{F3BD188C-1936-473F-A21C-D45A6DD7B3EC}"/>
              </a:ext>
            </a:extLst>
          </p:cNvPr>
          <p:cNvSpPr txBox="1"/>
          <p:nvPr/>
        </p:nvSpPr>
        <p:spPr>
          <a:xfrm>
            <a:off x="2949371" y="3257014"/>
            <a:ext cx="938380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srgbClr val="FF0000"/>
                </a:solidFill>
                <a:effectLst/>
                <a:uLnTx/>
                <a:uFillTx/>
                <a:latin typeface="Saysettha OT" panose="020B0504020207020204" pitchFamily="34" charset="-34"/>
                <a:cs typeface="Saysettha OT" panose="020B0504020207020204" pitchFamily="34" charset="-34"/>
              </a:rPr>
              <a:t>ແມ່ນຫຍັງຂັດຂວາງພວກເຮົາຈາກການເຊື່ອຟັງພຣະເຈົ້າ,</a:t>
            </a:r>
            <a:r>
              <a:rPr kumimoji="0" lang="lo-LA" b="1" i="0" u="none" strike="noStrike" kern="1200" cap="none" spc="0" normalizeH="0" noProof="0" dirty="0">
                <a:ln>
                  <a:noFill/>
                </a:ln>
                <a:solidFill>
                  <a:srgbClr val="FF0000"/>
                </a:solidFill>
                <a:effectLst/>
                <a:uLnTx/>
                <a:uFillTx/>
                <a:latin typeface="Saysettha OT" panose="020B0504020207020204" pitchFamily="34" charset="-34"/>
                <a:cs typeface="Saysettha OT" panose="020B0504020207020204" pitchFamily="34" charset="-34"/>
              </a:rPr>
              <a:t>ເຖິງວ່າເຮົາຈະມີເຈດຕະນາດີກໍ່ຕາມ</a:t>
            </a:r>
            <a:r>
              <a:rPr kumimoji="0" lang="en" b="1" i="0" u="none" strike="noStrike" kern="1200" cap="none" spc="0" normalizeH="0" baseline="0" noProof="0" dirty="0">
                <a:ln>
                  <a:noFill/>
                </a:ln>
                <a:solidFill>
                  <a:srgbClr val="FF0000"/>
                </a:solidFill>
                <a:effectLst/>
                <a:uLnTx/>
                <a:uFillTx/>
                <a:latin typeface="Saysettha OT" panose="020B0504020207020204" pitchFamily="34" charset="-34"/>
                <a:cs typeface="Saysettha OT" panose="020B0504020207020204" pitchFamily="34" charset="-34"/>
              </a:rPr>
              <a:t>?</a:t>
            </a:r>
          </a:p>
        </p:txBody>
      </p:sp>
      <p:sp>
        <p:nvSpPr>
          <p:cNvPr id="10" name="CuadroTexto 9">
            <a:extLst>
              <a:ext uri="{FF2B5EF4-FFF2-40B4-BE49-F238E27FC236}">
                <a16:creationId xmlns:a16="http://schemas.microsoft.com/office/drawing/2014/main" id="{D4225183-E718-5AB2-76D9-3A85C50393D8}"/>
              </a:ext>
            </a:extLst>
          </p:cNvPr>
          <p:cNvSpPr txBox="1"/>
          <p:nvPr/>
        </p:nvSpPr>
        <p:spPr>
          <a:xfrm>
            <a:off x="2949371" y="2241351"/>
            <a:ext cx="8958264"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ຄົນລຸ້ນຖັດມາກໍ່ໃຫ້ຄໍາໝັ້ນສັນຍາແບບດຽວກັນວ່າຈະຮັກສາພັນທະສັນຍາ </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ຢຊ</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24:18b).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ແຕ່ໂຢຊວຍໄດ້ເຕືອນພວກເຂົາຢ່າງຊັດເຈນວ່າ</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ແຕ່ພວກເຈົ້າບໍ່ອາດຈະບົວລະບັດຮັບໃຊ້ພຣະເຈົ້າຢາເວໄດ້ດອກ</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ຢຊ</a:t>
            </a:r>
            <a:r>
              <a:rPr kumimoji="0" lang="en" sz="2000"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24:19).</a:t>
            </a:r>
          </a:p>
        </p:txBody>
      </p:sp>
    </p:spTree>
    <p:extLst>
      <p:ext uri="{BB962C8B-B14F-4D97-AF65-F5344CB8AC3E}">
        <p14:creationId xmlns:p14="http://schemas.microsoft.com/office/powerpoint/2010/main" val="2588203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par>
                          <p:cTn id="17" fill="hold">
                            <p:stCondLst>
                              <p:cond delay="1500"/>
                            </p:stCondLst>
                            <p:childTnLst>
                              <p:par>
                                <p:cTn id="18" presetID="21" presetClass="entr" presetSubtype="1"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heel(1)">
                                      <p:cBhvr>
                                        <p:cTn id="20" dur="75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750"/>
                                        <p:tgtEl>
                                          <p:spTgt spid="9"/>
                                        </p:tgtEl>
                                      </p:cBhvr>
                                    </p:animEffect>
                                  </p:childTnLst>
                                </p:cTn>
                              </p:par>
                            </p:childTnLst>
                          </p:cTn>
                        </p:par>
                        <p:par>
                          <p:cTn id="31" fill="hold">
                            <p:stCondLst>
                              <p:cond delay="7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down)">
                                      <p:cBhvr>
                                        <p:cTn id="39" dur="217">
                                          <p:stCondLst>
                                            <p:cond delay="0"/>
                                          </p:stCondLst>
                                        </p:cTn>
                                        <p:tgtEl>
                                          <p:spTgt spid="11"/>
                                        </p:tgtEl>
                                      </p:cBhvr>
                                    </p:animEffect>
                                    <p:anim calcmode="lin" valueType="num">
                                      <p:cBhvr>
                                        <p:cTn id="40" dur="683"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1" dur="249"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2" dur="249" tmFilter="0, 0; 0.125,0.2665; 0.25,0.4; 0.375,0.465; 0.5,0.5;  0.625,0.535; 0.75,0.6; 0.875,0.7335; 1,1">
                                          <p:stCondLst>
                                            <p:cond delay="249"/>
                                          </p:stCondLst>
                                        </p:cTn>
                                        <p:tgtEl>
                                          <p:spTgt spid="11"/>
                                        </p:tgtEl>
                                        <p:attrNameLst>
                                          <p:attrName>ppt_y</p:attrName>
                                        </p:attrNameLst>
                                      </p:cBhvr>
                                      <p:tavLst>
                                        <p:tav tm="0" fmla="#ppt_y-sin(pi*$)/9">
                                          <p:val>
                                            <p:fltVal val="0"/>
                                          </p:val>
                                        </p:tav>
                                        <p:tav tm="100000">
                                          <p:val>
                                            <p:fltVal val="1"/>
                                          </p:val>
                                        </p:tav>
                                      </p:tavLst>
                                    </p:anim>
                                    <p:anim calcmode="lin" valueType="num">
                                      <p:cBhvr>
                                        <p:cTn id="43" dur="124" tmFilter="0, 0; 0.125,0.2665; 0.25,0.4; 0.375,0.465; 0.5,0.5;  0.625,0.535; 0.75,0.6; 0.875,0.7335; 1,1">
                                          <p:stCondLst>
                                            <p:cond delay="497"/>
                                          </p:stCondLst>
                                        </p:cTn>
                                        <p:tgtEl>
                                          <p:spTgt spid="11"/>
                                        </p:tgtEl>
                                        <p:attrNameLst>
                                          <p:attrName>ppt_y</p:attrName>
                                        </p:attrNameLst>
                                      </p:cBhvr>
                                      <p:tavLst>
                                        <p:tav tm="0" fmla="#ppt_y-sin(pi*$)/27">
                                          <p:val>
                                            <p:fltVal val="0"/>
                                          </p:val>
                                        </p:tav>
                                        <p:tav tm="100000">
                                          <p:val>
                                            <p:fltVal val="1"/>
                                          </p:val>
                                        </p:tav>
                                      </p:tavLst>
                                    </p:anim>
                                    <p:anim calcmode="lin" valueType="num">
                                      <p:cBhvr>
                                        <p:cTn id="44" dur="62" tmFilter="0, 0; 0.125,0.2665; 0.25,0.4; 0.375,0.465; 0.5,0.5;  0.625,0.535; 0.75,0.6; 0.875,0.7335; 1,1">
                                          <p:stCondLst>
                                            <p:cond delay="621"/>
                                          </p:stCondLst>
                                        </p:cTn>
                                        <p:tgtEl>
                                          <p:spTgt spid="11"/>
                                        </p:tgtEl>
                                        <p:attrNameLst>
                                          <p:attrName>ppt_y</p:attrName>
                                        </p:attrNameLst>
                                      </p:cBhvr>
                                      <p:tavLst>
                                        <p:tav tm="0" fmla="#ppt_y-sin(pi*$)/81">
                                          <p:val>
                                            <p:fltVal val="0"/>
                                          </p:val>
                                        </p:tav>
                                        <p:tav tm="100000">
                                          <p:val>
                                            <p:fltVal val="1"/>
                                          </p:val>
                                        </p:tav>
                                      </p:tavLst>
                                    </p:anim>
                                    <p:animScale>
                                      <p:cBhvr>
                                        <p:cTn id="45" dur="10">
                                          <p:stCondLst>
                                            <p:cond delay="244"/>
                                          </p:stCondLst>
                                        </p:cTn>
                                        <p:tgtEl>
                                          <p:spTgt spid="11"/>
                                        </p:tgtEl>
                                      </p:cBhvr>
                                      <p:to x="100000" y="60000"/>
                                    </p:animScale>
                                    <p:animScale>
                                      <p:cBhvr>
                                        <p:cTn id="46" dur="62" decel="50000">
                                          <p:stCondLst>
                                            <p:cond delay="254"/>
                                          </p:stCondLst>
                                        </p:cTn>
                                        <p:tgtEl>
                                          <p:spTgt spid="11"/>
                                        </p:tgtEl>
                                      </p:cBhvr>
                                      <p:to x="100000" y="100000"/>
                                    </p:animScale>
                                    <p:animScale>
                                      <p:cBhvr>
                                        <p:cTn id="47" dur="10">
                                          <p:stCondLst>
                                            <p:cond delay="492"/>
                                          </p:stCondLst>
                                        </p:cTn>
                                        <p:tgtEl>
                                          <p:spTgt spid="11"/>
                                        </p:tgtEl>
                                      </p:cBhvr>
                                      <p:to x="100000" y="80000"/>
                                    </p:animScale>
                                    <p:animScale>
                                      <p:cBhvr>
                                        <p:cTn id="48" dur="62" decel="50000">
                                          <p:stCondLst>
                                            <p:cond delay="502"/>
                                          </p:stCondLst>
                                        </p:cTn>
                                        <p:tgtEl>
                                          <p:spTgt spid="11"/>
                                        </p:tgtEl>
                                      </p:cBhvr>
                                      <p:to x="100000" y="100000"/>
                                    </p:animScale>
                                    <p:animScale>
                                      <p:cBhvr>
                                        <p:cTn id="49" dur="10">
                                          <p:stCondLst>
                                            <p:cond delay="616"/>
                                          </p:stCondLst>
                                        </p:cTn>
                                        <p:tgtEl>
                                          <p:spTgt spid="11"/>
                                        </p:tgtEl>
                                      </p:cBhvr>
                                      <p:to x="100000" y="90000"/>
                                    </p:animScale>
                                    <p:animScale>
                                      <p:cBhvr>
                                        <p:cTn id="50" dur="62" decel="50000">
                                          <p:stCondLst>
                                            <p:cond delay="625"/>
                                          </p:stCondLst>
                                        </p:cTn>
                                        <p:tgtEl>
                                          <p:spTgt spid="11"/>
                                        </p:tgtEl>
                                      </p:cBhvr>
                                      <p:to x="100000" y="100000"/>
                                    </p:animScale>
                                    <p:animScale>
                                      <p:cBhvr>
                                        <p:cTn id="51" dur="10">
                                          <p:stCondLst>
                                            <p:cond delay="678"/>
                                          </p:stCondLst>
                                        </p:cTn>
                                        <p:tgtEl>
                                          <p:spTgt spid="11"/>
                                        </p:tgtEl>
                                      </p:cBhvr>
                                      <p:to x="100000" y="95000"/>
                                    </p:animScale>
                                    <p:animScale>
                                      <p:cBhvr>
                                        <p:cTn id="52" dur="62" decel="50000">
                                          <p:stCondLst>
                                            <p:cond delay="688"/>
                                          </p:stCondLst>
                                        </p:cTn>
                                        <p:tgtEl>
                                          <p:spTgt spid="11"/>
                                        </p:tgtEl>
                                      </p:cBhvr>
                                      <p:to x="100000" y="100000"/>
                                    </p:animScale>
                                  </p:childTnLst>
                                </p:cTn>
                              </p:par>
                            </p:childTnLst>
                          </p:cTn>
                        </p:par>
                        <p:par>
                          <p:cTn id="53" fill="hold">
                            <p:stCondLst>
                              <p:cond delay="750"/>
                            </p:stCondLst>
                            <p:childTnLst>
                              <p:par>
                                <p:cTn id="54" presetID="22" presetClass="entr" presetSubtype="8" fill="hold" grpId="0" nodeType="after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wipe(left)">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8" fill="hold" nodeType="click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heel(8)">
                                      <p:cBhvr>
                                        <p:cTn id="66" dur="750"/>
                                        <p:tgtEl>
                                          <p:spTgt spid="13"/>
                                        </p:tgtEl>
                                      </p:cBhvr>
                                    </p:animEffect>
                                  </p:childTnLst>
                                </p:cTn>
                              </p:par>
                            </p:childTnLst>
                          </p:cTn>
                        </p:par>
                        <p:par>
                          <p:cTn id="67" fill="hold">
                            <p:stCondLst>
                              <p:cond delay="75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4"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22FFE000-7AD3-7F08-9DE7-AA5EED72A711}"/>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C1E68F90-F4E8-5145-095D-3213FF415C3D}"/>
              </a:ext>
            </a:extLst>
          </p:cNvPr>
          <p:cNvSpPr txBox="1"/>
          <p:nvPr/>
        </p:nvSpPr>
        <p:spPr>
          <a:xfrm>
            <a:off x="0" y="-28169"/>
            <a:ext cx="9237967"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o-LA" sz="4000" b="1" spc="300" dirty="0">
                <a:ln/>
                <a:solidFill>
                  <a:srgbClr val="00CC00"/>
                </a:solidFill>
                <a:effectLst>
                  <a:outerShdw blurRad="38100" dist="12700" dir="2700000" algn="tl">
                    <a:srgbClr val="000000">
                      <a:alpha val="43137"/>
                    </a:srgbClr>
                  </a:outerShdw>
                </a:effectLst>
                <a:latin typeface="Saysettha OT" panose="020B0504020207020204" pitchFamily="34" charset="-34"/>
                <a:cs typeface="Saysettha OT" panose="020B0504020207020204" pitchFamily="34" charset="-34"/>
              </a:rPr>
              <a:t>ຄາບອາຫານ ແຫ່ງພັນທະສັນຍາ</a:t>
            </a:r>
            <a:endParaRPr kumimoji="0" lang="en" sz="40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Saysettha OT" panose="020B0504020207020204" pitchFamily="34" charset="-34"/>
              <a:cs typeface="Saysettha OT" panose="020B0504020207020204" pitchFamily="34" charset="-34"/>
            </a:endParaRPr>
          </a:p>
        </p:txBody>
      </p:sp>
      <p:sp>
        <p:nvSpPr>
          <p:cNvPr id="5" name="CuadroTexto 4">
            <a:extLst>
              <a:ext uri="{FF2B5EF4-FFF2-40B4-BE49-F238E27FC236}">
                <a16:creationId xmlns:a16="http://schemas.microsoft.com/office/drawing/2014/main" id="{F6E4E75D-F7E9-5B5A-05B9-197550B1AD3D}"/>
              </a:ext>
            </a:extLst>
          </p:cNvPr>
          <p:cNvSpPr txBox="1"/>
          <p:nvPr/>
        </p:nvSpPr>
        <p:spPr>
          <a:xfrm>
            <a:off x="1" y="629168"/>
            <a:ext cx="9237966" cy="584775"/>
          </a:xfrm>
          <a:prstGeom prst="rect">
            <a:avLst/>
          </a:prstGeom>
          <a:noFill/>
        </p:spPr>
        <p:txBody>
          <a:bodyPr wrap="square">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1600" b="1" i="0" u="none" strike="noStrike" kern="1200" cap="none" spc="0" normalizeH="0" baseline="0" noProof="0" dirty="0">
                <a:ln>
                  <a:noFill/>
                </a:ln>
                <a:solidFill>
                  <a:srgbClr val="FF9900">
                    <a:lumMod val="50000"/>
                  </a:srgbClr>
                </a:solidFill>
                <a:effectLst/>
                <a:uLnTx/>
                <a:uFillTx/>
                <a:latin typeface="Saysettha OT" panose="020B0504020207020204" pitchFamily="34" charset="-34"/>
                <a:cs typeface="Saysettha OT" panose="020B0504020207020204" pitchFamily="34" charset="-34"/>
              </a:rPr>
              <a:t>“</a:t>
            </a:r>
            <a:r>
              <a:rPr kumimoji="0" lang="lo-LA" sz="1600" b="1" i="0" u="none" strike="noStrike" kern="1200" cap="none" spc="0" normalizeH="0" baseline="0" noProof="0" dirty="0">
                <a:ln>
                  <a:noFill/>
                </a:ln>
                <a:solidFill>
                  <a:srgbClr val="FF9900">
                    <a:lumMod val="50000"/>
                  </a:srgbClr>
                </a:solidFill>
                <a:effectLst/>
                <a:uLnTx/>
                <a:uFillTx/>
                <a:latin typeface="Saysettha OT" panose="020B0504020207020204" pitchFamily="34" charset="-34"/>
                <a:cs typeface="Saysettha OT" panose="020B0504020207020204" pitchFamily="34" charset="-34"/>
              </a:rPr>
              <a:t>ໂມເຊ</a:t>
            </a:r>
            <a:r>
              <a:rPr lang="lo-LA" sz="1600" b="1" noProof="0" dirty="0">
                <a:solidFill>
                  <a:srgbClr val="FF9900">
                    <a:lumMod val="50000"/>
                  </a:srgbClr>
                </a:solidFill>
                <a:latin typeface="Saysettha OT" panose="020B0504020207020204" pitchFamily="34" charset="-34"/>
                <a:cs typeface="Saysettha OT" panose="020B0504020207020204" pitchFamily="34" charset="-34"/>
              </a:rPr>
              <a:t>, ອາໂຣນ, ນາດາບ, ອາບີຮູ ແລະ ບັນດາຫົວໜ້າເຈັດສິບຄົນຂອງຊາດອິດສະຣາເອນ ຈຶ້່ງພາກັນຂຶ້ນໄປເທິງພູ</a:t>
            </a:r>
            <a:r>
              <a:rPr kumimoji="0" lang="en" sz="1600" b="1" i="0" u="none" strike="noStrike" kern="1200" cap="none" spc="0" normalizeH="0" baseline="0" noProof="0" dirty="0">
                <a:ln>
                  <a:noFill/>
                </a:ln>
                <a:solidFill>
                  <a:srgbClr val="FF9900">
                    <a:lumMod val="50000"/>
                  </a:srgbClr>
                </a:solidFill>
                <a:effectLst/>
                <a:uLnTx/>
                <a:uFillTx/>
                <a:latin typeface="Saysettha OT" panose="020B0504020207020204" pitchFamily="34" charset="-34"/>
                <a:cs typeface="Saysettha OT" panose="020B0504020207020204" pitchFamily="34" charset="-34"/>
              </a:rPr>
              <a:t>” </a:t>
            </a:r>
            <a:r>
              <a:rPr kumimoji="0" lang="en" sz="1200" b="1" i="0" u="none" strike="noStrike" kern="1200" cap="none" spc="0" normalizeH="0" baseline="0" noProof="0" dirty="0">
                <a:ln>
                  <a:noFill/>
                </a:ln>
                <a:solidFill>
                  <a:srgbClr val="FF9900">
                    <a:lumMod val="50000"/>
                  </a:srgbClr>
                </a:solidFill>
                <a:effectLst/>
                <a:uLnTx/>
                <a:uFillTx/>
                <a:latin typeface="Saysettha OT" panose="020B0504020207020204" pitchFamily="34" charset="-34"/>
                <a:cs typeface="Saysettha OT" panose="020B0504020207020204" pitchFamily="34" charset="-34"/>
              </a:rPr>
              <a:t>(Exodus 24:9, 11b)</a:t>
            </a:r>
            <a:endParaRPr kumimoji="0" lang="es-ES" sz="1600" b="1" i="0" u="none" strike="noStrike" kern="1200" cap="none" spc="0" normalizeH="0" baseline="0" noProof="0" dirty="0">
              <a:ln>
                <a:noFill/>
              </a:ln>
              <a:solidFill>
                <a:srgbClr val="FF9900">
                  <a:lumMod val="50000"/>
                </a:srgbClr>
              </a:solidFill>
              <a:effectLst/>
              <a:uLnTx/>
              <a:uFillTx/>
              <a:latin typeface="Saysettha OT" panose="020B0504020207020204" pitchFamily="34" charset="-34"/>
              <a:cs typeface="Saysettha OT" panose="020B0504020207020204" pitchFamily="34" charset="-34"/>
            </a:endParaRPr>
          </a:p>
        </p:txBody>
      </p:sp>
      <p:sp>
        <p:nvSpPr>
          <p:cNvPr id="6" name="CuadroTexto 5">
            <a:extLst>
              <a:ext uri="{FF2B5EF4-FFF2-40B4-BE49-F238E27FC236}">
                <a16:creationId xmlns:a16="http://schemas.microsoft.com/office/drawing/2014/main" id="{4B518814-BECB-E545-3F7C-C14B8ECEC5CC}"/>
              </a:ext>
            </a:extLst>
          </p:cNvPr>
          <p:cNvSpPr txBox="1"/>
          <p:nvPr/>
        </p:nvSpPr>
        <p:spPr>
          <a:xfrm>
            <a:off x="12885" y="1367432"/>
            <a:ext cx="93462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ດັ່ງທີ່ພວກເຮົາເຫັນໃນຕົວຢ່າງຂອງຢາໂຄບ</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ແລະ ລາບານ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ໃນຍຸກບູຮານທາງຕາເວັນອອກ ການໃຫ້ສັນຍາຈະມີການກິນອາຫານ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ທີ່ທັງສອງຝ່າຍໄດ້ຮ່ວມກັບຮັບປະທານ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ປຖມກ</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31:44-54).</a:t>
            </a:r>
          </a:p>
        </p:txBody>
      </p:sp>
      <p:pic>
        <p:nvPicPr>
          <p:cNvPr id="4" name="Imagen 3" descr="Dibujo de una persona&#10;&#10;El contenido generado por IA puede ser incorrecto.">
            <a:extLst>
              <a:ext uri="{FF2B5EF4-FFF2-40B4-BE49-F238E27FC236}">
                <a16:creationId xmlns:a16="http://schemas.microsoft.com/office/drawing/2014/main" id="{23399E4F-93D2-203D-4822-63F4BC7CAC1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5084" y="2343487"/>
            <a:ext cx="4654982" cy="3482616"/>
          </a:xfrm>
          <a:prstGeom prst="rect">
            <a:avLst/>
          </a:prstGeom>
          <a:effectLst>
            <a:innerShdw blurRad="114300">
              <a:prstClr val="black"/>
            </a:innerShdw>
          </a:effectLst>
        </p:spPr>
      </p:pic>
      <p:pic>
        <p:nvPicPr>
          <p:cNvPr id="8" name="Imagen 7" descr="Una caricatura de una persona&#10;&#10;El contenido generado por IA puede ser incorrecto.">
            <a:extLst>
              <a:ext uri="{FF2B5EF4-FFF2-40B4-BE49-F238E27FC236}">
                <a16:creationId xmlns:a16="http://schemas.microsoft.com/office/drawing/2014/main" id="{3E37A7CE-F8F1-B7DD-BA88-ED8449BCEF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92639" y="108883"/>
            <a:ext cx="2446755" cy="1790309"/>
          </a:xfrm>
          <a:prstGeom prst="rect">
            <a:avLst/>
          </a:prstGeom>
          <a:effectLst>
            <a:innerShdw blurRad="114300">
              <a:prstClr val="black"/>
            </a:innerShdw>
          </a:effectLst>
        </p:spPr>
      </p:pic>
      <p:pic>
        <p:nvPicPr>
          <p:cNvPr id="10" name="Imagen 9" descr="Un grupo de personas disfrazadas&#10;&#10;El contenido generado por IA puede ser incorrecto.">
            <a:extLst>
              <a:ext uri="{FF2B5EF4-FFF2-40B4-BE49-F238E27FC236}">
                <a16:creationId xmlns:a16="http://schemas.microsoft.com/office/drawing/2014/main" id="{13D4220B-476E-D72A-8D91-9A5A2A802BC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8398030" y="3875776"/>
            <a:ext cx="3722844" cy="2879387"/>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B71E6420-964D-C88B-0B1C-A234591C2808}"/>
              </a:ext>
            </a:extLst>
          </p:cNvPr>
          <p:cNvSpPr txBox="1"/>
          <p:nvPr/>
        </p:nvSpPr>
        <p:spPr>
          <a:xfrm>
            <a:off x="4820066" y="3115299"/>
            <a:ext cx="7281052"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ເມື່ອພຣະເຢຊູຊົງສະຖາປະນາພັນທະສັນຍາໃໝ່</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ພຣະອົງກໍ່ຊົງເຮັດແບບນັ້ນເຊັ່ນກັນ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ໂດຍກິນອາຫານຮ່ວມກັບອັກຄະສາວົກ </a:t>
            </a:r>
            <a:r>
              <a:rPr kumimoji="0" lang="en-US"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12</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ຄົນ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ມທ</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26:26-28).</a:t>
            </a:r>
          </a:p>
        </p:txBody>
      </p:sp>
      <p:sp>
        <p:nvSpPr>
          <p:cNvPr id="14" name="CuadroTexto 13">
            <a:extLst>
              <a:ext uri="{FF2B5EF4-FFF2-40B4-BE49-F238E27FC236}">
                <a16:creationId xmlns:a16="http://schemas.microsoft.com/office/drawing/2014/main" id="{ABC4F9C4-1A21-1ADC-349A-D3FE217A5060}"/>
              </a:ext>
            </a:extLst>
          </p:cNvPr>
          <p:cNvSpPr txBox="1"/>
          <p:nvPr/>
        </p:nvSpPr>
        <p:spPr>
          <a:xfrm>
            <a:off x="4820066" y="3835344"/>
            <a:ext cx="3506838" cy="1754326"/>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ທຸກໆຄັ້ງທີ່ພວກເຮົາຮ່ວມຮັບປະທານອາຫານຄາບສຸດທ້າຍກັບພຣະອົງ</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ໝາຍເຖິງພວກເຮົາໄດ້ຕໍ່ອາຍຸພັນທະສັນຍາທີ່ມີກັບພຣະເຈົ້າຂຶ້ນອີກ ໂດຍການຮັບປະທານເຂົ້າຈີ່ ແລະ ເຫລົ້າອາງຸ່ນ</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(1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ກຣທ</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11:26).</a:t>
            </a:r>
          </a:p>
        </p:txBody>
      </p:sp>
      <p:sp>
        <p:nvSpPr>
          <p:cNvPr id="16" name="CuadroTexto 15">
            <a:extLst>
              <a:ext uri="{FF2B5EF4-FFF2-40B4-BE49-F238E27FC236}">
                <a16:creationId xmlns:a16="http://schemas.microsoft.com/office/drawing/2014/main" id="{502132F6-983E-D7DC-1ED6-7A51CEF05579}"/>
              </a:ext>
            </a:extLst>
          </p:cNvPr>
          <p:cNvSpPr txBox="1"/>
          <p:nvPr/>
        </p:nvSpPr>
        <p:spPr>
          <a:xfrm>
            <a:off x="4820066" y="2087477"/>
            <a:ext cx="7281052"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ທີ່ພູເຂົາຊີນາຍ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ພຣະອົງຊົງມອບ</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ຄາບອາຫານແຫ່ງພັນທະສັນຍາ</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ໃຫ້ແກ່</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74 </a:t>
            </a:r>
            <a:r>
              <a:rPr lang="lo-LA" b="1" dirty="0">
                <a:solidFill>
                  <a:prstClr val="black"/>
                </a:solidFill>
                <a:latin typeface="Saysettha OT" panose="020B0504020207020204" pitchFamily="34" charset="-34"/>
                <a:cs typeface="Saysettha OT" panose="020B0504020207020204" pitchFamily="34" charset="-34"/>
              </a:rPr>
              <a:t>ຄົນ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ໂມເຊ,</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ອາໂຣນ, ນາດາບ</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ອາບີຮູ ແລະ ຜູ້ປົກຄອງອີກ </a:t>
            </a:r>
            <a:r>
              <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70</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ຄົນ</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ເຊິ່ງເປັນຕົວແທນຂອງປະຊາຊົນທັງໝົດ</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ອພຍ</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24:9-11).</a:t>
            </a:r>
          </a:p>
        </p:txBody>
      </p:sp>
      <p:sp>
        <p:nvSpPr>
          <p:cNvPr id="18" name="CuadroTexto 17">
            <a:extLst>
              <a:ext uri="{FF2B5EF4-FFF2-40B4-BE49-F238E27FC236}">
                <a16:creationId xmlns:a16="http://schemas.microsoft.com/office/drawing/2014/main" id="{1BE48802-1DDF-0A73-CECA-5006732F9E68}"/>
              </a:ext>
            </a:extLst>
          </p:cNvPr>
          <p:cNvSpPr txBox="1"/>
          <p:nvPr/>
        </p:nvSpPr>
        <p:spPr>
          <a:xfrm>
            <a:off x="66674" y="6094273"/>
            <a:ext cx="8162925"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ເຖິງວ່າພວກເຂົາຈະປະຕິເສດຄວາມລອດຢ່າງເຖິງທີ່ສຸດ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 </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ບໍ່ວ່າຈະເປັນ ນາດາບ, ອາບີຮູ</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ຫລື ຢູດາ</a:t>
            </a:r>
            <a:r>
              <a:rPr lang="lo-LA" b="1" dirty="0">
                <a:solidFill>
                  <a:prstClr val="black"/>
                </a:solidFill>
                <a:latin typeface="Saysettha OT" panose="020B0504020207020204" pitchFamily="34" charset="-34"/>
                <a:cs typeface="Saysettha OT" panose="020B0504020207020204" pitchFamily="34" charset="-34"/>
              </a:rPr>
              <a:t> ກໍ່ບໍ່ໄດ້ຖືກແຍກອອກຈາກຄາບອາຫານນີ້ </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ຄາບອາຫານແຫ່ງພັນທະສັນຍາ</a:t>
            </a:r>
            <a:r>
              <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a:t>
            </a:r>
          </a:p>
        </p:txBody>
      </p:sp>
    </p:spTree>
    <p:extLst>
      <p:ext uri="{BB962C8B-B14F-4D97-AF65-F5344CB8AC3E}">
        <p14:creationId xmlns:p14="http://schemas.microsoft.com/office/powerpoint/2010/main" val="324663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ox(in)">
                                      <p:cBhvr>
                                        <p:cTn id="24" dur="750"/>
                                        <p:tgtEl>
                                          <p:spTgt spid="8"/>
                                        </p:tgtEl>
                                      </p:cBhvr>
                                    </p:animEffect>
                                  </p:childTnLst>
                                </p:cTn>
                              </p:par>
                            </p:childTnLst>
                          </p:cTn>
                        </p:par>
                        <p:par>
                          <p:cTn id="25" fill="hold">
                            <p:stCondLst>
                              <p:cond delay="75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box(in)">
                                      <p:cBhvr>
                                        <p:cTn id="33" dur="750"/>
                                        <p:tgtEl>
                                          <p:spTgt spid="4"/>
                                        </p:tgtEl>
                                      </p:cBhvr>
                                    </p:animEffect>
                                  </p:childTnLst>
                                </p:cTn>
                              </p:par>
                            </p:childTnLst>
                          </p:cTn>
                        </p:par>
                        <p:par>
                          <p:cTn id="34" fill="hold">
                            <p:stCondLst>
                              <p:cond delay="750"/>
                            </p:stCondLst>
                            <p:childTnLst>
                              <p:par>
                                <p:cTn id="35" presetID="22" presetClass="entr" presetSubtype="8"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ox(in)">
                                      <p:cBhvr>
                                        <p:cTn id="42" dur="750"/>
                                        <p:tgtEl>
                                          <p:spTgt spid="10"/>
                                        </p:tgtEl>
                                      </p:cBhvr>
                                    </p:animEffect>
                                  </p:childTnLst>
                                </p:cTn>
                              </p:par>
                            </p:childTnLst>
                          </p:cTn>
                        </p:par>
                        <p:par>
                          <p:cTn id="43" fill="hold">
                            <p:stCondLst>
                              <p:cond delay="750"/>
                            </p:stCondLst>
                            <p:childTnLst>
                              <p:par>
                                <p:cTn id="44" presetID="2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duotone>
              <a:schemeClr val="accent4">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14B9E437-4302-54BB-75FF-8FF9D83419C7}"/>
            </a:ext>
          </a:extLst>
        </p:cNvPr>
        <p:cNvGrpSpPr/>
        <p:nvPr/>
      </p:nvGrpSpPr>
      <p:grpSpPr>
        <a:xfrm>
          <a:off x="0" y="0"/>
          <a:ext cx="0" cy="0"/>
          <a:chOff x="0" y="0"/>
          <a:chExt cx="0" cy="0"/>
        </a:xfrm>
      </p:grpSpPr>
      <p:sp>
        <p:nvSpPr>
          <p:cNvPr id="19" name="Rectángulo 18">
            <a:extLst>
              <a:ext uri="{FF2B5EF4-FFF2-40B4-BE49-F238E27FC236}">
                <a16:creationId xmlns:a16="http://schemas.microsoft.com/office/drawing/2014/main" id="{50DFE564-2E07-BC7F-3D3B-BF7B70317969}"/>
              </a:ext>
            </a:extLst>
          </p:cNvPr>
          <p:cNvSpPr>
            <a:spLocks noGrp="1" noRot="1" noMove="1" noResize="1" noEditPoints="1" noAdjustHandles="1" noChangeArrowheads="1" noChangeShapeType="1"/>
          </p:cNvSpPr>
          <p:nvPr/>
        </p:nvSpPr>
        <p:spPr>
          <a:xfrm>
            <a:off x="0" y="0"/>
            <a:ext cx="12192000" cy="1367432"/>
          </a:xfrm>
          <a:prstGeom prst="rect">
            <a:avLst/>
          </a:prstGeom>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Saysettha OT" panose="020B0504020207020204" pitchFamily="34" charset="-34"/>
              <a:cs typeface="Saysettha OT" panose="020B0504020207020204" pitchFamily="34" charset="-34"/>
            </a:endParaRPr>
          </a:p>
        </p:txBody>
      </p:sp>
      <p:sp>
        <p:nvSpPr>
          <p:cNvPr id="3" name="CuadroTexto 2">
            <a:extLst>
              <a:ext uri="{FF2B5EF4-FFF2-40B4-BE49-F238E27FC236}">
                <a16:creationId xmlns:a16="http://schemas.microsoft.com/office/drawing/2014/main" id="{5B07A45A-1E4C-2A3A-3944-1715BF4089FA}"/>
              </a:ext>
            </a:extLst>
          </p:cNvPr>
          <p:cNvSpPr txBox="1"/>
          <p:nvPr/>
        </p:nvSpPr>
        <p:spPr>
          <a:xfrm>
            <a:off x="454672" y="324011"/>
            <a:ext cx="9237967"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o-LA" sz="4000" b="1" spc="300" noProof="0" dirty="0">
                <a:ln/>
                <a:solidFill>
                  <a:srgbClr val="00CC00"/>
                </a:solidFill>
                <a:effectLst>
                  <a:outerShdw blurRad="38100" dist="12700" dir="2700000" algn="tl">
                    <a:srgbClr val="000000">
                      <a:alpha val="43137"/>
                    </a:srgbClr>
                  </a:outerShdw>
                </a:effectLst>
                <a:latin typeface="Saysettha OT" panose="020B0504020207020204" pitchFamily="34" charset="-34"/>
                <a:cs typeface="Saysettha OT" panose="020B0504020207020204" pitchFamily="34" charset="-34"/>
              </a:rPr>
              <a:t>ຂໍ້ຄິດເພີ່ມ</a:t>
            </a:r>
            <a:endParaRPr kumimoji="0" lang="en" sz="4000" b="1" i="0" u="none" strike="noStrike" kern="1200" cap="none" spc="300" normalizeH="0" baseline="0" noProof="0" dirty="0">
              <a:ln/>
              <a:solidFill>
                <a:srgbClr val="00CC00"/>
              </a:solidFill>
              <a:effectLst>
                <a:outerShdw blurRad="38100" dist="12700" dir="2700000" algn="tl">
                  <a:srgbClr val="000000">
                    <a:alpha val="43137"/>
                  </a:srgbClr>
                </a:outerShdw>
              </a:effectLst>
              <a:uLnTx/>
              <a:uFillTx/>
              <a:latin typeface="Saysettha OT" panose="020B0504020207020204" pitchFamily="34" charset="-34"/>
              <a:cs typeface="Saysettha OT" panose="020B0504020207020204" pitchFamily="34" charset="-34"/>
            </a:endParaRPr>
          </a:p>
        </p:txBody>
      </p:sp>
      <p:sp>
        <p:nvSpPr>
          <p:cNvPr id="16" name="CuadroTexto 15">
            <a:extLst>
              <a:ext uri="{FF2B5EF4-FFF2-40B4-BE49-F238E27FC236}">
                <a16:creationId xmlns:a16="http://schemas.microsoft.com/office/drawing/2014/main" id="{EB3ED71C-3F4E-2C28-7CF1-83505B0725A4}"/>
              </a:ext>
            </a:extLst>
          </p:cNvPr>
          <p:cNvSpPr txBox="1"/>
          <p:nvPr/>
        </p:nvSpPr>
        <p:spPr>
          <a:xfrm>
            <a:off x="900351" y="1691443"/>
            <a:ext cx="10754374"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ນາດາບ, ອາບີຮູ ແລະ ຢູດາແມ່ນມີຄວາມຄ້າຍຄືກັນເຊັ່ນ:</a:t>
            </a:r>
          </a:p>
          <a:p>
            <a:pPr marL="0" marR="0" lvl="0" indent="0" algn="l" defTabSz="914400" rtl="0" eaLnBrk="1" fontAlgn="auto" latinLnBrk="0" hangingPunct="1">
              <a:lnSpc>
                <a:spcPct val="100000"/>
              </a:lnSpc>
              <a:spcBef>
                <a:spcPts val="600"/>
              </a:spcBef>
              <a:spcAft>
                <a:spcPts val="0"/>
              </a:spcAft>
              <a:buClrTx/>
              <a:buSzTx/>
              <a:buFontTx/>
              <a:buNone/>
              <a:tabLst/>
              <a:defRPr/>
            </a:pPr>
            <a:r>
              <a:rPr lang="lo-LA" b="1" dirty="0">
                <a:solidFill>
                  <a:prstClr val="black"/>
                </a:solidFill>
                <a:latin typeface="Saysettha OT" panose="020B0504020207020204" pitchFamily="34" charset="-34"/>
                <a:cs typeface="Saysettha OT" panose="020B0504020207020204" pitchFamily="34" charset="-34"/>
              </a:rPr>
              <a:t>ນາດາບ ແລະ ອາບີຮູ ໄດ້ຖືກເລືອກໃຫ້ເປັນປະໂລຫິດ ເຊິ່ງໃກ້ຊິດກັບພຣະເຈົ້າ ແຕ່ພວກເຂົາໄດ້ເຮັດບາບໂດຍນໍາເອົາໄຟທີ່ບໍ່ບໍຣິສຸດມາຖວາຍພຣະເຈົ້າ ເພາະພຣະອົງບໍ່ໄດ້ສັ່ງພວກເຂົາແບບນັ້ນ, ສ່ວນຢູດາ ແມ່ນໜຶ່ງໃນສາວົກຂອງພຣະເຢຊູ ແຕ່ລາວໄດ້ ຫັກຫລັງພຣະອົງໃນຄາບອາຫານແຫ່ງພັນທະສັນຍາ.</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lo-LA" b="1" dirty="0">
                <a:solidFill>
                  <a:prstClr val="black"/>
                </a:solidFill>
                <a:latin typeface="Saysettha OT" panose="020B0504020207020204" pitchFamily="34" charset="-34"/>
                <a:cs typeface="Saysettha OT" panose="020B0504020207020204" pitchFamily="34" charset="-34"/>
              </a:rPr>
              <a:t>ສະຫລຸບພວກເຂົາທັງສາມ ແມ່ນຜູ້ທີ່ພຣະເຈົ້າຊົງເລືອກ ແລະ ພວກເຂົາໄດ້ມີໂອກາດໃກ້ຊິດກັບພຣະອົງ</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rPr>
              <a:t>ແຕ່ພວກເຂົາບໍ່ໄດ້ເຊື່ອຟັງພຣະອົງ</a:t>
            </a:r>
            <a:endParaRPr kumimoji="0" lang="en-US"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sp>
        <p:nvSpPr>
          <p:cNvPr id="2" name="CuadroTexto 17">
            <a:extLst>
              <a:ext uri="{FF2B5EF4-FFF2-40B4-BE49-F238E27FC236}">
                <a16:creationId xmlns:a16="http://schemas.microsoft.com/office/drawing/2014/main" id="{DA6546CF-134C-AD65-C6D3-60D3A8B3158D}"/>
              </a:ext>
            </a:extLst>
          </p:cNvPr>
          <p:cNvSpPr txBox="1"/>
          <p:nvPr/>
        </p:nvSpPr>
        <p:spPr>
          <a:xfrm>
            <a:off x="900351" y="4163765"/>
            <a:ext cx="8162925" cy="2339102"/>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baseline="0" noProof="0" dirty="0">
                <a:ln>
                  <a:noFill/>
                </a:ln>
                <a:solidFill>
                  <a:srgbClr val="FF0000"/>
                </a:solidFill>
                <a:effectLst/>
                <a:uLnTx/>
                <a:uFillTx/>
                <a:latin typeface="Saysettha OT" panose="020B0504020207020204" pitchFamily="34" charset="-34"/>
                <a:cs typeface="Saysettha OT" panose="020B0504020207020204" pitchFamily="34" charset="-34"/>
              </a:rPr>
              <a:t>ແລ້ວພວກເຮົາເດ? ພວກເຮົານະມັດສະການພຣະອົງ</a:t>
            </a:r>
            <a:r>
              <a:rPr kumimoji="0" lang="lo-LA" b="1" i="0" u="none" strike="noStrike" kern="1200" cap="none" spc="0" normalizeH="0" noProof="0" dirty="0">
                <a:ln>
                  <a:noFill/>
                </a:ln>
                <a:solidFill>
                  <a:srgbClr val="FF0000"/>
                </a:solidFill>
                <a:effectLst/>
                <a:uLnTx/>
                <a:uFillTx/>
                <a:latin typeface="Saysettha OT" panose="020B0504020207020204" pitchFamily="34" charset="-34"/>
                <a:cs typeface="Saysettha OT" panose="020B0504020207020204" pitchFamily="34" charset="-34"/>
              </a:rPr>
              <a:t> ຕາມແບບຂອງພວກເຮົາ ຫລື ຕາມແບບທີ່ພຣະອົງຊົງຢາກໃຫ້ພວກເຮົາປະຕິບັດ?</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lo-LA" b="1" baseline="0" dirty="0">
              <a:solidFill>
                <a:prstClr val="black"/>
              </a:solidFill>
              <a:latin typeface="Saysettha OT" panose="020B0504020207020204" pitchFamily="34" charset="-34"/>
              <a:cs typeface="Saysettha OT" panose="020B0504020207020204" pitchFamily="34" charset="-34"/>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ແມ່ນຫຍັງທີ່ເປັນ </a:t>
            </a:r>
            <a:r>
              <a:rPr kumimoji="0" lang="en-US"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a:t>
            </a:r>
            <a:r>
              <a:rPr lang="lo-LA" b="1" noProof="0" dirty="0">
                <a:solidFill>
                  <a:prstClr val="black"/>
                </a:solidFill>
                <a:latin typeface="Saysettha OT" panose="020B0504020207020204" pitchFamily="34" charset="-34"/>
                <a:cs typeface="Saysettha OT" panose="020B0504020207020204" pitchFamily="34" charset="-34"/>
              </a:rPr>
              <a:t>ໄຟທີ່ບໍ່ບໍຣິສຸດ</a:t>
            </a:r>
            <a:r>
              <a:rPr kumimoji="0" lang="en-US"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a:t>
            </a:r>
            <a:r>
              <a:rPr kumimoji="0" lang="lo-LA" b="1" i="0" u="none" strike="noStrike" kern="1200" cap="none" spc="0" normalizeH="0" noProof="0" dirty="0">
                <a:ln>
                  <a:noFill/>
                </a:ln>
                <a:solidFill>
                  <a:prstClr val="black"/>
                </a:solidFill>
                <a:effectLst/>
                <a:uLnTx/>
                <a:uFillTx/>
                <a:latin typeface="Saysettha OT" panose="020B0504020207020204" pitchFamily="34" charset="-34"/>
                <a:cs typeface="Saysettha OT" panose="020B0504020207020204" pitchFamily="34" charset="-34"/>
              </a:rPr>
              <a:t> ທີ່ພວກເຮົານໍາມາຖວາຍໃຫ້ກັບພຣະອົງ ແລະ ເຮັດໃຫ້ພຣະອົງໃຈຮ້າຍ ຄືກັບ ນາດາບ ແລະ ອາບີຮູ?</a:t>
            </a:r>
          </a:p>
          <a:p>
            <a:pPr marL="0" marR="0" lvl="0" indent="0" algn="l" defTabSz="914400" rtl="0" eaLnBrk="1" fontAlgn="auto" latinLnBrk="0" hangingPunct="1">
              <a:lnSpc>
                <a:spcPct val="100000"/>
              </a:lnSpc>
              <a:spcBef>
                <a:spcPts val="600"/>
              </a:spcBef>
              <a:spcAft>
                <a:spcPts val="0"/>
              </a:spcAft>
              <a:buClrTx/>
              <a:buSzTx/>
              <a:buFontTx/>
              <a:buNone/>
              <a:tabLst/>
              <a:defRPr/>
            </a:pPr>
            <a:endParaRPr lang="lo-LA" b="1" baseline="0" dirty="0">
              <a:solidFill>
                <a:prstClr val="black"/>
              </a:solidFill>
              <a:latin typeface="Saysettha OT" panose="020B0504020207020204" pitchFamily="34" charset="-34"/>
              <a:cs typeface="Saysettha OT" panose="020B0504020207020204" pitchFamily="34" charset="-34"/>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lo-LA" b="1" dirty="0">
                <a:solidFill>
                  <a:prstClr val="black"/>
                </a:solidFill>
                <a:latin typeface="Saysettha OT" panose="020B0504020207020204" pitchFamily="34" charset="-34"/>
                <a:cs typeface="Saysettha OT" panose="020B0504020207020204" pitchFamily="34" charset="-34"/>
              </a:rPr>
              <a:t>ພວກເຮົານະມັດສະການພຣະອົງຈິງຈັງຫລາຍປານໃດໃນແຕ່ລະມື ຫລື ເປັນພຽງພິທີ?</a:t>
            </a:r>
            <a:endParaRPr kumimoji="0" lang="en" b="1" i="0" u="none" strike="noStrike" kern="1200" cap="none" spc="0" normalizeH="0" baseline="0" noProof="0" dirty="0">
              <a:ln>
                <a:noFill/>
              </a:ln>
              <a:solidFill>
                <a:prstClr val="black"/>
              </a:solidFill>
              <a:effectLst/>
              <a:uLnTx/>
              <a:uFillTx/>
              <a:latin typeface="Saysettha OT" panose="020B0504020207020204" pitchFamily="34" charset="-34"/>
              <a:cs typeface="Saysettha OT" panose="020B0504020207020204" pitchFamily="34" charset="-34"/>
            </a:endParaRPr>
          </a:p>
        </p:txBody>
      </p:sp>
    </p:spTree>
    <p:extLst>
      <p:ext uri="{BB962C8B-B14F-4D97-AF65-F5344CB8AC3E}">
        <p14:creationId xmlns:p14="http://schemas.microsoft.com/office/powerpoint/2010/main" val="137190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2" grpId="0"/>
    </p:bldLst>
  </p:timing>
</p:sld>
</file>

<file path=ppt/theme/theme1.xml><?xml version="1.0" encoding="utf-8"?>
<a:theme xmlns:a="http://schemas.openxmlformats.org/drawingml/2006/main" name="1_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485</TotalTime>
  <Words>2309</Words>
  <Application>Microsoft Office PowerPoint</Application>
  <PresentationFormat>Panorámica</PresentationFormat>
  <Paragraphs>97</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Aptos Display</vt:lpstr>
      <vt:lpstr>Arial</vt:lpstr>
      <vt:lpstr>Calibri</vt:lpstr>
      <vt:lpstr>Saysettha OT</vt:lpstr>
      <vt:lpstr>1_Tema de Office</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Isabel Laveda</cp:lastModifiedBy>
  <cp:revision>36</cp:revision>
  <dcterms:created xsi:type="dcterms:W3CDTF">2025-07-31T02:29:16Z</dcterms:created>
  <dcterms:modified xsi:type="dcterms:W3CDTF">2025-09-02T16:30:32Z</dcterms:modified>
</cp:coreProperties>
</file>