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05" r:id="rId3"/>
    <p:sldId id="308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  <p:sldId id="298" r:id="rId13"/>
  </p:sldIdLst>
  <p:sldSz cx="12192000" cy="6858000"/>
  <p:notesSz cx="6858000" cy="9144000"/>
  <p:embeddedFontLst>
    <p:embeddedFont>
      <p:font typeface="Saysettha OT" panose="020B0504020207020204" pitchFamily="34" charset="-34"/>
      <p:regular r:id="rId15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94D"/>
    <a:srgbClr val="F78546"/>
    <a:srgbClr val="FFFFCC"/>
    <a:srgbClr val="FFFF99"/>
    <a:srgbClr val="771101"/>
    <a:srgbClr val="FF69CD"/>
    <a:srgbClr val="E19479"/>
    <a:srgbClr val="CDDBBF"/>
    <a:srgbClr val="F1CEC1"/>
    <a:srgbClr val="DD8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00" autoAdjust="0"/>
    <p:restoredTop sz="94709"/>
  </p:normalViewPr>
  <p:slideViewPr>
    <p:cSldViewPr snapToGrid="0">
      <p:cViewPr varScale="1">
        <p:scale>
          <a:sx n="101" d="100"/>
          <a:sy n="101" d="100"/>
        </p:scale>
        <p:origin x="133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5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C4E554-EE6D-98BF-1AA7-04592013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F67077-49A5-8577-A355-3761C49D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147" y="122067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3727AD-97B6-DBB7-C744-95BBECB7F290}"/>
              </a:ext>
            </a:extLst>
          </p:cNvPr>
          <p:cNvSpPr txBox="1"/>
          <p:nvPr/>
        </p:nvSpPr>
        <p:spPr>
          <a:xfrm>
            <a:off x="4124325" y="515922"/>
            <a:ext cx="806767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lo-LA" sz="36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ການປະຖິ້ມພຣະເຈົ້າ</a:t>
            </a:r>
            <a:r>
              <a:rPr lang="en" sz="36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lo-LA" sz="36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ແລະ</a:t>
            </a:r>
            <a:r>
              <a:rPr lang="lo-LA" sz="3600" b="1" spc="1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ການວິງວອນເພື່ອພວກເຂົາ</a:t>
            </a:r>
            <a:endParaRPr lang="en" sz="3600" b="1" spc="1000" dirty="0">
              <a:ln w="0"/>
              <a:solidFill>
                <a:schemeClr val="accent4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3328337" y="6519446"/>
            <a:ext cx="511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o-LA" sz="1600" b="1" dirty="0">
                <a:solidFill>
                  <a:srgbClr val="88703C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ບົດຮຽນທີ </a:t>
            </a:r>
            <a:r>
              <a:rPr lang="en" sz="1600" b="1" dirty="0">
                <a:solidFill>
                  <a:srgbClr val="88703C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11 </a:t>
            </a:r>
            <a:r>
              <a:rPr lang="lo-LA" sz="1600" b="1" dirty="0">
                <a:solidFill>
                  <a:srgbClr val="88703C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ສໍາລັບສະບາໂຕທີ </a:t>
            </a:r>
            <a:r>
              <a:rPr lang="en" sz="1600" b="1" dirty="0">
                <a:solidFill>
                  <a:srgbClr val="88703C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13</a:t>
            </a:r>
            <a:r>
              <a:rPr lang="lo-LA" sz="1600" b="1" dirty="0">
                <a:solidFill>
                  <a:srgbClr val="88703C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ກັນຍາ</a:t>
            </a:r>
            <a:r>
              <a:rPr lang="en" sz="1600" b="1" dirty="0">
                <a:solidFill>
                  <a:srgbClr val="88703C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0" y="16302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ຈົ່ງລົບຊື່ຂອງຂ້ານ້ອຍອອກຈາກປຶ້ມແຫ່ງຊີວິດ</a:t>
            </a:r>
            <a:r>
              <a:rPr lang="en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!”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2D9-816B-7120-EDEA-CB7087184A99}"/>
              </a:ext>
            </a:extLst>
          </p:cNvPr>
          <p:cNvSpPr txBox="1"/>
          <p:nvPr/>
        </p:nvSpPr>
        <p:spPr>
          <a:xfrm>
            <a:off x="1138238" y="676572"/>
            <a:ext cx="9632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ກະລຸນາຍົກບາບໃຫ້ພວກເຂົາດ້ວຍ; ຖ້າບໍ່ດັ່ງນັ້ນຈົ່ງລົບຊື່ຂອງຂ້ານ້ອຍອອກຈາກປຶ້ມແຫ່ງຊີວິດ ປະຊາຊົນຂອງພຣະອົງສາເຖີດ</a:t>
            </a:r>
            <a:r>
              <a:rPr lang="en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!” </a:t>
            </a:r>
            <a:r>
              <a:rPr lang="en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 32:32)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6636774" y="1461851"/>
            <a:ext cx="5555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ໂດຍການວິງວອນໃນຄັ້ງທໍາອິດນັ້ນ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ໂມເຊໄດ້ປ້ອງກັນການທໍາລາຍລ້າງປະຊາຊົນໄວ້ໄດ້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ແຕ່ກໍ່ເປັນການຊັດເຈນແລ້ວວ່າ ພຣະເຈົ້າບໍ່ໄດ້ຊົງອວຍພຣະພອນພວກເຂົາຫລັງຈາກຄວາມບາບຄັ້ງນີ້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ເພາະສະນັ້ນ ໂມເຊຈຶ່ງໄດ້ວິງວອນເປັນຄັ້ງທີສອງ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32:30).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86" y="1541268"/>
            <a:ext cx="3873910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258" y="1541268"/>
            <a:ext cx="2349559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2477" y="5155618"/>
            <a:ext cx="5683045" cy="1579272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5F3C3-A162-6070-BC0B-D6D816C7DF50}"/>
              </a:ext>
            </a:extLst>
          </p:cNvPr>
          <p:cNvSpPr txBox="1"/>
          <p:nvPr/>
        </p:nvSpPr>
        <p:spPr>
          <a:xfrm>
            <a:off x="147486" y="5032059"/>
            <a:ext cx="6022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ເຊິ່ງມີໄນວ່າ ພຣະເຈົ້າຈະຊົງແບກຮັບບາບກໍາຂອງປະຊາຊົນໄວ້ກັບພຣະອົງເອງ ແລະ ຈະຊົງຈ່າຍຄ່າໄຖ່ບາບເຫລົ່ານັ້ນ ກໍ່ຄືຄວາມຕາຍ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ອຊຢ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53:6; </a:t>
            </a:r>
            <a:b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</a:b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ໂຣມ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6:23).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ນີ້ແມ່ນສິ່ງທີ່ພຣະເຢຊູຊົງກະທໍາຢູ່ເທິງໄມ້ກາງແຂນ, ພຣະອົງໄດ້ແບກຮັບບາບຂອງພວກເຮົາໄວ້ແທນທີ່ພວກເຮົາຈະເປັນຄົນໄດ້ຮັບບາບກໍານັ້ນ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(1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ປຕ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2:24).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8F4CBE-1DCE-A949-698A-CBDEB1F7E73F}"/>
              </a:ext>
            </a:extLst>
          </p:cNvPr>
          <p:cNvSpPr txBox="1"/>
          <p:nvPr/>
        </p:nvSpPr>
        <p:spPr>
          <a:xfrm>
            <a:off x="6636774" y="3093067"/>
            <a:ext cx="55552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ໂມເຊໄດ້ເຕັມໃຈທີ່ຈະສູນເສຍຊີວິດອັນນິຣັນຂອງຕົນເອງ ຖ້າຫາກວ່າປະຊາຊົນບໍ່ໄດ້ຮັບການໃຫ້ອະໄພ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32:31-32).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ຢ່າງໃດກໍ່ຕາມນີ້ບໍ່ແມ່ນການໃຫ້ອະໄພຕາມປົກກະຕິທີ່ໂມເຊໄດ້ວິງວອນຂໍ ເພາະຄັ້ງນີ້ ໂມເຊບໍ່ໄດ້ກ່າວຄໍາວ່າ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ໃຫ້ອະໄພ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ຕາມພາສາເຮັບເຣີ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ແຕ່ລາວໃຊ້ຄໍາວ່າ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ແບກຮັບ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"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ຄວາມບາບຂອງປະຊາຊົນ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7D45DE-75F5-FA6C-C3AE-8DB1BBDB0C99}"/>
              </a:ext>
            </a:extLst>
          </p:cNvPr>
          <p:cNvSpPr txBox="1"/>
          <p:nvPr/>
        </p:nvSpPr>
        <p:spPr>
          <a:xfrm>
            <a:off x="3481754" y="1441132"/>
            <a:ext cx="8710246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ລະຫວ່າງຊ່ວງເວລາແຫ່ງການລໍຄອຍນີ້</a:t>
            </a:r>
            <a:r>
              <a:rPr lang="en-US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ມີເວລາໃຫ້ພວກເຂົາຕຶກຕອງເຖິງພຣະບັນຍັດຂອງພຣະເຈົ້າທີ່ພວກເຂົາໄດ້ຍິນ</a:t>
            </a:r>
            <a:r>
              <a:rPr lang="en-US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ແລະຕຽມຈິດຕຽມໃຈໃຫ້ພ້ອມ ເພື່ອທີ່ຈະຮັບການເປີດເຜີຍເພີ່ມເຕີມ ທີ່ພຣະອົງອາດຈະປະທານໃຫ້ກັບພວກເຂົາ</a:t>
            </a:r>
            <a:r>
              <a:rPr lang="en-US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ພວກເຂົາບໍ່ໄດ້ມີເວລາຫລາຍສໍາລັບສິ່ງທີ່ຈະເກີດຂຶ້ນນີ້</a:t>
            </a:r>
            <a:r>
              <a:rPr lang="en-US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; 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 ຖ້າວ່າພວກເຂົາສະແຫວງຫາຄວາມເຂົ້າໃຈທີ່ຊັດເຈນຍິ່ງຂຶ້ນກ່ຽວກັບຂໍ້ກໍານົດຂອງພຣະເຈົ້າ ແລະ ຖ່ອມໃຈລົງຕໍ່ພຣະພັກຂອງພຣະອົງ, ພວກເຂົາກໍຄົງຈະໄດ້ຮັບການປົກປ້ອງຈາກການລໍ້ລວງ. ແຕ່ວ່າພວກເຂົາບໍ່ໄດ້ເຮັດແບບນັ້ນ ແລະ ໃນຕໍ່ມາບໍ່ດົນ ພວກເຂົາກາຍເປັນຄົນປະໝາດ, ຂາດຄວາມໃສ່ໃຈ ແລະ ໄຮ້ກົດໝາຍ.</a:t>
            </a:r>
            <a:r>
              <a:rPr lang="en-US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 […]</a:t>
            </a:r>
          </a:p>
          <a:p>
            <a:pPr>
              <a:spcBef>
                <a:spcPts val="600"/>
              </a:spcBef>
            </a:pP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ພຽງແຕ່ພວກເຂົາຮູ້ສຶກເຖິງຄວາມໝົດຫວັງ ບໍ່ມີຜູ້ນໍາ, ພວກເຂົາຈຶ່ງຫວນກັບໄປກາຄວາມເຊື່ອທີ່ງົມງາຍຄືເກົ່າ</a:t>
            </a:r>
            <a:r>
              <a:rPr lang="en-US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sz="20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ປະຊາຊົນປາຖະໜາຮູບເຄົາລົບບາງຢ່າງ ເພື່ອເປັນຕົວແທນຂອງພຣະເຈົ້າ ແລະ ນໍາໜ້າພວກເຂົາແທນໂມເຊ.</a:t>
            </a:r>
            <a:endParaRPr lang="en-US" sz="2000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>
              <a:spcBef>
                <a:spcPts val="600"/>
              </a:spcBef>
            </a:pPr>
            <a:endParaRPr lang="en" sz="2000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24DA4A-A226-0CDC-5023-D3BC1F8B8818}"/>
              </a:ext>
            </a:extLst>
          </p:cNvPr>
          <p:cNvSpPr txBox="1"/>
          <p:nvPr/>
        </p:nvSpPr>
        <p:spPr>
          <a:xfrm>
            <a:off x="2077136" y="411748"/>
            <a:ext cx="3562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4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EGW (Patriarchs and Prophets, p. 315)</a:t>
            </a:r>
          </a:p>
        </p:txBody>
      </p:sp>
    </p:spTree>
    <p:extLst>
      <p:ext uri="{BB962C8B-B14F-4D97-AF65-F5344CB8AC3E}">
        <p14:creationId xmlns:p14="http://schemas.microsoft.com/office/powerpoint/2010/main" val="2349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7276349" y="39925"/>
            <a:ext cx="4712366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2400" b="1" dirty="0">
                <a:ln/>
                <a:solidFill>
                  <a:srgbClr val="196B24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ແລ້ວໂມເຊກໍກັບເຂົ້າໄປເຝົ້າອົງພຣະຜູ້ເປັນເຈົ້າ ແລະ ກ່າວແກ່ພຣະອົງວ່າ ປະຊາຊົນເຫລົ່ານີ້ໄດ້ເຮັດບາບຢ່າງຮ້າຍແຮງຫລາຍ ພວກເຂົາໄດ້ເອົາຄໍາຫລໍ່ເປັນພະ ແລະ ຂາບໄຫວ້, ກະລຸນາຍົກບາບໃຫ້ພວກເຂົາດ້ວຍ; ຖ້າບໍ່ດັ່ງນັ້ນຈົ່ງລຶບຊື່ຂອງຂ້ານ້ອຍອອກຈາກປຶ້ມບັນຊີແຫ່ງຊີວິດປະຊາຊົນຂອງພຣະອົງສາເຖີດ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”</a:t>
            </a:r>
            <a:endParaRPr lang="lo-LA" sz="2400" b="1" dirty="0">
              <a:ln/>
              <a:solidFill>
                <a:srgbClr val="196B24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o-LA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kumimoji="0" lang="es-ES" sz="18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Saysettha OT" panose="020B0504020207020204" pitchFamily="34" charset="-34"/>
                <a:cs typeface="Saysettha OT" panose="020B0504020207020204" pitchFamily="34" charset="-34"/>
              </a:rPr>
              <a:t> 32:31, 32</a:t>
            </a:r>
            <a:endParaRPr kumimoji="0" lang="es-ES" sz="1600" b="1" i="0" u="none" strike="noStrike" kern="1200" cap="none" spc="0" normalizeH="0" baseline="0" noProof="0" dirty="0">
              <a:ln/>
              <a:solidFill>
                <a:srgbClr val="196B24"/>
              </a:solidFill>
              <a:effectLst/>
              <a:uLnTx/>
              <a:uFillTx/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7371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A91B8-6EEF-7667-E079-EC07FEB4BDCB}"/>
              </a:ext>
            </a:extLst>
          </p:cNvPr>
          <p:cNvSpPr txBox="1"/>
          <p:nvPr/>
        </p:nvSpPr>
        <p:spPr>
          <a:xfrm>
            <a:off x="4400550" y="3695700"/>
            <a:ext cx="7791450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solidFill>
                  <a:srgbClr val="1043CE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ການປະຖິ້ມຄວາມເຊື່ອ</a:t>
            </a:r>
            <a:r>
              <a:rPr lang="en" b="1" dirty="0">
                <a:solidFill>
                  <a:srgbClr val="1043CE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ຄວາມອ່ອນແອຂອງ ອາໂຣນ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32:1-5)</a:t>
            </a:r>
          </a:p>
          <a:p>
            <a:pPr lvl="1"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ການສະເຫລີມສະຫລອງລູກງົວທອງຄໍາ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32:6)</a:t>
            </a:r>
          </a:p>
          <a:p>
            <a:pPr lvl="1"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ຄວາມເສື່ອມຊາມ ໃນການຂາບໄຫວ້ຮູບເຄົາລົບ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32:7-8)</a:t>
            </a:r>
          </a:p>
          <a:p>
            <a:pPr>
              <a:spcBef>
                <a:spcPts val="3000"/>
              </a:spcBef>
            </a:pPr>
            <a:r>
              <a:rPr lang="lo-LA" b="1" dirty="0">
                <a:solidFill>
                  <a:srgbClr val="3DA60E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ການວິງວອນ</a:t>
            </a:r>
            <a:r>
              <a:rPr lang="en" b="1" dirty="0">
                <a:solidFill>
                  <a:srgbClr val="3DA60E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ຂໍພຣະອົງຊົງປ່ຽນພຣະພິໂລດອັນຮຸນແຮງຂອງພຣະອົງ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!”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32:9-29)</a:t>
            </a:r>
          </a:p>
          <a:p>
            <a:pPr lvl="1">
              <a:spcBef>
                <a:spcPts val="600"/>
              </a:spcBef>
            </a:pP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ຂໍຊົງລຶບຊື່ຂອງຂ້າພະເຈົ້າອອກຈາກປຶ້ມແຫ່ງຊີວິດ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!”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32:30-32)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145090" y="176529"/>
            <a:ext cx="73418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16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16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ພວກເຂົາໄດ້ປະຖິ້ມການດໍາເນີນຊີວິດທີ່ເຮົາໄດ້ສັ່ງພວກເຂົາໃຫ້ປະຕິບັດ ແລະ ພວກເຂົາໄດ້ເອົາຄໍາມາຫລໍ່ເປັນຮູບງົວເຖິກນ້ອຍໂຕໜຶ່ງ ແລະ ໄດ້ຂາບໄຫວ້... </a:t>
            </a:r>
            <a:r>
              <a:rPr lang="en" sz="16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 (</a:t>
            </a:r>
            <a:r>
              <a:rPr lang="lo-LA" sz="16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sz="16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32:8 ).</a:t>
            </a:r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6675" y="130760"/>
            <a:ext cx="4250050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36"/>
          <a:stretch>
            <a:fillRect/>
          </a:stretch>
        </p:blipFill>
        <p:spPr>
          <a:xfrm>
            <a:off x="133553" y="3485731"/>
            <a:ext cx="3600248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515715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6214391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895291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5814875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140789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784" y="3716936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875" y="5378258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295275" y="1899680"/>
            <a:ext cx="73418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ໃນການຜະເຊີນກັບການປະຖິ້ມຄວາມເຊື່ອນີ້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ພຣະເຈົ້າໄດ້ຊົງຖາມໂມເຊເພື່ອທີ່ຈະທໍາລາຍພວກເຂົາ ແລະ ຈະຊົງສ້າງຊົນຊາດໃໝ່ຂຶ້ນ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32:10).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ຈາກການຜິດຫວັງຈາກການລະຖິ້ມຄວາມເຊື່ອຂອງພວກເຂົາ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ໂມເຊໄດ້ຂໍຮ້ອງພຣະເຈົ້າບໍ່ໃຫ້ທໍາລາຍພວກເຂົາ ແລະ ຂໍການອະໄພຍະໂທດເຖິງສອງຄັ້ງ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295275" y="879266"/>
            <a:ext cx="71342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ຫລັງຈາກທີ່ພວກເຂົາໄດ້ຮັບພຣະບັນຍັດສິບປະການ ໃນຕໍ່ມາບໍ່ດົນ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ພວກເຂົາກໍ່ຊົງໄດ້ຮັບການເຕືອນອີກຄັ້ງວ່າບໍ່ໃຫ້ສ້າງຮູບເຄົາລົບ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20:23),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ຊາວອິດສະຣາເອນໄດ້ສ້າງງົວເຖິກນ້ອຍໂຕໜຶ່ງ</a:t>
            </a:r>
            <a:endParaRPr lang="en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2622884" y="4951737"/>
            <a:ext cx="9374671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lo-LA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ການປະຖິ້ມຄວາມເຊື່ອ</a:t>
            </a:r>
            <a:endParaRPr lang="e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20" name="Imagen 19" descr="Imagen que contiene cebra, tabla, pantalla, parado&#10;&#10;El contenido generado por IA puede ser incorrecto.">
            <a:extLst>
              <a:ext uri="{FF2B5EF4-FFF2-40B4-BE49-F238E27FC236}">
                <a16:creationId xmlns:a16="http://schemas.microsoft.com/office/drawing/2014/main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1330496"/>
            <a:ext cx="2342196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0" y="108288"/>
            <a:ext cx="9224717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lo-LA" sz="3200" b="1" dirty="0">
                <a:ln/>
                <a:solidFill>
                  <a:schemeClr val="accent3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ຄວາມອ່ອນແອຂອງອາໂຣນ</a:t>
            </a:r>
            <a:endParaRPr lang="en" sz="3200" b="1" dirty="0">
              <a:ln/>
              <a:solidFill>
                <a:schemeClr val="accent3"/>
              </a:solidFill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E8A239-CB95-4A3E-4132-30D28B2E7C54}"/>
              </a:ext>
            </a:extLst>
          </p:cNvPr>
          <p:cNvSpPr txBox="1"/>
          <p:nvPr/>
        </p:nvSpPr>
        <p:spPr>
          <a:xfrm>
            <a:off x="415404" y="605431"/>
            <a:ext cx="839390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chemeClr val="accent6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ແລ້ວອາໂຣນກໍ່ໄດ້ສ້າງແທ່ນບູຊາແທ່ນໜຶ່ງໄວ້ຕໍ່ໜ້າຮູບງົວຄໍາ ແລະ ປະກາດວ່າ ມື້ອື່ນຈະມີການກິນລ້ຽງຖວາຍກຽດແກ່ອົງພຣະຜູ້ເປັນເຈົ້າ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’ </a:t>
            </a: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chemeClr val="accent6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32:5)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566549-ED16-C095-72F8-80176C9232AE}"/>
              </a:ext>
            </a:extLst>
          </p:cNvPr>
          <p:cNvSpPr txBox="1"/>
          <p:nvPr/>
        </p:nvSpPr>
        <p:spPr>
          <a:xfrm>
            <a:off x="2457448" y="1366520"/>
            <a:ext cx="6657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ເຖິງວ່າຄໍາໃນພາສາເຮັບເຣີ ເອໂລຮິມ </a:t>
            </a:r>
            <a:r>
              <a:rPr lang="en" b="1" i="1" dirty="0" err="1">
                <a:latin typeface="Saysettha OT" panose="020B0504020207020204" pitchFamily="34" charset="-34"/>
                <a:cs typeface="Saysettha OT" panose="020B0504020207020204" pitchFamily="34" charset="-34"/>
              </a:rPr>
              <a:t>elohim</a:t>
            </a:r>
            <a:r>
              <a:rPr lang="en" b="1" i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ຈະເປັນຈໍານວນຫລາຍ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ພະເຈົ້າ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,”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ແຕ່ຄໍານີ້ກໍ່ມັກຈະກ່າວເຖິງພຣະເຈົ້າອົງດຽວຢູ່ເລື້ອຍໆ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: 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ເຮົາຄືພຣະເຢໂຮວາ ພຣະເຈົ້າຂອງພວກເຈົ້າ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[</a:t>
            </a:r>
            <a:r>
              <a:rPr lang="en" b="1" i="1" dirty="0" err="1">
                <a:latin typeface="Saysettha OT" panose="020B0504020207020204" pitchFamily="34" charset="-34"/>
                <a:cs typeface="Saysettha OT" panose="020B0504020207020204" pitchFamily="34" charset="-34"/>
              </a:rPr>
              <a:t>elohim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],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ຜູ້ທີ່ນໍາພາພວກເຈົ້າອອກມາຈາກປະເທດເອຢິບ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”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20:2).</a:t>
            </a:r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691" y="3811757"/>
            <a:ext cx="2873013" cy="2940050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17" y="201443"/>
            <a:ext cx="2762984" cy="3400862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>
            <a:extLst>
              <a:ext uri="{FF2B5EF4-FFF2-40B4-BE49-F238E27FC236}">
                <a16:creationId xmlns:a16="http://schemas.microsoft.com/office/drawing/2014/main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4306207"/>
            <a:ext cx="3098284" cy="232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0CE8C8E-F2EC-C667-3245-60F9133EC3FA}"/>
              </a:ext>
            </a:extLst>
          </p:cNvPr>
          <p:cNvSpPr txBox="1"/>
          <p:nvPr/>
        </p:nvSpPr>
        <p:spPr>
          <a:xfrm>
            <a:off x="3352801" y="4146943"/>
            <a:ext cx="52831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ຍ້ອນການລັງເລໃຈຂອງອາໂຣນໃນຄໍາເວົ້າຂອງປະຊາຊົນ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32:2)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ເຮັດໃຫ້ລາວໄດ້ປະຖິ້ມຄວາມເຊື່ອທີ່ມີ ແທນທີ່ຈະສືບຕໍ່ຈົງຮັກພັກດີກັບພຣະບັນຍັດຕໍ່ໄປ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952273-BFBF-78A6-4571-43F1D641F0EA}"/>
              </a:ext>
            </a:extLst>
          </p:cNvPr>
          <p:cNvSpPr txBox="1"/>
          <p:nvPr/>
        </p:nvSpPr>
        <p:spPr>
          <a:xfrm>
            <a:off x="3352801" y="5111586"/>
            <a:ext cx="57618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ແທນທີ່ຈະເຕືອນພວກເຂົາເລື່ອງການສ້າງຮູບເຄົາລົບເພື່ອຂາບໄຫວ້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ແຕ່ອາໂຣນຊໍ້າຜັດສ້າງງົວເຖິກນ້ອຍໂຕໜຶ່ງຂຶ້ນມາ ແລະ ປະກາດວ່າ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en-US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ນີ້ແມ່ນພຣະເຈົ້າຂອງພວກເຈົ້າ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[</a:t>
            </a:r>
            <a:r>
              <a:rPr lang="en" b="1" i="1" dirty="0" err="1">
                <a:latin typeface="Saysettha OT" panose="020B0504020207020204" pitchFamily="34" charset="-34"/>
                <a:cs typeface="Saysettha OT" panose="020B0504020207020204" pitchFamily="34" charset="-34"/>
              </a:rPr>
              <a:t>elohim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]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ອັນນີ້ແຫລະແມ່ນພະຂອງພວກເຮົາ ຜູ້ທີ່ໄດ້ນໍາພາພວກເຮົາອອກມາຈາກເອຢິບ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!”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32:4).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2457448" y="2566747"/>
            <a:ext cx="66572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ໃນຊ່ວງທີ່ໂມເຊບໍ່ຢູ່ກັບພວກເຂົາ ປະຊາຊົນຮ້ອງຂໍໃຫ້ອາໂຣນສ້າງ ພຣະເຈົ້າທີ່ສາມາດເບິ່ງເຫັນດ້ວຍຕາໄດ້ </a:t>
            </a:r>
            <a:r>
              <a:rPr lang="en" b="1" i="1" dirty="0" err="1">
                <a:latin typeface="Saysettha OT" panose="020B0504020207020204" pitchFamily="34" charset="-34"/>
                <a:cs typeface="Saysettha OT" panose="020B0504020207020204" pitchFamily="34" charset="-34"/>
              </a:rPr>
              <a:t>elohim</a:t>
            </a:r>
            <a:r>
              <a:rPr lang="en" b="1" i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ເຊິ່ງພວກເຂົາຈະນະມັດສະການ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32:1).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ພວກເຂົາໄດ້ລືມພຣະບັນຍັດສິບປະການທີ່ໄດ້ຮັບ ແລະ ຄໍາໝັ້ນສັນຍາຂອງພວກເຂົາທີ່ຈະເຊື່ອຟັງພຣະເຈົ້າ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24:7).</a:t>
            </a:r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0" y="63170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o-LA" sz="32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ການສະເຫລີມສະຫລອງລູກງົວທອງຄໍາ</a:t>
            </a:r>
            <a:endParaRPr lang="en" sz="32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0" y="512266"/>
            <a:ext cx="7820025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600" b="1" dirty="0">
                <a:solidFill>
                  <a:schemeClr val="accent5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1600" b="1" dirty="0">
                <a:solidFill>
                  <a:schemeClr val="accent5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ໃນມື້ຕໍ່ມາພວກເຂົາໄດ້ຕື່ນແຕ່ເຊົ້າໆ ພວກເຂົາໄດ້ເຜົາສັດທັງໂຕຖວາຍບູຊາ ແລະ ນໍາເອົາສັດໂຕອື່ນມາຂ້າກິນເພື່ອຄວາມສາມັກຄີທໍາ ປະຊາຊົນຕ່າງກໍ່ນັ່ງລົງແລະກິນດື່ມ ເຊິ່ງຕໍ່ມາມີການເຕັ້ນລໍາຖວາຍບູຊາຮູບເຄົາລົບຢ່າງເຖິງໃຈ</a:t>
            </a:r>
            <a:r>
              <a:rPr lang="en" sz="1600" b="1" dirty="0">
                <a:solidFill>
                  <a:schemeClr val="accent5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” </a:t>
            </a:r>
            <a:r>
              <a:rPr lang="en" sz="1200" b="1" dirty="0">
                <a:solidFill>
                  <a:schemeClr val="accent5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200" b="1" dirty="0">
                <a:solidFill>
                  <a:schemeClr val="accent5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sz="1200" b="1" dirty="0">
                <a:solidFill>
                  <a:schemeClr val="accent5"/>
                </a:solidFill>
                <a:latin typeface="Saysettha OT" panose="020B0504020207020204" pitchFamily="34" charset="-34"/>
                <a:cs typeface="Saysettha OT" panose="020B0504020207020204" pitchFamily="34" charset="-34"/>
              </a:rPr>
              <a:t> 32:6)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256560" y="1453157"/>
            <a:ext cx="74682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ໂດຍການສ້າງຮູບງົວທອງຄໍານີ້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ພວກເຂົາໄດ້ລົດຄວາມເປັນພຣະເຈົ້າຜູ້ຊົງຣິດອໍານາດອັນຍິ່ງໃຫຍ່ ໃຫ້ກາຍມາເປັນພຽງງົວເຖິກໂຕດຽວ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ນະມັດສະການສັດທີ່ສ້າງຂຶ້ນ ແທນພຣະຜູ້ສ້າງ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ໂຣມ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1:23).</a:t>
            </a:r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0025" y="683715"/>
            <a:ext cx="4233291" cy="2782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0" y="3552825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284" y="4530571"/>
            <a:ext cx="3304032" cy="2246376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81141-4E0F-54DC-D5C5-F7410CB40A08}"/>
              </a:ext>
            </a:extLst>
          </p:cNvPr>
          <p:cNvSpPr txBox="1"/>
          <p:nvPr/>
        </p:nvSpPr>
        <p:spPr>
          <a:xfrm>
            <a:off x="4889497" y="3465851"/>
            <a:ext cx="72358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sz="16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ໃນຄວາມຈິງແລ້ວ ພວກເຂົາໄດ້ຫັນປ່ຽນຈາກການນະມັດສະການພຣະເຈົ້າມາເປັນການນະມັດສະການຜີມານຮ້າຍ </a:t>
            </a:r>
            <a:r>
              <a:rPr lang="en" sz="16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6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ພບຍສ</a:t>
            </a:r>
            <a:r>
              <a:rPr lang="en" sz="16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32:17). </a:t>
            </a:r>
            <a:r>
              <a:rPr lang="lo-LA" sz="16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ຖ້າພວກເຂົານະມັດສະການພຣະເຈົ້າ ພວກເຂົາກໍ່ຈະເຕີບໂຕຂຶ້ນທາງດ້ານສິນລະທໍາ ແລະ ຈະໄດ້ຮັບລັກສະນະນິໄສຄືກັບພຣະອົງ</a:t>
            </a:r>
            <a:r>
              <a:rPr lang="en" sz="1600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1A7B70-9C76-763D-EEB1-9BD1EF2DB137}"/>
              </a:ext>
            </a:extLst>
          </p:cNvPr>
          <p:cNvSpPr txBox="1"/>
          <p:nvPr/>
        </p:nvSpPr>
        <p:spPr>
          <a:xfrm>
            <a:off x="138684" y="5842676"/>
            <a:ext cx="8728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ເມື່ອພວກເຮົາບໍ່ໄດ້ມອບຈິດໃຈຂອງພວກເຮົາໃຫ້ແກ່ພຣະຜູ້ສ້າງ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ແຕ່ຫັນໄປບູຊາສິ່ງອື່ນແທນ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ເຊິ່ງມີຢ່າງຫລວງຫລາຍ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),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ບໍ່ໄວກໍ່ຊ້າ ທີ່ມັນຈະນໍາພວກເຮົາໄປສູ່ຄວາມເສື່ອມຊາມທາງສິນລະທໍາ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D8E329-9AE8-6228-918A-F7225C35239E}"/>
              </a:ext>
            </a:extLst>
          </p:cNvPr>
          <p:cNvSpPr txBox="1"/>
          <p:nvPr/>
        </p:nvSpPr>
        <p:spPr>
          <a:xfrm>
            <a:off x="4889497" y="4481514"/>
            <a:ext cx="37296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ໂດຍການນະມັດສະການຜີມານຮ້າຍ ພວກເຂົາເສື່ອມຊາມລົງ ແລະ ກໍ່ຈະກາຍເປັນຄືກັບຜີມານທີ່ພວກເຂົາບູຊານັ້ນ.</a:t>
            </a:r>
            <a:endParaRPr lang="es-ES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256559" y="2468820"/>
            <a:ext cx="74682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ພວກເຂົາຄິດແບບໄຮ້ເຫດຜົນວ່າ ຮູບເຄົາລົບນັ້ນຈະນໍາທາງພວກເຂົາໄດ້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ບາງຄົນໃນພວກເຂົາອາດຄິດວ່າ ພຣະເຈົ້າ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en" b="1" i="1" dirty="0" err="1">
                <a:latin typeface="Saysettha OT" panose="020B0504020207020204" pitchFamily="34" charset="-34"/>
                <a:cs typeface="Saysettha OT" panose="020B0504020207020204" pitchFamily="34" charset="-34"/>
              </a:rPr>
              <a:t>elohim</a:t>
            </a:r>
            <a:r>
              <a:rPr lang="en" b="1" i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ໄດ້ກາຍມາເປັນງົວເຖິກທອງຄໍາແລ້ວ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! 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32:24)</a:t>
            </a:r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-64027" y="0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o-LA" sz="4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ຄວາມເສື່ອມຊາມໃນການບູຊາຮູບເຄົາລົບ</a:t>
            </a:r>
            <a:endParaRPr lang="en" sz="4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139410" y="644015"/>
            <a:ext cx="11785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6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16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ແລ້ວອົງພຣະຜູ້ເປັນເຈົ້າກໍບອກໂມເຊວ່າ: ຟ້າວກັບລົງໄປດຽວນີ້ ເພາະປະຊາຊົນຂອງເຈົ້າ ຄືພວກທີ່ເຈົ້າໄດ້ນໍາອອກມາຈາກປະເທດເອຢິບນັ້ນໄດ້ເຮັດບາບ ແລະ ປະຖິ້ມເຮົາເສຍແລ້ວ </a:t>
            </a:r>
            <a:r>
              <a:rPr lang="en" sz="1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sz="1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 32:7)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1562730" y="1294328"/>
            <a:ext cx="7609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ການກົ້ມຂາບລົງທີ່ຮູບເຄົາລົບທີ່ມະນຸດສ້າງຂຶ້ນ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ບໍ່ວ່າຈະເປັນຕົວແທນຂອງພຣະເຈົ້າ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ພຣະເຢຊູ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ຫລືຜູ້ເຊື່ອຂອງພຣະອົງ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)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ແມ່ນການຝ່າຝືນກົດບັນຍັດຂອງພຣະອົງ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20:3-6)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ແລະດ້ວຍເຫດນີ້ຈຶ່ງກາຍເປັນຄວາມບາບ ແລະ ຄວາມເສື່ອມຊາມ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</a:t>
            </a:r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1450695"/>
            <a:ext cx="2772598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50" y="1450695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6925" y="3860081"/>
            <a:ext cx="3200400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250534-55B9-94F4-73FC-041E8FE6DC7E}"/>
              </a:ext>
            </a:extLst>
          </p:cNvPr>
          <p:cNvSpPr txBox="1"/>
          <p:nvPr/>
        </p:nvSpPr>
        <p:spPr>
          <a:xfrm>
            <a:off x="159225" y="3751178"/>
            <a:ext cx="56052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ພວກເຮົາກໍາລັງນະມັດສະການຮູບເຄົາລົບອັນໃດ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?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ໃຫ້ພວກເຮົາຈົດລາຍຊື່ສິ່ງນັ້ນອອກມາ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ຕົວຢ່າງ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: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ຄວາມພູມໃຈໃນຕົນເອງ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ເງິນ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ອໍານາດ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ຕັນຫາ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ອາຫານ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ວຽກງານ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ສື່ສັງຄົມອອນໄລ....</a:t>
            </a:r>
            <a:endParaRPr lang="en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62634-0F0C-7D46-5346-D92267FBFD11}"/>
              </a:ext>
            </a:extLst>
          </p:cNvPr>
          <p:cNvSpPr txBox="1"/>
          <p:nvPr/>
        </p:nvSpPr>
        <p:spPr>
          <a:xfrm>
            <a:off x="1562730" y="2368865"/>
            <a:ext cx="7609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ການບູຊາຮູບເຄົາລົບໃນສະຕະວັດທີ 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21</a:t>
            </a:r>
            <a:r>
              <a:rPr lang="en" b="1" baseline="30000" dirty="0">
                <a:latin typeface="Saysettha OT" panose="020B0504020207020204" pitchFamily="34" charset="-34"/>
                <a:cs typeface="Saysettha OT" panose="020B0504020207020204" pitchFamily="34" charset="-34"/>
              </a:rPr>
              <a:t>st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 ແມ່ນຫຍັງ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?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ແມ່ນການບູຊາທຸກໆສິ່ງທີ່ມາແທນທີ່ພຣະເຈົ້າ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ຮູບເຄົາລົບແມ່ນສິ່ງທີ່ດຶງດູດອອກມາຈາກຈິນຕະນາການ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 ຄວາມຄິດຂອງພວກເຮົາ ຫລາຍກວ່າການເຄົາລົບພຣະເຈົ້າຕົວຈິງ. ເຊິ່ງເປັນສິ່ງທີ່ຄອບງໍາຈິດໃຈຂອງພວກເຮົາ.</a:t>
            </a:r>
            <a:endParaRPr lang="en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B1E159-F00E-A6E2-067D-9F35FE87D416}"/>
              </a:ext>
            </a:extLst>
          </p:cNvPr>
          <p:cNvSpPr txBox="1"/>
          <p:nvPr/>
        </p:nvSpPr>
        <p:spPr>
          <a:xfrm>
            <a:off x="159225" y="4825716"/>
            <a:ext cx="56052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ການບູຊາຮູບເຄົາລົບເຫລົ່ານີ້ກ່ຽວຂ້ອງຫຍັງກັບພວກເຮົາ ຖ້າພວກເຮົາບູຊາມັນ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?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ບຸກຄະລິກຂະພາບຂອງພວກເຮົາ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ວິທີຄິດ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ອາລົມ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ແລະ ແມ້ແຕ່ຊີວິດທາງສັງຄົມຂອງພວກເຮົາກໍ່ຈະຖືກປ່ຽນແປງໄປ</a:t>
            </a:r>
            <a:r>
              <a:rPr lang="en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. </a:t>
            </a:r>
            <a:r>
              <a:rPr lang="lo-LA" b="1" dirty="0">
                <a:latin typeface="Saysettha OT" panose="020B0504020207020204" pitchFamily="34" charset="-34"/>
                <a:cs typeface="Saysettha OT" panose="020B0504020207020204" pitchFamily="34" charset="-34"/>
              </a:rPr>
              <a:t>ໃຫ້ພວກເຮົາແລກປ່ຽນກັບພຣະເຈົ້າໂດຍໃຫ້ຄວາມສໍາພັນທີ່ແທ້ຈິງກັບພຣະອົງ ແທນຄວາມສໍາພັນທີ່ຈອມປອມ ທີ່ບໍ່ສາມາດຊ່ວຍພວກເຮົາໃຫ້ລອດໄດ້.</a:t>
            </a:r>
            <a:endParaRPr lang="en" b="1" dirty="0"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3069177" y="4978114"/>
            <a:ext cx="885319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lo-LA" sz="96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ການວິງວອນ</a:t>
            </a:r>
            <a:endParaRPr lang="en" sz="9600" b="1" dirty="0">
              <a:ln w="6600">
                <a:solidFill>
                  <a:srgbClr val="ED8F5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8F52"/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0" y="149412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o-LA" sz="28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ຂໍຊົງປ່ຽນພຣະພິໂລດອັນຮຸນແຮງຂອງພຣະອົງ</a:t>
            </a:r>
            <a:endParaRPr lang="en" sz="28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1023936" y="675798"/>
            <a:ext cx="10144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ເປັນຫຍັງຈຶ່ງເຮັດໃຫ້ຊາວເອຢິບຕ້ອງໄດ້ເວົ້າໃຫ້ພຣະອົງວ່າ ພຣະອົງໄດ້ນໍາປະຊາຊົນຂອງພຣະອົງອອກມາ ກໍ່ເພື່ອວາງແຜນຂ້າພວກເຂົາຢູ່ໃນເທິງພູນີ້ໂດຍທໍາລາຍພວກເຂົາໃຫ້ໝົດສິ້ນໄປ</a:t>
            </a:r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!’ 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 32:12)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2949677" y="1550037"/>
            <a:ext cx="5820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o-LA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ພຣະເຈົ້າໄດ້ບອກໂມເຊວ່າ </a:t>
            </a:r>
            <a:r>
              <a:rPr lang="en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ເພາະວ່າປະຊາຊົນຂອງເຈົ້າ</a:t>
            </a:r>
            <a:r>
              <a:rPr lang="en-US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ຜູ້ທີ່ເຈົ້າໄດ້ນໍາອອກມາຈາກປະເທດເອຢິບນັ້ນ</a:t>
            </a:r>
            <a:r>
              <a:rPr lang="en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” (</a:t>
            </a:r>
            <a:r>
              <a:rPr lang="lo-LA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. 32:7).</a:t>
            </a: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9665110" y="4355690"/>
            <a:ext cx="2399070" cy="24431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105" y="1648288"/>
            <a:ext cx="3212075" cy="255841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3A7E76-CB6F-7CDD-A954-84FAEA139F26}"/>
              </a:ext>
            </a:extLst>
          </p:cNvPr>
          <p:cNvSpPr txBox="1"/>
          <p:nvPr/>
        </p:nvSpPr>
        <p:spPr>
          <a:xfrm>
            <a:off x="2022004" y="4080533"/>
            <a:ext cx="69600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ພຣະພິໂລດຂອງພຣະອົງແມ່ນຍຸຕິທໍາ</a:t>
            </a:r>
            <a:r>
              <a:rPr lang="en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ແຕ່ໂມເຊຮູ້ວ່າ </a:t>
            </a:r>
            <a:r>
              <a:rPr lang="en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“</a:t>
            </a:r>
            <a:r>
              <a:rPr lang="lo-LA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ຄວາມເມດຕາຍ່ອມມີອໍານາດເໜືອການພິພາກສາ</a:t>
            </a:r>
            <a:r>
              <a:rPr lang="en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” (</a:t>
            </a:r>
            <a:r>
              <a:rPr lang="lo-LA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ຢາໂກໂບ</a:t>
            </a:r>
            <a:r>
              <a:rPr lang="en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 2:13). </a:t>
            </a:r>
            <a:r>
              <a:rPr lang="lo-LA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ຫລັງຈາກວິງວອນເພື່ອຊົນຊາດອິດສະຣາເອນ</a:t>
            </a:r>
            <a:r>
              <a:rPr lang="en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lo-LA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ແລະ ໝັ້ນໃຈວ່າພຣະອົງໄດ້ຊົງຢຸດພຣະພິໂລດຂອງພຣະອົງແລ້ວ</a:t>
            </a:r>
            <a:r>
              <a:rPr lang="en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 </a:t>
            </a:r>
            <a:r>
              <a:rPr lang="lo-LA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ລາວຈຶ່ງໄດ້ກັບລົງຈາກພູໄປ </a:t>
            </a:r>
            <a:r>
              <a:rPr lang="en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. 32:12-15). </a:t>
            </a:r>
            <a:r>
              <a:rPr lang="lo-LA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ແຕ່ເມື່ອຫລຽວເຫັນການກະທໍາຄວາມຊົ່ວຂອງພວກເຂົາ ລາວຈຶ່ງໄດ້ທໍາລາຍສັນຍາລັກແຫ່ງພັນທະສັນຍາ ນັ້ນກໍຄື ແຜ່ນສີລາ ພຣະບັນຍັດ </a:t>
            </a:r>
            <a:r>
              <a:rPr lang="en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. 32:19).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2949677" y="2546390"/>
            <a:ext cx="58206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ໂມເຊໄດ້ຕອບຢ່າງເໝາະສົມວ່າ</a:t>
            </a:r>
            <a:r>
              <a:rPr lang="en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: “</a:t>
            </a:r>
            <a:r>
              <a:rPr lang="lo-LA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ພວກເຂົາບໍ່ແມ່ນປະຊາຊົນຂອງເຮົາແຕ່ແມ່ນຂອງພຣະອົງ</a:t>
            </a:r>
            <a:r>
              <a:rPr lang="en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; </a:t>
            </a:r>
            <a:r>
              <a:rPr lang="lo-LA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ບໍ່ແມ່ນຂ້ານ້ອຍເປັນຜູ້ນໍາພວກເຂົາອອກມາ ແຕ່ແມ່ນພຣະອົງ</a:t>
            </a:r>
            <a:r>
              <a:rPr lang="en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” (</a:t>
            </a:r>
            <a:r>
              <a:rPr lang="lo-LA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. 32:11). </a:t>
            </a:r>
            <a:r>
              <a:rPr lang="lo-LA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ພຣະອົງຈຶ່ງໄດ້ຖາມໂມເຊ ເພື່ອຈະທໍາລາຍພວກເຂົາ </a:t>
            </a:r>
            <a:r>
              <a:rPr lang="en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. 32:10), </a:t>
            </a:r>
            <a:r>
              <a:rPr lang="lo-LA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ແຕ່ໂມເຊໄດ້ຂໍໄວ້ ເພື່ອບໍ່ຢາກໃຫ້ພວກເຂົາຖືກທໍາລາຍ</a:t>
            </a:r>
            <a:endParaRPr lang="en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ysettha OT" panose="020B0504020207020204" pitchFamily="34" charset="-34"/>
              <a:cs typeface="Saysettha OT" panose="020B0504020207020204" pitchFamily="34" charset="-3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F0FDF5-42F0-2939-931B-8DCB097DF2E3}"/>
              </a:ext>
            </a:extLst>
          </p:cNvPr>
          <p:cNvSpPr txBox="1"/>
          <p:nvPr/>
        </p:nvSpPr>
        <p:spPr>
          <a:xfrm>
            <a:off x="2022004" y="5722399"/>
            <a:ext cx="75774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o-LA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ຫລັງຈາກໄດ້ຟັງຂໍ້ແກ້ໂຕອັນໄຮ້ປະໂຫຍດຂອງອາໂຣນແລ້ວ</a:t>
            </a:r>
            <a:r>
              <a:rPr lang="en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, </a:t>
            </a:r>
            <a:r>
              <a:rPr lang="lo-LA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ໂມເຊໄດ້ຕັດສິນໃຈຢ່າງເດັດຂາດທີ່ຈະຢຸດການກະບົດ ແລະ ການລ່ວງລະເມີດນັ້ນໂດຍການກ່າວແກ່ປະຊາຊົນວ່າ: ຜູ້ໃດທີ່ຢູ່ຝ່າຍອົງພຣະຜູ້ເປັນເຈົ້າ ຈົ່ງມາທາງພີ້. </a:t>
            </a:r>
            <a:r>
              <a:rPr lang="en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(</a:t>
            </a:r>
            <a:r>
              <a:rPr lang="lo-LA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ອພຍ</a:t>
            </a:r>
            <a:r>
              <a:rPr lang="en" sz="16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ysettha OT" panose="020B0504020207020204" pitchFamily="34" charset="-34"/>
                <a:cs typeface="Saysettha OT" panose="020B0504020207020204" pitchFamily="34" charset="-34"/>
              </a:rPr>
              <a:t>. 32:20-28).</a:t>
            </a:r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1942</Words>
  <Application>Microsoft Office PowerPoint</Application>
  <PresentationFormat>Panorámica</PresentationFormat>
  <Paragraphs>50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Aptos Display</vt:lpstr>
      <vt:lpstr>Saysettha OT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113</cp:revision>
  <dcterms:created xsi:type="dcterms:W3CDTF">2025-08-02T14:02:20Z</dcterms:created>
  <dcterms:modified xsi:type="dcterms:W3CDTF">2025-09-10T13:55:01Z</dcterms:modified>
</cp:coreProperties>
</file>