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01" r:id="rId4"/>
    <p:sldId id="299" r:id="rId5"/>
    <p:sldId id="258" r:id="rId6"/>
    <p:sldId id="25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Saysettha OT" panose="020B0504020207020204" pitchFamily="34" charset="-34"/>
      <p:regular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24A"/>
    <a:srgbClr val="F4D5DA"/>
    <a:srgbClr val="14A1B4"/>
    <a:srgbClr val="118B9D"/>
    <a:srgbClr val="C83451"/>
    <a:srgbClr val="FBCD09"/>
    <a:srgbClr val="0004FE"/>
    <a:srgbClr val="FFCC0A"/>
    <a:srgbClr val="FF630A"/>
    <a:srgbClr val="9F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12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lo-LA" sz="2400" b="1" dirty="0">
              <a:solidFill>
                <a:srgbClr val="A1730B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ເລື່ອງຂອງຄວາມອະຍຸຕິທໍາ</a:t>
          </a:r>
          <a:endParaRPr lang="es-ES" sz="2400" dirty="0">
            <a:solidFill>
              <a:srgbClr val="A1730B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lo-LA" sz="2400" b="1" dirty="0">
              <a:solidFill>
                <a:srgbClr val="207D0D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ເລື່ອງຂອງຄວາມຍຸຕິທໍາ</a:t>
          </a:r>
          <a:endParaRPr lang="es-ES" sz="2400" dirty="0">
            <a:solidFill>
              <a:srgbClr val="207D0D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lo-LA" sz="2400" b="1" dirty="0">
              <a:solidFill>
                <a:srgbClr val="0F6F68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ແນວຄວາມຄິດເລື່ອງສົງຄາມຕາມພຣະຄໍາພີ</a:t>
          </a:r>
          <a:endParaRPr lang="es-ES" sz="2400" dirty="0">
            <a:solidFill>
              <a:srgbClr val="0F6F68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lo-LA" sz="2400" b="1" dirty="0">
              <a:solidFill>
                <a:srgbClr val="232098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ຖືກທໍາລາຍໂດຍຕົວເລືອກຂອງພວກເຂົາເອງ</a:t>
          </a:r>
          <a:endParaRPr lang="es-ES" sz="2400" dirty="0">
            <a:solidFill>
              <a:srgbClr val="232098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lo-LA" sz="2400" b="1" dirty="0">
              <a:solidFill>
                <a:srgbClr val="842076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ສະແຫວງຫາສັນຕິພາບ</a:t>
          </a:r>
          <a:endParaRPr lang="es-ES" sz="2400" dirty="0">
            <a:solidFill>
              <a:srgbClr val="842076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ບໍ່ອະນຸຍາດໃຫ້ມີກອງທັບທີ່ເປັນມືອາຊີບ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ທະຫານບໍ່ໄດ້ຮັບຄ່າຈ້າງ ແລະ ບາງຄັ້ງຈະບໍ່ສາມາດຮັບສິ່ງຂອງທີ່ປົ້ນມາໄດ້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ສົງຄາມໄດ້ຮັບອະນຸຍາດໃຫ້ມີ ສະເພາະເພື່ອການເຂົ້າຍຶດ ຫລື ປ້ອງກັນດິນແດນແຫ່ງພັນທະສັນຍາໃນຊ່ວງເວລາປະຫວັດສາດນັ້ນໆ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ພວກເຂົາໄດ້ຖືກນໍາໂດຍຜູ້ປະກາດພຣະຄໍາຂອງພຣະເຈົ້າ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ເຊັ່ນ: ໂມເຊ ຫລື ໂຢຊວຍ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ຈໍາເປັນຕ້ອງມີການກຽມຄວາມພ້ອມທາງຈິດວິນຍານກ່ອນການສູ້ຮົບ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ຊາວອິດສະຣາເອນຄົນໃດທີ່ບໍ່ປະຕິບັດຕາມກົດຂອງສົງຄາມຈະຖືກປະຕິບັດຄືກັບເປັນສັດຕູ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ໃນຫລາຍເຫດການ, ພຣະເຈົ້າຊົງເຂົ້າມາແຊກໂດຍກົງ ໃນການສູ້ຮົບ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5508993E-066A-4B71-A645-F5D3CE16364E}" type="presOf" srcId="{D4DEF73A-3336-4A37-AB77-F9595996330C}" destId="{080E79A0-2389-4C01-901B-EC399F7A70FB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39A759CC-00B0-4CEC-ADB2-02B63DCC326F}" type="presParOf" srcId="{8338ADA5-2E3A-4718-A1C2-56ACBA80F0C4}" destId="{1DCE2BA5-D9E7-462A-B62F-97CD8A40DB03}" srcOrd="7" destOrd="0" presId="urn:microsoft.com/office/officeart/2008/layout/VerticalCurvedList"/>
    <dgm:cxn modelId="{D9DAB355-2836-44FF-B518-6105E8D188E6}" type="presParOf" srcId="{8338ADA5-2E3A-4718-A1C2-56ACBA80F0C4}" destId="{51F2428A-C1C4-4275-9BBF-6240157A27FF}" srcOrd="8" destOrd="0" presId="urn:microsoft.com/office/officeart/2008/layout/VerticalCurvedList"/>
    <dgm:cxn modelId="{D45F9F9F-4892-482E-90E9-C373EF089945}" type="presParOf" srcId="{51F2428A-C1C4-4275-9BBF-6240157A27FF}" destId="{65A11B11-D3EA-424D-9450-54F6BB2D110C}" srcOrd="0" destOrd="0" presId="urn:microsoft.com/office/officeart/2008/layout/VerticalCurvedList"/>
    <dgm:cxn modelId="{61203A46-557C-4510-A94F-65EE899854A3}" type="presParOf" srcId="{8338ADA5-2E3A-4718-A1C2-56ACBA80F0C4}" destId="{080E79A0-2389-4C01-901B-EC399F7A70FB}" srcOrd="9" destOrd="0" presId="urn:microsoft.com/office/officeart/2008/layout/VerticalCurvedList"/>
    <dgm:cxn modelId="{E91F4648-425D-411C-9D55-5BBD27FA2D38}" type="presParOf" srcId="{8338ADA5-2E3A-4718-A1C2-56ACBA80F0C4}" destId="{A4077703-079B-4EC0-8C6E-03140FFB2FB8}" srcOrd="10" destOrd="0" presId="urn:microsoft.com/office/officeart/2008/layout/VerticalCurvedList"/>
    <dgm:cxn modelId="{DA7B8A67-C10D-46D1-9D16-68B9970C884C}" type="presParOf" srcId="{A4077703-079B-4EC0-8C6E-03140FFB2FB8}" destId="{8831F3A7-B6A1-4F0C-9F12-00A36A593EC3}" srcOrd="0" destOrd="0" presId="urn:microsoft.com/office/officeart/2008/layout/VerticalCurvedList"/>
    <dgm:cxn modelId="{0C4F5BFD-2914-4BEA-A6AA-9FE039259CB3}" type="presParOf" srcId="{8338ADA5-2E3A-4718-A1C2-56ACBA80F0C4}" destId="{20B86878-CB99-4878-9CAF-DAA83D8B4BBA}" srcOrd="11" destOrd="0" presId="urn:microsoft.com/office/officeart/2008/layout/VerticalCurvedList"/>
    <dgm:cxn modelId="{9566A153-9477-495E-B265-1C448AEB297F}" type="presParOf" srcId="{8338ADA5-2E3A-4718-A1C2-56ACBA80F0C4}" destId="{4DA1F37C-3DF8-4223-90D5-7965F20528AD}" srcOrd="12" destOrd="0" presId="urn:microsoft.com/office/officeart/2008/layout/VerticalCurvedList"/>
    <dgm:cxn modelId="{F9D38A7A-715C-4638-AA1C-62830B3BA79A}" type="presParOf" srcId="{4DA1F37C-3DF8-4223-90D5-7965F20528AD}" destId="{25949BFB-8531-4404-AC7B-DE8EACFB641D}" srcOrd="0" destOrd="0" presId="urn:microsoft.com/office/officeart/2008/layout/VerticalCurvedList"/>
    <dgm:cxn modelId="{724D5DAB-6400-453F-9390-F94D88DDA7DC}" type="presParOf" srcId="{8338ADA5-2E3A-4718-A1C2-56ACBA80F0C4}" destId="{E1558316-8C16-4EDD-93C8-298AAF0743A7}" srcOrd="13" destOrd="0" presId="urn:microsoft.com/office/officeart/2008/layout/VerticalCurvedList"/>
    <dgm:cxn modelId="{78D8E501-0D79-4AD5-A377-9D715D8B7DE0}" type="presParOf" srcId="{8338ADA5-2E3A-4718-A1C2-56ACBA80F0C4}" destId="{3F55D7C5-E765-4C85-90F5-A332C6A157D0}" srcOrd="14" destOrd="0" presId="urn:microsoft.com/office/officeart/2008/layout/VerticalCurvedList"/>
    <dgm:cxn modelId="{ED24321E-C3CF-4561-8E7F-25C55D5056CE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ຜູ້ທີ່ຖືກກໍານົດໃຫ້ພັງພິນາດ ແຕ່ກັບມາເຊື່ອພຣະເຈົ້າກໍ່ສາມາດທີ່ຈະມີຊີວກິດຢູ່ໄດ້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ຣາຮາບ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ຄົນອິດສະຣາເອນທີ່ບໍ່ເຊື່ອພຣະເຈົ້າ ຖືກປະຫານຊີວິດ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ທ.ອາການ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r>
            <a:rPr lang="lo-L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ຢຊ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7:1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"/>
    <dgm:cxn modelId="{B912B78B-B1FC-4423-A169-77B774395E3D}" type="presOf" srcId="{700D6962-527A-456D-B91F-63CAB74E891E}" destId="{E3888C61-A3FC-47D8-9C8A-06939183A8E0}" srcOrd="0" destOrd="0" presId="urn:microsoft.com/office/officeart/2005/8/layout/default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"/>
    <dgm:cxn modelId="{A0965EFF-1704-4DBA-A14E-4ED1E22C72F9}" type="presParOf" srcId="{3DC4C608-A0C4-486B-AE00-1F07AFBEFEF9}" destId="{75278DA7-DC32-476E-9A02-732F2DEB1F2F}" srcOrd="1" destOrd="0" presId="urn:microsoft.com/office/officeart/2005/8/layout/default"/>
    <dgm:cxn modelId="{EEEDBDF0-91BA-4F27-B249-25D28C6A5AA2}" type="presParOf" srcId="{3DC4C608-A0C4-486B-AE00-1F07AFBEFEF9}" destId="{3128F560-8630-45CC-81ED-844341F038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400" b="1" kern="1200" dirty="0">
              <a:solidFill>
                <a:srgbClr val="A1730B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ເລື່ອງຂອງຄວາມອະຍຸຕິທໍາ</a:t>
          </a:r>
          <a:endParaRPr lang="es-ES" sz="2400" kern="1200" dirty="0">
            <a:solidFill>
              <a:srgbClr val="A1730B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400" b="1" kern="1200" dirty="0">
              <a:solidFill>
                <a:srgbClr val="207D0D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ເລື່ອງຂອງຄວາມຍຸຕິທໍາ</a:t>
          </a:r>
          <a:endParaRPr lang="es-ES" sz="2400" kern="1200" dirty="0">
            <a:solidFill>
              <a:srgbClr val="207D0D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893825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400" b="1" kern="1200" dirty="0">
              <a:solidFill>
                <a:srgbClr val="0F6F68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ແນວຄວາມຄິດເລື່ອງສົງຄາມຕາມພຣະຄໍາພີ</a:t>
          </a:r>
          <a:endParaRPr lang="es-ES" sz="2400" kern="1200" dirty="0">
            <a:solidFill>
              <a:srgbClr val="0F6F68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96602" y="893825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400" b="1" kern="1200" dirty="0">
              <a:solidFill>
                <a:srgbClr val="232098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ຖືກທໍາລາຍໂດຍຕົວເລືອກຂອງພວກເຂົາເອງ</a:t>
          </a:r>
          <a:endParaRPr lang="es-ES" sz="2400" kern="1200" dirty="0">
            <a:solidFill>
              <a:srgbClr val="232098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400" b="1" kern="1200" dirty="0">
              <a:solidFill>
                <a:srgbClr val="842076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ສະແຫວງຫາສັນຕິພາບ</a:t>
          </a:r>
          <a:endParaRPr lang="es-ES" sz="2400" kern="1200" dirty="0">
            <a:solidFill>
              <a:srgbClr val="842076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0880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317115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ບໍ່ອະນຸຍາດໃຫ້ມີກອງທັບທີ່ເປັນມືອາຊີບ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17115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60349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89155" y="822104"/>
          <a:ext cx="8709446" cy="41082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ທະຫານບໍ່ໄດ້ຮັບຄ່າຈ້າງ ແລະ ບາງຄັ້ງຈະບໍ່ສາມາດຮັບສິ່ງຂອງທີ່ປົ້ນມາໄດ້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89155" y="822104"/>
        <a:ext cx="8709446" cy="410826"/>
      </dsp:txXfrm>
    </dsp:sp>
    <dsp:sp modelId="{084B62E5-F22E-4F07-B5B1-770FC4A73F38}">
      <dsp:nvSpPr>
        <dsp:cNvPr id="0" name=""/>
        <dsp:cNvSpPr/>
      </dsp:nvSpPr>
      <dsp:spPr>
        <a:xfrm>
          <a:off x="432389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93031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ສົງຄາມໄດ້ຮັບອະນຸຍາດໃຫ້ມີ ສະເພາະເພື່ອການເຂົ້າຍຶດ ຫລື ປ້ອງກັນດິນແດນແຫ່ງພັນທະສັນຍາໃນຊ່ວງເວລາປະຫວັດສາດນັ້ນໆ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93031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636265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58127" y="2054853"/>
          <a:ext cx="8440474" cy="4108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ພວກເຂົາໄດ້ຖືກນໍາໂດຍຜູ້ປະກາດພຣະຄໍາຂອງພຣະເຈົ້າ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ເຊັ່ນ: ໂມເຊ ຫລື ໂຢຊວຍ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58127" y="2054853"/>
        <a:ext cx="8440474" cy="410826"/>
      </dsp:txXfrm>
    </dsp:sp>
    <dsp:sp modelId="{65A11B11-D3EA-424D-9450-54F6BB2D110C}">
      <dsp:nvSpPr>
        <dsp:cNvPr id="0" name=""/>
        <dsp:cNvSpPr/>
      </dsp:nvSpPr>
      <dsp:spPr>
        <a:xfrm>
          <a:off x="70136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93031" y="2671454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ຈໍາເປັນຕ້ອງມີການກຽມຄວາມພ້ອມທາງຈິດວິນຍານກ່ອນການສູ້ຮົບ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93031" y="2671454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36265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89155" y="3287603"/>
          <a:ext cx="8709446" cy="4108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ຊາວອິດສະຣາເອນຄົນໃດທີ່ບໍ່ປະຕິບັດຕາມກົດຂອງສົງຄາມຈະຖືກປະຕິບັດຄືກັບເປັນສັດຕູ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89155" y="3287603"/>
        <a:ext cx="8709446" cy="410826"/>
      </dsp:txXfrm>
    </dsp:sp>
    <dsp:sp modelId="{25949BFB-8531-4404-AC7B-DE8EACFB641D}">
      <dsp:nvSpPr>
        <dsp:cNvPr id="0" name=""/>
        <dsp:cNvSpPr/>
      </dsp:nvSpPr>
      <dsp:spPr>
        <a:xfrm>
          <a:off x="432389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317115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ໃນຫລາຍເຫດການ, ພຣະເຈົ້າຊົງເຂົ້າມາແຊກໂດຍກົງ ໃນການສູ້ຮົບ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17115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60349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359738" y="2025"/>
          <a:ext cx="2526090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ຜູ້ທີ່ຖືກກໍານົດໃຫ້ພັງພິນາດ ແຕ່ກັບມາເຊື່ອພຣະເຈົ້າກໍ່ສາມາດທີ່ຈະມີຊີວກິດຢູ່ໄດ້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ຣາຮາບ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59738" y="2025"/>
        <a:ext cx="2526090" cy="1515654"/>
      </dsp:txXfrm>
    </dsp:sp>
    <dsp:sp modelId="{3128F560-8630-45CC-81ED-844341F038CC}">
      <dsp:nvSpPr>
        <dsp:cNvPr id="0" name=""/>
        <dsp:cNvSpPr/>
      </dsp:nvSpPr>
      <dsp:spPr>
        <a:xfrm>
          <a:off x="359738" y="1770289"/>
          <a:ext cx="2526090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ຄົນອິດສະຣາເອນທີ່ບໍ່ເຊື່ອພຣະເຈົ້າ ຖືກປະຫານຊີວິດ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ທ.ອາການ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)</a:t>
          </a:r>
          <a:r>
            <a:rPr lang="lo-L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ຢຊ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7:1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59738" y="1770289"/>
        <a:ext cx="2526090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4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1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0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C3C31C-0044-B975-5D83-C3D7B0C5F731}"/>
              </a:ext>
            </a:extLst>
          </p:cNvPr>
          <p:cNvSpPr txBox="1"/>
          <p:nvPr/>
        </p:nvSpPr>
        <p:spPr>
          <a:xfrm>
            <a:off x="6874565" y="389589"/>
            <a:ext cx="472440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lo-LA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ພຣະເຈົ້າຊົງສູ້ເພື່ອພວກທ່ານ</a:t>
            </a:r>
            <a:endParaRPr lang="en" sz="54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E17A4B"/>
              </a:solidFill>
              <a:effectLst>
                <a:outerShdw dist="38100" dir="2640000" algn="bl" rotWithShape="0">
                  <a:schemeClr val="accent2">
                    <a:lumMod val="50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3F102F-C706-09F1-2B1C-F5EEF4B0E39F}"/>
              </a:ext>
            </a:extLst>
          </p:cNvPr>
          <p:cNvSpPr txBox="1"/>
          <p:nvPr/>
        </p:nvSpPr>
        <p:spPr>
          <a:xfrm>
            <a:off x="114300" y="5646152"/>
            <a:ext cx="1781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o-LA" sz="1600" b="1" dirty="0">
                <a:solidFill>
                  <a:srgbClr val="7B4F3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 </a:t>
            </a:r>
            <a:r>
              <a:rPr lang="en-US" sz="1600" b="1" dirty="0">
                <a:solidFill>
                  <a:srgbClr val="7B4F3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5</a:t>
            </a:r>
          </a:p>
          <a:p>
            <a:r>
              <a:rPr lang="en-US" sz="1600" b="1" dirty="0" err="1">
                <a:solidFill>
                  <a:srgbClr val="7B4F3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</a:t>
            </a:r>
            <a:r>
              <a:rPr lang="lo-LA" sz="1600" b="1" dirty="0">
                <a:solidFill>
                  <a:srgbClr val="7B4F3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ໍາລັບສະບາໂຕທີ </a:t>
            </a:r>
            <a:r>
              <a:rPr lang="en-US" sz="1600" b="1" dirty="0">
                <a:solidFill>
                  <a:srgbClr val="7B4F3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1</a:t>
            </a:r>
            <a:r>
              <a:rPr lang="lo-LA" sz="1600" b="1" dirty="0">
                <a:solidFill>
                  <a:srgbClr val="7B4F3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ພະຈິກ </a:t>
            </a:r>
            <a:r>
              <a:rPr lang="en-US" sz="1600" b="1" dirty="0">
                <a:solidFill>
                  <a:srgbClr val="7B4F3D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2025</a:t>
            </a:r>
            <a:endParaRPr lang="en" sz="1600" b="1" dirty="0">
              <a:solidFill>
                <a:srgbClr val="7B4F3D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439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142874" y="94119"/>
            <a:ext cx="6667501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ໂຢຊວຍໄດ້ເອົາຊະນະກະສັດເຫລົ່ານີ້ ພ້ອມທັງດິນແດນຂອງພວກເຂົາຢູ່ໃນບັ້ນຮົບດຽວ ຍ້ອນພຣະເຈົ້າຢາເວ ພຣະເຈົ້າຂອງຊາວອິດສະຣາເອນ ໄດ້ສູ້ຮົບເພື່ອຊາດອິດສະຣາເອນ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EE901E-494A-3B52-8411-2B6A4BDFE3DA}"/>
              </a:ext>
            </a:extLst>
          </p:cNvPr>
          <p:cNvSpPr txBox="1"/>
          <p:nvPr/>
        </p:nvSpPr>
        <p:spPr>
          <a:xfrm>
            <a:off x="142874" y="3228944"/>
            <a:ext cx="31527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24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10:42,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613E51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27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6371560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5" y="256475"/>
            <a:ext cx="680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ການທີ່ຈະທໍາຄວາມເຂົ້າໃຈເຖິງສົງຄາມ ທີ່ນໍາພາຊາວອິດສະຣາເອນເຂົ້າຍຶດຄອງດິນແດນຄານາອານນັ້ນ ບໍ່ແມ່ນເລື່ອງງ່າຍ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9575" y="2349356"/>
            <a:ext cx="6800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ເພື່ອທີ່ຈະເຂົ້າໃຈບັນຫານີ້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ພວກເຮົາຈະຕ້ອງໄດ້ເຈາະເລິກເຖິງເລື່ອງສົງຄາມໃນພຣະຄໍາພີ ແລະ ຄຸນຄ່າທາງສິລະທໍາທີ່ຕົກຢູ່ໃນຊ່ວງເວລາທີ່ສໍາຄັນໃນປະຫວັດສາດ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09575" y="1656858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ແລ້ວເປັນຫຍັງຈຶ່ງມີຜູ້ຄົນລົ້ມຕາຍ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ສົງຄາມນັ້ນສາມາດເອີ້ນໄດ້ວ່າເປັນ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ສິ່ງທີ່ບໍຣິສຸດ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ໄດ້ບໍ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409575" y="964361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ປຽບເໝືອນທີ່ພຣະອົງບໍ່ໄດ້ຊົງປາຖະໜາໃຫ້ມີຄວາມບາບເກີດຂຶ້ນ, ແລະ ພຣະອົງກໍບໍ່ໄດ້ພໍພຣະໄທໃຫ້ມີສົງຄາມເກີດຂຶ້ນເຊັ່ນດຽວກັນ.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0" y="92765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3600" b="1" dirty="0">
                <a:ln/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ເລື່ອງຂອງຄວາມອະຍຸຕິທໍາ</a:t>
            </a:r>
            <a:endParaRPr lang="en" sz="3600" b="1" dirty="0">
              <a:ln/>
              <a:solidFill>
                <a:schemeClr val="accent3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1638299" y="607516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1B91A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1B91A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ອັບຣາມໄວ້ວາງໃຈໃນພຣະເຈົ້າຢາເວ ແລະ ດ້ວຍເຫດນັ້ນ ພຣະອົງຈຶ່ງພໍໃຈ ແລະ ຮັບວ່າເພິ່ນເປັນຄົນຊອບທໍາ</a:t>
            </a:r>
            <a:r>
              <a:rPr lang="en" b="1" dirty="0">
                <a:solidFill>
                  <a:srgbClr val="1B91A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rgbClr val="1B91A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1B91A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sz="1400" b="1" dirty="0">
                <a:solidFill>
                  <a:srgbClr val="1B91A1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15:16)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800350" y="1320522"/>
            <a:ext cx="9315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ນັກບູຮານນະຄະດີໄດ້ເປີດເຜີຍວ່າ ສາສະໜາຂອງຊາວຄານາອານແມ່ນຖືກຕ້ອງກັບທີ່ພຣະຄໍາພີກ່າວໄວ້ທຸກປະການ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ການໃຊ້ເວດມົນຄາຖາ, ການທໍານວາຍດວງຊະຕາ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ຕິດຕໍ່ຊື່ສານກັບຄົນຕາຍ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ພິທີກໍາທາງຜີ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...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ການຂ້າເດັກນ້ອຍເພື່ອບູຊາ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!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ພບຍສ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18:9-12).</a:t>
            </a:r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481072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3061" y="3910574"/>
            <a:ext cx="5791200" cy="2710282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800349" y="3649801"/>
            <a:ext cx="34027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ໃນທ້າຍທີ່ສຸດ ພິທີກໍາທີ່ຜິດເຫລົ່ານີ້ ເຊິ່ງເຮັດໃຫ້ການເດີນໃນທາງທີ່ຖືກຕ້ອງນັ້ນຫລຸດລົງ ແລະ ເປັນການສົ່ງເສີມຄວາມຊົ່ວຮ້າຍນັ້ນ ຈະຕ້ອງໄດ້ຖືກຍຸຕິລົງ. ການກໍາຈັດຊາວຄານາອານເຊິ່ງຈະຊ່ວຍປ້ອງກັນບໍ່ໃຫ້ຄວາມຊົ່ວແຜ່ກະຈາຍໄດ້ໃນຊົ່ວໄລຍະໜຶ່ງ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481072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800348" y="2975967"/>
            <a:ext cx="9315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ເຖິງວ່າພິທີກໍາເຫລົ່ານີ້ຈະເປັນເລື່ອງປົກກະຕິຢູ່ແລ້ວໃນສະໄໝອັບຣາຮາມ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ສະແດງວ່າພຣະເຈົ້າກໍ່ໄດ້ໃຫ້ເວລາໃນການກັບໃຈແກ່ພວກເຂົາຫລາຍກວ່າ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400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800347" y="2302133"/>
            <a:ext cx="9315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ໃນການເຮັດສິ່ງເຫລົ່ານີ້ ພວກເຂົາຈະຕ້ອງໄດ້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ມີການບູຊາຕາມປະເພນີທີ່ເຊື່ອວ່າສັກສິດ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–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ເຊິ່ງປະຕິບັດໂດຍປະໂລຫິດທີ່ເປັນຜູ້ຍິງ ແລະ ຜູ້ຊາຍ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0" y="13252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32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ເລື່ອງຂອງຄວາມຍຸຕິທໍາ</a:t>
            </a:r>
            <a:endParaRPr lang="en" sz="3200" b="1" dirty="0">
              <a:ln/>
              <a:solidFill>
                <a:srgbClr val="11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828675" y="683716"/>
            <a:ext cx="105346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ພຣະເຈົ້າຕັດສິນຄວາມໃຫ້ຢ່າງຍຸຕິທໍາ ແລະ ພຣະເຈົ້າລົງໂທດບັນດາຄົນຊົ່ວຮ້າຍເປັນປະຈໍາ ຖ້າບໍ່ກັບໃຈໃໝ່ ພຣະເຈົ້າກໍ່ຈະຝົນດາບໃຫ້ຄົມ ພຣະອົງກົ່ງໜ້າທະນູຂອງພຣະອົງ ແລະ ຕຽມພ້ອມໄວ້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7:11-12)</a:t>
            </a:r>
            <a:endParaRPr lang="es-ES" sz="1100" b="1" dirty="0">
              <a:solidFill>
                <a:schemeClr val="accent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123825" y="1460256"/>
            <a:ext cx="8158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ຄວາມຮັກ ແລະ ຄວາມຍຸຕິທໍາເປັນຮາກຖານຂອງພຣະລັກສະນະຂອງພຣະອົງ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ເຊິ່ງເຮັດໃຫ້ພຣະອົງເປັນຜູ້ພິພາສາທີ່ຍຸຕິທໍາ ແລະ ທ່ຽງທໍາ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ພຣະອົງເປັນຜູ້ຊົງເລື່ອນການລົງໂທດອອກໄປເພື່ອໃຫ້ເວລາຄົນບາບກັບໃຈໃໝ່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ແຕ່ພຣະອົງບໍ່ຊົງທົນກັບຄວາມຊົ່ວຮ້າຍຕະຫລອດໄປ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95" y="1353054"/>
            <a:ext cx="4071180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2" y="3606401"/>
            <a:ext cx="2291557" cy="294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E50BE7-F17E-B07B-21EA-DB1E87589D46}"/>
              </a:ext>
            </a:extLst>
          </p:cNvPr>
          <p:cNvSpPr txBox="1"/>
          <p:nvPr/>
        </p:nvSpPr>
        <p:spPr>
          <a:xfrm>
            <a:off x="2752724" y="3495675"/>
            <a:ext cx="51299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ພຣະເຈົ້າປາຖະໜາທີ່ຈະສ້າງຜູ້ປົກຄອງທີ່ຍຸຕິທໍາ ທີ່ນະມັດສະການພຣະອົງ ໃນດິນແດນນັ້ນ ເຊິ່ງຈະເປັນແບບຢ່າງແກ່ທຸກຊົນຊາດ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ກະຕຸ້ນໃຫ້ພວກເຂົາຍົກລະດັບທາງສິນທໍາ ແລະ ບັນລຸເຖິງສັນຕິພາບ ໄປທົ່ວໂລກ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ພບຍສ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4:5-6).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123824" y="2475919"/>
            <a:ext cx="77716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ສົງຄາມເພື່ອຍຶດຄອງດິນແດນຄານາອານບໍ່ໄດ້ເກີດຂຶ້ນໂດຍເຫດຜົນໂດຍການຍຶດຄອງແບບຈັກກະພັດ ແຕ່ຍ້ອນພຣະບັນຊາຂອງພຣະເຈົ້າ ເພື່ອລົງໂທດຜູ້ທີ່ຢູ່ອາໄສໃນດິນແດນນັ້ນໄດ້ເຮັດໃນສິ່ງທີ່ຊົ່ວຮ້າຍ ແລະ ສົມຄວນໄດ້ຮັບ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6F8C4-FAF5-2188-37D5-A2936B75C87D}"/>
              </a:ext>
            </a:extLst>
          </p:cNvPr>
          <p:cNvSpPr txBox="1"/>
          <p:nvPr/>
        </p:nvSpPr>
        <p:spPr>
          <a:xfrm>
            <a:off x="2752724" y="5434667"/>
            <a:ext cx="51427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ໃນຖານະນັກຮົບ ແລະ ຜູ້ພິພາກສາ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ພຣະເຈົ້າຊົງມຸ່ງໝັ້ນທີ່ຈະບັງຄັບໃຊ້ ການຮັກສາຄວາມສະຖຽນລະພາບ ແລະ ດໍາລົງໄວ້ເຊິ່ງຫລັກສິນທໍາ ເຊິ່ງສະທ້ອນເຖິງພຣະລັກສະນະຂອງພຣະອົງ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0" y="11926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ແນວຄວາມຄິດເລື່ອງສົງຄາມ ຕາມພຣະຄໍາພີ</a:t>
            </a:r>
            <a:endParaRPr lang="en" sz="3200" b="1" spc="50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700087" y="645616"/>
            <a:ext cx="10791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ແຕ່ບັດນີ້ພວກເຈົ້າຈະໄດ້ເຫັນດ້ວຍຕົນເອງວ່າ ພຣະເຈົ້າຢາເວ ພຣະເຈົ້າຂອງພວກເຈົ້າ ຈະນໍາໜ້າພວກເຈົ້າໄປເໝືອນດັ່ງໄຟທີ່ເຜົາຜານ. ພຣະອົງຈະເອົາຊະນະພວກເຂົາເມື່ອພວກເຈົ້າບຸກໜ້າເຂົ້າໄປ ເພື່ອວ່າພວກເຈົ້າຈະຂັບໄລ່ພວກເຂົາອອກໄປ ແລະ ຈະທໍາລາຍພວກເຂົາຢ່າງວ່ອງໄວ ຕາມທີ່ພຣະເຈົ້າຢາເວໄດ້ສັນຍາໄວ້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ພບຍສ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9:3)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108156" y="1568946"/>
            <a:ext cx="10373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ຕາມພຣະຄໍາພີ, ສົງຄາມຈະຖືກຈໍາກັດແບບສະເພາະເຈາະຈົງຢູ່ໃນສະຖານະການທີ່ສະເພາະ. ແລະ ພຣະເຈົ້າຈະເປັນຜູ້ທີ່ກໍານົດການຄວບຄຸມເອງ. ແລະ ນີ້ແມ່ນກົດທີ່ຄວບຄຸມສົງຄາມທີ່ພຣະເຈົ້າຊົງອະນຸຍາດ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702565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2282336" y="106016"/>
            <a:ext cx="9909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ຖືກທໍາລາຍໂດຍຕົວເລືອກຂອງພວກເຂົາເອງ</a:t>
            </a:r>
            <a:endParaRPr lang="en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2360367" y="616636"/>
            <a:ext cx="975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ໂຢຊວຍໄດ້ຮົບຊະນະທົ່ວທັງດິນແດນ. ເພິ່ນໄດ້ຊະນະບັນດາກະສັດທີ່ຢູ່ຕາມເຂດພູດອຍ, ຕາມເນີນພູ ແລະ ຕາມຕີນພູທາງທິດຕາເວັນຕົກ, ຕະຫລອດທັງພວກທີ່ຢູ່ຕາມຖິ່ນແຫ້ງແລ້ງໃນທິດໃຕ້. ເພິ່ນໄດ້ຂ້າທຸກໆຄົນບໍ່ມີໃຜລອດຊີວິດຢູ່ເລີຍ. ເຫດການນີ້ເປັນໄປຕາມທີ່ພຣະເຈົ້າຢາເວ ພຣະເຈົ້າຂອງຊາດອິດສະຣາເອນໄດ້ສັ່ງໄວ້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200" b="1" dirty="0">
                <a:solidFill>
                  <a:schemeClr val="accent5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10:40)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145254" y="1694975"/>
            <a:ext cx="6176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ດິນແດນທັງໝົດຂອງຊາວຄານາອານໄດ້ຖືກປະກາດວ່າເປັນດິນແດນຕ້ອງ ນັ້ນຄື ດິນແດນທີ່ຖືກສາບແຊ່ງໃຫ້ຖືກທໍາລາຍ ສິ່ງທີ່ມີຊິວິດທຸກຢ່າງຕ້ອງຕາຍ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ພບຍສ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. 20:16-18;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10:40).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033575"/>
              </p:ext>
            </p:extLst>
          </p:nvPr>
        </p:nvGraphicFramePr>
        <p:xfrm>
          <a:off x="6185175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57B5CD-4097-D560-08CD-0953ECB4E433}"/>
              </a:ext>
            </a:extLst>
          </p:cNvPr>
          <p:cNvSpPr txBox="1"/>
          <p:nvPr/>
        </p:nvSpPr>
        <p:spPr>
          <a:xfrm>
            <a:off x="2606801" y="5162151"/>
            <a:ext cx="9460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ຕໍ່ພຣະພັກພຣະເຈົ້າ ຊາວຄານາອານ ແລະ ຊາວອິດສະຣາເອນຖືກເບິ່ງວ່າເທົ່າທຽມກັນ, ພຣະອົງເປັນກາງ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ສິ່ງທີ່ຕ່າງກັນຄື: ໃຜຈະເຊື່ອຟັງ ແລະ ໃຜຈະເລືອກທີ່ຈະກະບົດຕໍ່ພຣະອົງ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987" y="1570998"/>
            <a:ext cx="2738760" cy="356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32" y="3199656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" y="105191"/>
            <a:ext cx="2479904" cy="1499533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F9809C8-0E0D-AE6E-4E63-CB7EC8C3E3C4}"/>
              </a:ext>
            </a:extLst>
          </p:cNvPr>
          <p:cNvGrpSpPr/>
          <p:nvPr/>
        </p:nvGrpSpPr>
        <p:grpSpPr>
          <a:xfrm>
            <a:off x="302822" y="3134686"/>
            <a:ext cx="2120633" cy="3618123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DE42EEE1-111B-BC2E-26F9-61B9A060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AA09BBF5-8744-AF83-14D2-3D53B11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145253" y="2723851"/>
            <a:ext cx="6176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 ກໍ່ຍັງມີຂໍ້ຍົກເວັ້ນ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A78BE-DF31-1F93-AB79-9041F5BBD3BF}"/>
              </a:ext>
            </a:extLst>
          </p:cNvPr>
          <p:cNvSpPr txBox="1"/>
          <p:nvPr/>
        </p:nvSpPr>
        <p:spPr>
          <a:xfrm>
            <a:off x="2606801" y="6075139"/>
            <a:ext cx="9507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ຕອນນີ້, ການຕັດສິນໃຈຍັງຄົງເປັນຂອງພວກເຮົາຢູ່. ຕອນທີ່ພຣະເຢຊູຊົງສະເດັດມາ ເຮົາຈະລອດ ຫລືຈະຖືກທໍາລາຍ ແມ່ນຂຶ້ນກັບການເລືອກຂອງເຮົາເອງ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5804034" y="0"/>
            <a:ext cx="6387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ສະແຫວງຫາສັນຕິພາບ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5624753" y="756225"/>
            <a:ext cx="6567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"ເຮົາຈະສ້າງສັນຕິສຸກໃຫ້ຜູ້ປົກຄອງຂອງເຈົ້າ ແລະ ສະຫວັດດີພາບໃຫ້ຜູ້ປົກຄອງຂອງເຈົ້າ" (ເອຊາຢາ 60:17</a:t>
            </a:r>
            <a:r>
              <a:rPr lang="es-E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b)</a:t>
            </a:r>
            <a:endParaRPr lang="en" sz="1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76200">
                  <a:srgbClr val="1F6AB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5906638" y="1346849"/>
            <a:ext cx="6317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/>
              <a:t>ພຣະເຢຊູຖືກເອີ້ນວ່າ “ເຈົ້າຊາຍແຫ່ງສັນຕິສຸກ” (ເອຊາຢາ 9:6). ພຣະອົງໄດ້ສະເດັດມາເພື່ອນຳເອົາສັນຕິສຸກມາໃຫ້, ແລະ ພຣະອົງຈະປົກຄອງດ້ວຍສັນຕິສຸກ (ໂຢຮັນ 14:27; ເອຊາຢາ 60:17).</a:t>
            </a:r>
            <a:endParaRPr lang="en" b="1" dirty="0"/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3153205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4" y="3153206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5046004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03" y="5046005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591CEF-A93A-3422-E86A-5676C6EA560B}"/>
              </a:ext>
            </a:extLst>
          </p:cNvPr>
          <p:cNvSpPr txBox="1"/>
          <p:nvPr/>
        </p:nvSpPr>
        <p:spPr>
          <a:xfrm>
            <a:off x="0" y="3764339"/>
            <a:ext cx="58040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/>
              <a:t>ເມື່ອກອງທັບຊີເຣຍປິດລ້ອມເມືອງໂດທານເພື່ອຈັບຜູ້ປະກາດພຣະທຳເອລີຊາ, ລາວບໍ່ໄດ້ຂໍໃຫ້ພຣະເຈົ້າໃຫ້ກອງທັບສະຫວັນອ້ອມຮອບລາວເພື່ອທຳລາຍຊາວຊີເຣຍ. ແທນທີ່ຈະ, ລາວໄດ້ຂໍໃຫ້ນຳພາກອງທັບຊີເຣຍທີ່ຕາບອດໄປຍັງຊາມາເຣຍ ເພື່ອວ່າເມື່ອຢູ່ທີ່ນັ້ນລາວຈະສາມາດນຳເອົາສັນຕິພາບລະຫວ່າງສອງປະເທດທີ່ກຳລັງສູ້ຮົບກັນ (2 ກະສັດ 6:12-23).</a:t>
            </a:r>
            <a:endParaRPr lang="en" b="1" dirty="0"/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28" y="144045"/>
            <a:ext cx="5499625" cy="3388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4938C98C-4459-FC6C-D7B8-72D7E33CCC0D}"/>
              </a:ext>
            </a:extLst>
          </p:cNvPr>
          <p:cNvSpPr/>
          <p:nvPr/>
        </p:nvSpPr>
        <p:spPr>
          <a:xfrm>
            <a:off x="8655113" y="4641502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93192A-7A98-1414-E81F-1352CBCC36EE}"/>
              </a:ext>
            </a:extLst>
          </p:cNvPr>
          <p:cNvSpPr txBox="1"/>
          <p:nvPr/>
        </p:nvSpPr>
        <p:spPr>
          <a:xfrm>
            <a:off x="5906638" y="2223213"/>
            <a:ext cx="62853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/>
              <a:t>ແຕ່ຈົນກວ່າອານາຈັກສັນຕິພາບຂອງພຣະອົງຈະກາຍເປັນຄວາມຈິງ, ພວກເຮົາຍັງຄົງຢູ່ໃນດິນແດນທີ່ກຳລັງມີສົງຄາມ, ຕົກຢູ່ໃນຄວາມຂັດແຍ້ງລະຫວ່າງຄວາມດີ ແລະ ຄວາມຊົ່ວຂອງຈັກກະວານ.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79913-EC90-0DEE-3577-17A8656DA5B3}"/>
              </a:ext>
            </a:extLst>
          </p:cNvPr>
          <p:cNvSpPr txBox="1"/>
          <p:nvPr/>
        </p:nvSpPr>
        <p:spPr>
          <a:xfrm>
            <a:off x="0" y="5663587"/>
            <a:ext cx="5804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/>
              <a:t>ນີ້ແມ່ນຕົວຢ່າງທີ່ພຣະເຢຊູສອນພວກເຮົາ: ໃຫ້ສະແຫວງຫາຄວາມສະຫງົບສຸກສະເໝີໃນການຂັດແຍ້ງ. ເພື່ອເອົາຊະນະຄວາມຊົ່ວດ້ວຍຄວາມດີ (ໂຣມ 12:20-21).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81F300-D37E-48A9-5FAA-13C01306246A}"/>
              </a:ext>
            </a:extLst>
          </p:cNvPr>
          <p:cNvSpPr txBox="1"/>
          <p:nvPr/>
        </p:nvSpPr>
        <p:spPr>
          <a:xfrm>
            <a:off x="1543050" y="1418195"/>
            <a:ext cx="10423458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rgbClr val="11471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solidFill>
                  <a:srgbClr val="11471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ການທໍາລາຍລ້າງຊາວເມືອງເຢຣິໂກຢ່າງສິ້ນເຊີງນັ້ນ ເປັນພຽງການປະຕິບັດຕາມພຣະບັນຍັດທີ່ພຣະເຈົ້າໄດ້ປະທານໄວ້ກ່ອນໜ້ານີ້ກ່ຽວກັບຊາວຄານາອານ</a:t>
            </a:r>
            <a:r>
              <a:rPr lang="en-US" sz="2400" b="1" dirty="0">
                <a:solidFill>
                  <a:srgbClr val="11471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[...] </a:t>
            </a:r>
            <a:r>
              <a:rPr lang="lo-LA" sz="2400" b="1" dirty="0">
                <a:solidFill>
                  <a:srgbClr val="11471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ສໍາລັບຫລາຍຄົນແລ້ວ ພຣະບັນຍັດເຫລົ່ານີ້ເບິ່ງຄືວ່າຈະຂັດແຍ້ງຕໍ່ຈິດວິນຍານແຫ່ງຄວາມຮັກ ແລະ ຄວາມເມດຕາທີ່ພຣະຄໍາພີໄດ້ບັນທຶກໄວ້ໃນເຫດການອື່ນໆ</a:t>
            </a:r>
            <a:r>
              <a:rPr lang="en-US" sz="2400" b="1" dirty="0">
                <a:solidFill>
                  <a:srgbClr val="11471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lang="lo-LA" sz="2400" b="1" dirty="0">
                <a:solidFill>
                  <a:srgbClr val="11471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ແຕ່ໃນຄວາມຈິງແລ້ວ ພຣະບັນຍັດເຫລົ່ານີ້ແມ່ນສະຕິປັນຍາ ແລະ ຄວາມດີງາມອັນມີຄ່າເຊິ່ງຫາຈາກໃສບໍ່ໄດ້ອີກແລ້ວ</a:t>
            </a:r>
            <a:r>
              <a:rPr lang="en-US" sz="2400" b="1" dirty="0">
                <a:solidFill>
                  <a:srgbClr val="11471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endParaRPr lang="lo-LA" sz="2400" b="1" dirty="0">
              <a:solidFill>
                <a:srgbClr val="11471E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endParaRPr lang="lo-LA" sz="2400" b="1" dirty="0">
              <a:solidFill>
                <a:srgbClr val="11471E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400" b="1" dirty="0">
                <a:solidFill>
                  <a:srgbClr val="11471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ພຣະເຈົ້າໄດ້ຊົງໃຫ້ຊາວອິດສະຣາເອນຢູ່ທີ່ແຜ່ນດິນຄານາອານ ເພື່ອພັດທະນາດິນແດນໃນທ່າມກາງພວກເຂົາ. ເຊິ່ງຄວນຈະເປັນການສະແດງເຖິງອານາຈັກຂອງພຣະອົງໃນໂລກນີ້</a:t>
            </a:r>
            <a:r>
              <a:rPr lang="en-US" sz="2400" b="1" dirty="0">
                <a:solidFill>
                  <a:srgbClr val="11471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sz="2400" b="1" dirty="0">
                <a:solidFill>
                  <a:srgbClr val="11471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ພວກເຂົາບໍ່ພຽງແຕ່ຈະເປັນຜູ້ໄດ້ຮັບມໍລະດົກຂອງສາສະໜາທີ່ແທ້ຈິງເທົ່ານັ້ນ ແຕ່ຍັງຈະຕ້ອງໄດ້ເຜີຍແຜ່ພຣະບັນຍັດ ແລະ ຄວາມຮັກຂອງພຣະອົງໄປທົ່ວທຸກມຸມໂລກ. ຊາວຄານາອານເອງໄດ້ລະຖິ້ມຕົນເອງໃຫ້ກັບລັດທິສາສະນາທີ່ຊົ່ວຊາມ ແລະ ຕໍ່າຕ້ອຍທີ່ສຸດ, ເພາະສະນັ້ນຈຶ່ງມີຄວາມຈໍາເປັນຢ່າງຍິ່ງທີ່ຈະຕ້ອງຖືກທໍາລາຍ ເພື່ອບໍ່ໃຫ້ຂັດຂວາງໃຫ້ວັດຖຸປະສົງຂອງພຣະອົງ</a:t>
            </a:r>
            <a:endParaRPr lang="en" sz="2400" b="1" dirty="0">
              <a:solidFill>
                <a:srgbClr val="11471E"/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8C5AB-FDB0-7778-3705-B99ADC5DA315}"/>
              </a:ext>
            </a:extLst>
          </p:cNvPr>
          <p:cNvSpPr txBox="1"/>
          <p:nvPr/>
        </p:nvSpPr>
        <p:spPr>
          <a:xfrm>
            <a:off x="8135764" y="6519446"/>
            <a:ext cx="3904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11471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EGW (Patriarchs and Prophets, p. 492)</a:t>
            </a:r>
          </a:p>
        </p:txBody>
      </p:sp>
    </p:spTree>
    <p:extLst>
      <p:ext uri="{BB962C8B-B14F-4D97-AF65-F5344CB8AC3E}">
        <p14:creationId xmlns:p14="http://schemas.microsoft.com/office/powerpoint/2010/main" val="3188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1986</TotalTime>
  <Words>1635</Words>
  <Application>Microsoft Office PowerPoint</Application>
  <PresentationFormat>Panorámica</PresentationFormat>
  <Paragraphs>55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Saysettha OT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76</cp:revision>
  <dcterms:created xsi:type="dcterms:W3CDTF">2025-10-06T14:35:36Z</dcterms:created>
  <dcterms:modified xsi:type="dcterms:W3CDTF">2025-10-29T14:54:15Z</dcterms:modified>
</cp:coreProperties>
</file>