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Saysettha OT" panose="020B0504020207020204" pitchFamily="34" charset="-34"/>
      <p:regular r:id="rId1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70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ຈົ່ງຮັກພຣະເຈົ້າຂອງພວກເຈົ້າ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ຈົ່ງຍ່າງໄປດ້ວຍຄວາມເຊື່ອກັບພຣະອົງ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ຈົ່ງຮັກສາພຣະບັນຍັດຂອງພຣະອົງ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ຈົ່ງຍຶດໝັ້ນໃນພຣະອົງ</a:t>
          </a:r>
          <a:endParaRPr lang="en" sz="16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lo-LA" sz="1600" b="1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ຈົ່ງຮັບໃຊ້ພຣະອົງດ້ວຍສຸດຫົວໃຈ ແລະ ຈິດວິນຍານ</a:t>
          </a:r>
          <a:endParaRPr lang="en" sz="1600" b="1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ຄວາມຮັກແມ່ນຫລັກການທີ່ນໍາພວກເຮົາໄປສູ່ພຣະເຈົ້າ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ເຮົາຮັກພຣະອົງ ຍ້ອນພຣະອົງຊົງຮັກພວກເຮົາກ່ອນ</a:t>
          </a:r>
          <a:b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ນີ້ແມ່ນວິທີ່ທີ່ໂຢຊວຍໄດ້ສະແດງໃຫ້ເຫັນເຖິງສິ່ງທີ່ຄາດຫວັງຈາກຜູ້ທີ່ເລືອກເດີນກັບພຣະເຈົ້າ</a:t>
          </a:r>
          <a:endParaRPr lang="en" sz="14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ການເຊື່ອຟັງແມ່ນຜົນຂອງຫົວໃຈທີ່ສໍານຶກໃນພຣະຄຸນທີ່ເຂົ້າໃຈໃນສິ່ງທີ່ພຣະເຈົ້າຊົງໄດ້ກະທໍາ</a:t>
          </a:r>
          <a:endParaRPr lang="en" sz="14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ພວກເຮົາຕ້ອງຍຶດໝັ້ນໃນພຣະເຈົ້າ ໂດຍບໍ່ຕ້ອງປ່ອຍໃຫ້ສິ່ງລົບກວນໃດໆມາທໍາລາຍພັນທະສັນຍານັ້ນ</a:t>
          </a:r>
          <a:endParaRPr lang="en" sz="14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ພວກເຮົາຈະໄດ້ພົບກັບຈຸດມຸ້ງໝາຍທີ່ແທ້ຈິງ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,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 ຄວາມເພິ່ງພໍໃຈ</a:t>
          </a:r>
          <a:r>
            <a:rPr lang="en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dirty="0">
              <a:latin typeface="Saysettha OT" panose="020B0504020207020204" pitchFamily="34" charset="-34"/>
              <a:cs typeface="Saysettha OT" panose="020B0504020207020204" pitchFamily="34" charset="-34"/>
            </a:rPr>
            <a:t>ແລະ ຊີວິດທີ່ອຸດົມສົມບູນ ຕອນທີ່ພວກເຮົາເຕັມໃຈຮັບໃຊ້ພຣະຜູ້ສ້າງດ້ວຍຄວາມຮັກ</a:t>
          </a:r>
          <a:endParaRPr lang="en" sz="1400" b="1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ພວກເຂົາຮັບຟັງຂໍ້ກ່າວຫາຢ່າງມິດງຽບ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ພວກເຂົາເອີ້ນຫາພຣະເຈົ້າມາເປັນພະຍານ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ພວກເຂົາຍອມຮັບການລົງໂທດຖ້າວ່າເຮັດຄວາມບາບ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2000" b="1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ພວກເຂົາເປີດເຜີຍເຈດຕະນາທີ່ແທ້ຈິງຂອງຕົນເອງ</a:t>
          </a:r>
          <a:endParaRPr lang="es-ES" sz="20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32242" custLinFactY="-40776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lo-LA" sz="16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ຜ່ານການເປັນແບບຢ່າງຂອງພວກເຂົາ</a:t>
          </a:r>
          <a:r>
            <a:rPr lang="en" sz="16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ພວກເຮົາສາມາດເຫັນຂັ້ນຕອນທີ່ຈໍາເປັນໃນການຟື້ນຟູສັນຕິພາບ ໃນສະຖານະການທີ່ຄ້າຍຄືກັນໄດ້ ເມື່ອເຫດການນັ້ນກ່ຽວຂ້ອງກັບຄອບຄົວ, ຄຣິດຕະຈັກ ແລະ ຊຸມຊົນ</a:t>
          </a:r>
          <a:r>
            <a:rPr lang="en" sz="1600" b="1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:</a:t>
          </a:r>
          <a:endParaRPr lang="es-ES" sz="1600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ຢ່າຟ້າວດ່ວນສະຫລຸບ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ໂອ້ລົມກ່ຽວກັບບັນຫາທີ່ເກີດຂຶ້ນ ກ່ອນການກະທໍາ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ຍອມເສຍສະຫລະ ເພື່ອຄວາມສາມັກຄີ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ຕອບໂຕ້ດ້ວຍຄວາມສຸພາບຕໍ່ຄວາມຂັດແຍ້ງ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ຊື່ນຊົມຍິນດີຕໍ່ສັນຕິສຸກໃນພຣະເຈົ້າທີ່ໄດ້ຮັບການຟື້ນຟູ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ຊີ້ແຈງຄວາມຄິດຂອງພວກເຮົາອອກມາ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ຄວາມຮັກແມ່ນຫລັກການທີ່ນໍາພວກເຮົາໄປສູ່ພຣະເຈົ້າ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ເຮົາຮັກພຣະອົງ ຍ້ອນພຣະອົງຊົງຮັກພວກເຮົາກ່ອນ</a:t>
          </a:r>
          <a:b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ຢຮ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4:19)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ຈົ່ງຮັກພຣະເຈົ້າຂອງພວກເຈົ້າ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ນີ້ແມ່ນວິທີ່ທີ່ໂຢຊວຍໄດ້ສະແດງໃຫ້ເຫັນເຖິງສິ່ງທີ່ຄາດຫວັງຈາກຜູ້ທີ່ເລືອກເດີນກັບພຣະເຈົ້າ</a:t>
          </a:r>
          <a:endParaRPr lang="en" sz="14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ຈົ່ງຍ່າງໄປດ້ວຍຄວາມເຊື່ອກັບພຣະອົງ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ການເຊື່ອຟັງແມ່ນຜົນຂອງຫົວໃຈທີ່ສໍານຶກໃນພຣະຄຸນທີ່ເຂົ້າໃຈໃນສິ່ງທີ່ພຣະເຈົ້າຊົງໄດ້ກະທໍາ</a:t>
          </a:r>
          <a:endParaRPr lang="en" sz="14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ຈົ່ງຮັກສາພຣະບັນຍັດຂອງພຣະອົງ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ພວກເຮົາຕ້ອງຍຶດໝັ້ນໃນພຣະເຈົ້າ ໂດຍບໍ່ຕ້ອງປ່ອຍໃຫ້ສິ່ງລົບກວນໃດໆມາທໍາລາຍພັນທະສັນຍານັ້ນ</a:t>
          </a:r>
          <a:endParaRPr lang="en" sz="14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ຈົ່ງຍຶດໝັ້ນໃນພຣະອົງ</a:t>
          </a:r>
          <a:endParaRPr lang="en" sz="16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ພວກເຮົາຈະໄດ້ພົບກັບຈຸດມຸ້ງໝາຍທີ່ແທ້ຈິງ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ຄວາມເພິ່ງພໍໃຈ</a:t>
          </a:r>
          <a:r>
            <a:rPr lang="en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ແລະ ຊີວິດທີ່ອຸດົມສົມບູນ ຕອນທີ່ພວກເຮົາເຕັມໃຈຮັບໃຊ້ພຣະຜູ້ສ້າງດ້ວຍຄວາມຮັກ</a:t>
          </a:r>
          <a:endParaRPr lang="en" sz="1400" b="1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ຈົ່ງຮັບໃຊ້ພຣະອົງດ້ວຍສຸດຫົວໃຈ ແລະ ຈິດວິນຍານ</a:t>
          </a:r>
          <a:endParaRPr lang="en" sz="1600" b="1" kern="120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12893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ພວກເຂົາຮັບຟັງຂໍ້ກ່າວຫາຢ່າງມິດງຽບ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65345" y="33579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ພວກເຂົາເອີ້ນຫາພຣະເຈົ້າມາເປັນພະຍານ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ພວກເຂົາຍອມຮັບການລົງໂທດຖ້າວ່າເຮັດຄວາມບາບ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ພວກເຂົາເປີດເຜີຍເຈດຕະນາທີ່ແທ້ຈິງຂອງຕົນເອງ</a:t>
          </a:r>
          <a:endParaRPr lang="es-ES" sz="20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ຜ່ານການເປັນແບບຢ່າງຂອງພວກເຂົາ</a:t>
          </a:r>
          <a:r>
            <a:rPr lang="en" sz="16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ພວກເຮົາສາມາດເຫັນຂັ້ນຕອນທີ່ຈໍາເປັນໃນການຟື້ນຟູສັນຕິພາບ ໃນສະຖານະການທີ່ຄ້າຍຄືກັນໄດ້ ເມື່ອເຫດການນັ້ນກ່ຽວຂ້ອງກັບຄອບຄົວ, ຄຣິດຕະຈັກ ແລະ ຊຸມຊົນ</a:t>
          </a:r>
          <a:r>
            <a:rPr lang="en" sz="1600" b="1" kern="1200" dirty="0">
              <a:solidFill>
                <a:schemeClr val="tx1"/>
              </a:solidFill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:</a:t>
          </a:r>
          <a:endParaRPr lang="es-ES" sz="1600" kern="1200" dirty="0">
            <a:solidFill>
              <a:schemeClr val="tx1"/>
            </a:solidFill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ຊີ້ແຈງຄວາມຄິດຂອງພວກເຮົາອອກມາ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ຢ່າຟ້າວດ່ວນສະຫລຸບ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ໂອ້ລົມກ່ຽວກັບບັນຫາທີ່ເກີດຂຶ້ນ ກ່ອນການກະທໍາ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ຍອມເສຍສະຫລະ ເພື່ອຄວາມສາມັກຄີ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ຕອບໂຕ້ດ້ວຍຄວາມສຸພາບຕໍ່ຄວາມຂັດແຍ້ງ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ຊື່ນຊົມຍິນດີຕໍ່ສັນຕິສຸກໃນພຣະເຈົ້າທີ່ໄດ້ຮັບການຟື້ນຟູ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1171574" y="163581"/>
            <a:ext cx="1102042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lo-LA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ອາໄສຢູ່ໃນແຜ່ນດິນ</a:t>
            </a:r>
            <a:endParaRPr lang="en" sz="5400" b="1" spc="300" dirty="0">
              <a:ln w="9525">
                <a:solidFill>
                  <a:schemeClr val="bg1"/>
                </a:solidFill>
                <a:prstDash val="solid"/>
              </a:ln>
              <a:solidFill>
                <a:srgbClr val="867031"/>
              </a:solidFill>
              <a:effectLst>
                <a:outerShdw blurRad="12700" dist="38100" dir="2700000" algn="tl" rotWithShape="0">
                  <a:srgbClr val="FFC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413708" y="6042254"/>
            <a:ext cx="6702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o-LA" sz="2400" b="1" dirty="0">
                <a:solidFill>
                  <a:srgbClr val="92D050"/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" sz="2400" b="1" dirty="0">
                <a:solidFill>
                  <a:srgbClr val="92D050"/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11 </a:t>
            </a:r>
            <a:r>
              <a:rPr lang="lo-LA" sz="2400" b="1" dirty="0">
                <a:solidFill>
                  <a:srgbClr val="92D050"/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" sz="2400" b="1" dirty="0">
                <a:solidFill>
                  <a:srgbClr val="92D050"/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13</a:t>
            </a:r>
            <a:r>
              <a:rPr lang="lo-LA" sz="2400" b="1" dirty="0">
                <a:solidFill>
                  <a:srgbClr val="92D050"/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ເດືອນ </a:t>
            </a:r>
            <a:r>
              <a:rPr lang="en-US" sz="2400" b="1" dirty="0">
                <a:solidFill>
                  <a:srgbClr val="92D050"/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12</a:t>
            </a:r>
            <a:r>
              <a:rPr lang="en" sz="2400" b="1" dirty="0">
                <a:solidFill>
                  <a:srgbClr val="92D050"/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888850"/>
            <a:ext cx="7010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2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ຄໍາຕອບອັນອ່ອນຫວານລະງັບຄວາມໂກດໄວ້, ແຕ່ຄໍາເວົ້າຫຍາບຊ້າຍົວະໃຫ້ໂມໂຫ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4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ສພສ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9868A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ຄໍາເວົ້າໃນການສັ່ງລາ </a:t>
            </a:r>
            <a:r>
              <a:rPr lang="en" b="1" dirty="0">
                <a:solidFill>
                  <a:srgbClr val="9868A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9868A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rgbClr val="9868A2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22:1-8)</a:t>
            </a:r>
          </a:p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9B626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ເຫດຜົນຂອງຄວາມຂັດແຍ້ງ </a:t>
            </a:r>
            <a:r>
              <a:rPr lang="en" b="1" dirty="0">
                <a:solidFill>
                  <a:srgbClr val="9B626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9B626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rgbClr val="9B626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22:10-12)</a:t>
            </a:r>
          </a:p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5F919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ຂໍ້ກ່າວຫາ </a:t>
            </a:r>
            <a:r>
              <a:rPr lang="en" b="1" dirty="0">
                <a:solidFill>
                  <a:srgbClr val="5F919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5F919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rgbClr val="5F9199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22:13-20)</a:t>
            </a:r>
          </a:p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729C6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ຄໍາຕອບທີ່ມີເມດຕາ </a:t>
            </a:r>
            <a:r>
              <a:rPr lang="en" b="1" dirty="0">
                <a:solidFill>
                  <a:srgbClr val="729C6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rgbClr val="729C6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rgbClr val="729C6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22:21-29)</a:t>
            </a:r>
          </a:p>
          <a:p>
            <a:pPr>
              <a:spcBef>
                <a:spcPts val="1800"/>
              </a:spcBef>
            </a:pPr>
            <a:r>
              <a:rPr lang="lo-LA" b="1" dirty="0">
                <a:solidFill>
                  <a:srgbClr val="9B8F6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ການຄືນດີ</a:t>
            </a:r>
            <a:r>
              <a:rPr lang="en" b="1" dirty="0">
                <a:solidFill>
                  <a:srgbClr val="9B8F6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srgbClr val="9B8F6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rgbClr val="9B8F6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275451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ຫລັງຈາກສົງຄາມຫລາຍປີຜ່ານມາ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ອິດສະຣາເອນໄດ້ຊະນະຄານາອານ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ເຖິງວ່າປະຊາຊົນບາງສ່ວນທີ່ເປັນສັດຕູນັ້ນຍັງຄົງເຫລືອຢູ່ໃນດິນແດນກໍ່ຕາມ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699607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196849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697769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198688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262812"/>
            <a:ext cx="8086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ໃນທີ່ສຸດ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ເວລາແຫ່ງການຈາກລາກໍ່ມາຮອດ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ຫລັງຈາກອວຍພອນ ແລະ ແນະນໍາພວກເຂົາໃຫ້ດໍາເນີນຕາມທາງຂອງພຣະເຈົ້າ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ໂຢຊວຍຈຶ່ງອໍາລາພວກເຂົາໄປ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ແຕ່ການຈາກລານັ້ນ ຖືກປິດບັງດ້ວຍຄວາມເຂົ້າໃຈຜິດ ເຊິ່ງອາດຈະທໍາລາຍຄວາມສາມັກຄີຂອງຊາວອິດສະຣາເອນໄດ້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1130632"/>
            <a:ext cx="8086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ສອງຊົນເຜົ່າເຄິ່ງ ທີ່ໄດ້ຍຶດຄອງເອົາດິນແດນຢູ່ທາງຕາເວັນອອກ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ເຜົ່າຣູເບັນ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ເຜົ່າກາດ ແລະ ເຜົ່າມານາເຊ ເຄິ່ງເຜົ່າ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ໄດ້ຂ້າມແມ່ນໍ້າຈໍແດນມາຊ່ວຍຍຶດຄອງເອົາດິນແດນ ເພື່ອເຮັດຕາມສັນຍາຂອງຕົນເອງຢ່າງສັດຊື່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14577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ຄໍາເວົ້າໃນການສັ່ງລາ</a:t>
            </a:r>
            <a:endParaRPr lang="en" sz="32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ແນ່ໃຈວ່າພວກເຈົ້າເຊື່ອຟັງກົດບັນຍັດທີ່ໂມເຊຜູ້ຮັບໃຊ້ຂອງພຣະເຈົ້າຢາເວໄດ້ສັ່ງໄວ້ກັບພວກເຈົ້າຄື: ຈົ່ງຮັກພຣະເຈົ້າຢາເວ ພຣະເຈົ້າຂອງພວກເຈົ້າ, ຈົ່ງປະຕິບັດຕາມຄວາມປະສົງຂອງພຣະອົງ, ຈົ່ງເຊື່ອຟັງຂໍ້ຄໍາສັ່ງຂອງພຣະອົງ, ຈົ່ງຊື່ສັດຕໍ່ພຣະອົງ ແລະ ຈົ່ງບົວລະບັດຮັບໃຊ້ພຣະອົງດ້ວຍສຸດໃຈ ແລະ ດ້ວຍສຸດຈິດ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22:5 </a:t>
            </a:r>
            <a:r>
              <a:rPr lang="en" sz="11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NIV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24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ເນື່ອງຈາກແມ່ນໍ້າຈໍແດນເປັນເສັ້ນແບ່ງແຍກລະຫວ່າງເຜົ່າຕ່າງໆ</a:t>
            </a:r>
            <a:r>
              <a:rPr lang="en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ໂຢຊວຍຈຶ່ງໄດ້ໃຫ້ຄໍາແນະນໍາທີ່ສະຫລາດໃຫ້ແກ່ເຜົ່າທັງສອງ ແລະ ເຄິ່ງເຜົ່າ. ເພື່ອໃຫ້ພວກເຂົາຍັງຄົງຊື່ສັດຕໍ່ໄປໄດ້</a:t>
            </a:r>
            <a:r>
              <a:rPr lang="en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dirty="0">
                <a:latin typeface="Saysettha OT" panose="020B0504020207020204" pitchFamily="34" charset="-34"/>
                <a:cs typeface="Saysettha OT" panose="020B0504020207020204" pitchFamily="34" charset="-34"/>
              </a:rPr>
              <a:t> 22:5):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604770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-1" y="17898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ເຫດຜົນແຫ່ງຄວາມຂັດແຍ້ງ</a:t>
            </a:r>
            <a:endParaRPr lang="en" sz="36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841773"/>
            <a:ext cx="11149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ເມື່ອເຜົ່າຣູເບັນ, ເຜົ່າກາດ ແລະ ເຜົ່າມານາເຊຕາເວັນອອກໄດ້ມາຮອດເມືອງເກລີໂລດ ທີ່ຍັງຢູ່ທາງຟາກຕາເວັນຕົກຂອງແມ່ນໍ້າຈໍແດນນັ້ນ. ພວກເຂົາກໍ່ໄດ້ສ້າງແທ່ນບູຊາອັນໃຫຍ່ທີ່ເປັນນ້າປະທັບໃຈໄວ້ຢູ່ໃກ້ກັບແມ່ນໍ້ານັ້ນ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7" y="1610410"/>
            <a:ext cx="548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ໃກ້ກັບສະຖານທີ່ໂຢຊວຍໄດ້ສ້າງອະນຸສະຖານແຫ່ງການຂ້າມແມ່ນໍ້າຈໍແດນຢ່າງອັດສະຈັນ ສອງເຜົ່າເຄິ່ງໄດ້ສ້າງແທ່ນບູຊາທີ່ຄ້າຍກັບແທ່ນບູຊາຂອງສະຖານສັກສິດ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ຫໍເຕັນ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22:10, 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534811"/>
            <a:ext cx="85578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ຊາວອິດສະຣາເອນທີ່ເຫລືອໄດ້ຕັດສິນໃຈຊຸມນຸມກັນ ແລະ ພາກັນໄປທີ່ເມືອງຊີໂລ ເພື່ອເຮັດເສິກກັບບັນດາເຜົ່າທາງທິດຕາເວັນອອກ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22:12).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ແຕ່ພຣະເຈົ້າໄດ້ເຂົ້າມາແຊກແຊງ ເພື່ອບໍ່ໃຫ້ເກີດສົງຄາມກາງເມືອງແບບນອງເລືອດ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ພຣະອົງຍົງຍົກຍ້ອງຜູ້ຄົນທີ່ເລືອກທີ່ຈະບໍ່ຕັດສິນຄົນອື່ນ ໂດຍບໍ່ມີຫລັກຖານ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ຜູ້ຄົນທີ່ໃຫ້ໂອກາດພີ່ນ້ອງໄດ້ອະທິບາຍຕົນເອງ, ແລະ ຊີ້ແຈງຂໍ້ສົງໄສຕ່າງໆ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22:13-14).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226499"/>
            <a:ext cx="5338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ການເຮັດແບບນີ້ຖືກຕີຄວາມວ່າ ເປັນການລະເມີດກົດທີ່ຫ້າມການຖວາຍເຄື່ອງບູຊາໃນສະຖານທີ່ອື່ນ ນອກຈາກແທ່ນບູຊາ ທີ່ເຜົາໃນສະຖານສັກສິດ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ຫໍເຕັນ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ລບລວ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17:8-9).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ແຕ່ຄວາມຜິດພາດຂອງພວກເຂົາຢ່າງດຽວກໍ່ຄື: ການທີ່ບໍ່ແຈ້ງໃຫ້ພີ່ນ້ອງຮູ້ເຖິງເຈດຕະນາຂອງພວກເຂົາ.. ແຕ່ວ່າສິ່ງນັ້ນບໍ່ແມ່ນຄວາມບາບ.</a:t>
            </a:r>
            <a:endParaRPr lang="es-ES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16753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ຂໍ້ກ່າວຫາ</a:t>
            </a:r>
            <a:endParaRPr lang="en" sz="36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ພວກເຂົ້າເວົ້າວ່າ: ເປັນຫຍັງພວກເຈົ້າຈຶ່ງເຮັດຊົ່ວຢ່າງຮ້າຍແຮງນີ້ຕໍ່ສູ້ພຣະເຈົ້າຂອງຊາດອິດສະຣາເອນ ໃນວັນນີ້ໄດ້ຫັນໜີຈາກພຣະເຈົ້າຢາເວ ໂດຍໄດ້ສ້າງແທ່ນບູຊາສໍາລັບຕົນເອງຂຶ້ນ ເຊິ່ງເປັນການຕໍ່ສູ້ກະບົດຕໍ່ພຣະເຈົ້າຢາເວ ພວກເຈົ້າບໍ່ໄດ້ຕິດຕາມພຣະອົງຕໍ່ໄປແລ້ວ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?’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br>
              <a:rPr lang="es-ES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 ຟິເນຮາ ຈຶ່ງໄດ້ຮັບເລືອກໃຫ້ເປັນເຈົ້າຄະນະຂອງການສືບສວນ?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22:13-14)?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0" y="3829348"/>
            <a:ext cx="5430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ຄໍາເວົ້າຂອງຟີເນຮາເປັນສິ່ງທີ່ສົມເຫດສົມຜົນທີ່ສຸດ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ຖ້າວ່າມີການຖວາຍເຄື່ອງບູຊາທີ່ແທ່ນບູຊາທີ່ສ້າງຂຶ້ນໃໝ່ ພຣະເຈົ້າອາດຈະຊົງລົງໂທດອິດສະຣາເອນທັງໝົດ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.22:18).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ຟິເນຮາ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ລູກຊາຍຂອງປະໂລຫິດ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ໄດ້ພະຍາຍາມຢ່າງບໍ່ທໍ້ຖອຍໃນການຢຸດຄວາມບາບທີ່ເມືອງເປອໍ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ຈຊບຊ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25:7-8).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ໃນຄໍາເວົ້າຂອງຟີເນຮາ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ລາວໄດ້ເຊື່ອມໂຍງຄວາມບາບນີ້ກັບຄວາມບາບຂອງ ທ.ອາການ ແລະ ໄດ້ປຽບທຽບກັບຄວາມບາບທີ່ຄິດວ່າເກີດຈາກສອງເຜົ່າເຄິ່ງນັ້ນ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22:16-20).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ພຣະອົງຍັງຊົງໄດ້ໃຫ້ໂອກາດພວກເຂົາໄດ້ແກ້ໄຂຄວາມຜິດພາດນີ້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ກ່ອນທີ່ພວກເຂົາຈະເຮັດບາບ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ໂດຍຊົງໃຫ້ພວກເຮົາກັບໄປທີ່ຝັ່ງແມ່ນໍ້າຈໍແດນ ເຊິ່ງເປັນທີ່ຕັ້ງຂອງບ່ອນນະມັດສະການ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22:19).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13252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ຄໍາຕອບທີ່ມີຄວາມເມດຕາ</a:t>
            </a:r>
            <a:endParaRPr lang="en" sz="32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ຖ້າພວກຂ້ອຍບໍ່ເຊື່ອຟັງພຣະເຈົ້າຢາເວໂດຍສ້າງແທ່ນບູຊາຂຶ້ນເປັນຂອງສ່ວນຕົວ ເພື່ອເຜົາຖວາຍເຄື່ອງບູຊາ ຫລືເພື່ອຖວາຍບູຊາພືດຜົນເປັນເມັດ ຫລືຖວາຍເພື່ອຄວາມສາມັກຄີທໍາ ຖ້າພວກຂ້ອຍໄດ້ເຮັດເຊັ່ນນັ້ນ ຂໍໃຫ້ພຣະເຈົ້າຢາເວ ເປັນຜູ້ລົງໂທດພວກຂ້ອຍ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ເມື່ອຖືກກ່າວຫາ ເຜົາຣູເບັນ, ເຜົ່າກາດ ແລະ ເຜົ່າມານາເຊກໍໄດ້ປະພຶດຕົນເປັນແບບຢ່າງທີ່ດີໂດຍ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5901968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ເມື່ອຊາວອິດສະຣາເອນບໍ່ຮູ້ຈັກແຮງຈູງໃຈຂອງພີ່ນ້ອງໃນການສ້າງແທ່ນບູຊາ ພວກເຂົາກໍ່ຄິດວ່າມັນຄື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ການກະບົດ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ຄວາມປາຖະໜາທີ່ຈະແຕກແຍກ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ການລົງໂທດຈາກພຣະເຈົ້າ.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ເຖິງວ່າເຜົ່າທີ່ຖືກກ່າວຫານັ້ນອາດຈະຮູ້ສຶກຂຸ່ນເຄືອງໃຈ ແລະ ຂໍ້ຕອບໂຕ້ຢ່າງຮຸນແຮງເພື່ອປົກປ້ອງຕົນເອງ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ແຕ່ດ້ວຍປະຕິກິລິຍາທີ່ເປັນມິດຂອງພວກເຂົາ ສົງຄາມຈຶ່ງຫລິກລ້ຽງບໍ່ໄດ້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ຄວາມຈິງກໍ່ຄື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ຄວາມປາຖະໜາທີ່ຈະຢູ່ຮ່ວມກັບພີ່ນ້ອງຂອງຕົນເອງ ແລະ ຫລີກລ້ຽງການທີ່ຈະແຍກໂຕອອກໄປໃນອະນາຄົດຂອງຊາວອິດສະຣາເອນ</a:t>
            </a:r>
            <a:br>
              <a:rPr lang="es-E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22:24-26).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o-LA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ການຄືນດີກັນ</a:t>
            </a:r>
            <a:endParaRPr lang="en" sz="44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508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ຊາວອິດສະຣາເອນໄດ້ຮັບຄວາມພໍໃຈ ແລະ ພາກັນສັນລະເສີນພຣະເຈົ້າ ພວກເຂົາບໍ່ໄດ້ເວົ້າເຖິງເລື່ອງອອກໄປເຮັດເສິກລ້າງແຜ່ນດິນ ບ່ອນທີ່ປະຊາຊົນຣູເບັນ ແລະ ກາດໄດ້ຕັ້ງຖິ່ນຖານຢູ່ນັ້ນອີກຕໍ່ໄປ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</a:p>
          <a:p>
            <a:pPr algn="ctr"/>
            <a:r>
              <a:rPr lang="en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" y="1568946"/>
            <a:ext cx="65627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ເມື່ອເຫັນວ່າຂໍ້ກ່າວຫານັ້ນບໍ່ມີມູນຄວາມຈິງ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ຟີເນຮາ ແລະ ຊາວອິດສະຣາເອນຈຶ່ງຮູ້ສຶກໂລ່ງໃຈ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22:30-31). </a:t>
            </a:r>
            <a:r>
              <a:rPr lang="lo-LA" sz="2000" b="1" noProof="0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ສໍາລັບພວກເຂົາແລ້ວ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ເມື່ອອິດສະຣາເອນໄດ້ຮັບຮູ້ຄວາມຈິງ ພວກເຂົາກໍ່ດີໃຈ ແລະ ພາກັນສັນຣະເສີນພຣະເຈົ້າ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22:32-33).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516511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3727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The children of Gad and Reuben now placed upon their altar an inscription pointing out the purpose for which it was erected; and they said, “It shall be a witness between us that Jehovah is God.” Thus they endeavored to prevent future misapprehension and to remove what might be a cause of temptation.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How often serious difficulties arise from a simple misunderstanding, even among those who are actuated by the worthiest motives; and without the exercise of courtesy and forbearance, what serious and even fatal results may follow 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No one was ever reclaimed from a wrong position by censure and reproach; but many are thus driven further from the right path and led to harden their hearts against conviction. A spirit of kindness, a courteous, forbearing deportment may save the erring and hide a multitude of sins”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484710" y="6064597"/>
            <a:ext cx="380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1667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 Display</vt:lpstr>
      <vt:lpstr>Calibri</vt:lpstr>
      <vt:lpstr>Aptos</vt:lpstr>
      <vt:lpstr>Arial</vt:lpstr>
      <vt:lpstr>Constantia</vt:lpstr>
      <vt:lpstr>Saysettha OT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74</cp:revision>
  <dcterms:created xsi:type="dcterms:W3CDTF">2025-11-15T16:15:13Z</dcterms:created>
  <dcterms:modified xsi:type="dcterms:W3CDTF">2025-12-09T13:01:07Z</dcterms:modified>
</cp:coreProperties>
</file>