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16" r:id="rId11"/>
  </p:sldIdLst>
  <p:sldSz cx="12192000" cy="6858000"/>
  <p:notesSz cx="6858000" cy="9144000"/>
  <p:embeddedFontLst>
    <p:embeddedFont>
      <p:font typeface="Saysettha OT" panose="020B0504020207020204" pitchFamily="34" charset="-34"/>
      <p:regular r:id="rId1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91"/>
  </p:normalViewPr>
  <p:slideViewPr>
    <p:cSldViewPr snapToGrid="0">
      <p:cViewPr varScale="1">
        <p:scale>
          <a:sx n="96" d="100"/>
          <a:sy n="96" d="100"/>
        </p:scale>
        <p:origin x="78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ຢ່າແຕ່ງງານກັບຜູ້ຄົນຢູ່ໃນແຜ່ນດິນນັ້ນ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. 23:7)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ຢ່າເອີ່ຍຊື່ພະເຈົ້າຂອງພວກເຂົາ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. 23:7)</a:t>
          </a:r>
          <a:endParaRPr lang="es-ES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ຢ່ານະມັດສະການພະເຈົ້າຂອງພວກເຂົາ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. 23:7)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ຢ່ານະມັດສະການພະເຈົ້າຂອງພວກເຂົາ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23:7)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ຢ່າເອີ່ຍຊື່ພະເຈົ້າຂອງພວກເຂົາ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23:7)</a:t>
          </a:r>
          <a:endParaRPr lang="es-ES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ຢ່າແຕ່ງງານກັບຜູ້ຄົນຢູ່ໃນແຜ່ນດິນນັ້ນ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23:7)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     ຊົງຊື່ສັດ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rgbClr val="FFF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rgbClr val="FFF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12 </a:t>
            </a:r>
            <a:r>
              <a:rPr lang="lo-LA" sz="1600" b="1" dirty="0">
                <a:solidFill>
                  <a:srgbClr val="FFF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rgbClr val="FFF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20</a:t>
            </a:r>
            <a:r>
              <a:rPr lang="lo-LA" sz="1600" b="1" dirty="0">
                <a:solidFill>
                  <a:srgbClr val="FFF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ທັນວາ</a:t>
            </a:r>
            <a:r>
              <a:rPr lang="en" sz="1600" b="1" dirty="0">
                <a:solidFill>
                  <a:srgbClr val="FFF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1" y="231704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2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ພຣະເຈົ້າຢາເວໄດ້ຮັກສາຄໍາສັນຍາທຸກໆຂໍ້ ທີ່ພຣະອົງໄດ້ສັນຍາໄວ້ກັບປະຊາຊົນອິດສະຣາເອນ. ທຸກໆຢ່າງກໍໄດ້ເກີດຂຶ້ນ</a:t>
            </a:r>
            <a:r>
              <a:rPr kumimoji="0" lang="es-ES" sz="32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4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kumimoji="0" lang="es-ES" sz="24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DE785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ຄວາມຊື່ສັດຂອງພຣະເຈົ້າ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21:43-45)</a:t>
            </a: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579D6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ສິ່ງທີ່ພຣະອົງໄດ້ເຮັດ ແລະ ຈະເຮັດ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23:1-5)</a:t>
            </a: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5F69D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ລາງວັນແຫ່ງຄວາມຊື່ສັດ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23:6-10)</a:t>
            </a: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DE5F8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ສິ່ງທີ່ພວກເຮົາຄວນຈະເຮັດ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23:11-14)</a:t>
            </a: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A25FD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ການລົງໂທດສໍາລັບຄວາມບໍ່ຊື່ສັດ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ໂຢຊວຍກໍ່ໄດ້ເຖົ້າແກ່ແລ້ວ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ແລະຍັງມີດິນແດນອີກຫລາຍແຫ່ງທີ່ຍັງບໍ່ໄດ້ເຂົ້າຍຶດຄອງເທື່ອ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ລາວຈຶ່ງໄດ້ຮວບຮວມຜູ້ນຊາຄົນລຸ້ນໃໝ່ຂຶ້ນມາ ເພື່ອກະຕຸ້ນໃຫ້ພວກເຂົາສືບຕໍ່ການເຂ້ົ້າຍຶດຄອງເອົາດິນແດນຕໍ່ໄປ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8" y="2536062"/>
            <a:ext cx="7353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ແລະລາວກໍ່ຍັງໄດ້ບອກເຖິງອັນຕະລາຍຂອງການບໍ່ເຊື່ອຟັງພ້ອມ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ໃນຄວາມເປັນຈິງ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ມີອັນຕະລາຍຢ່າງໜຶ່ງທີ່ພວກເຮົາກໍາລັງຜະເຊີນ ຄືກັບຄົນເຫລົ່ານັ້ນຄື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ການທີ່ຈະຢືນຢັດ ແລະ ຊື່ສັດຕໍ່ພຣະເຈົ້າ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 ການຕອບແທນຄວາມຊື່ສັດຂອງພຣະອົງ ດ້ວຍຄວາມບໍ່ຊື່ສັດຂອງພວກເຮົາ.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ແຕ່ຄວາມສາມາດໃນການທີ່ຈະບັນລຸໄຊຊະນະນັ້ນ ແມ່ນບໍ່ໄດ້ເກີດຂຶ້ນຍ້ອນໂຕຂອງພວກເຂົາເອງພຽງຢ່າງດຽວ ແຕ່ຂຶ້ນຢູ່ກັບພຣະເຈົ້າ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ດັ່ງນັ້ນໂຢຊວຍຈຶ່ງໄດ້ເຕືອນພວກເຂົາ ໃຫ້ມີຄວາມຊື່ສັດ ແລະ ໃຫ້ລະນຶກເຖິງຄວາມຊື່ສັດທີ່ພຣະເຈົ້າໄດ້ຊົງກະທໍາໄວ້ແລ້ວ. ແລະ ຍັງໜູນໃຈພວກເຮົາວ່າ ພຣະເຈົ້າຈະຍັງຄົງສືບຕໍ່ໃນຄວາມຊື່ສັດຂອງພຣະອົງຕໍ່ໄປ.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14287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ຄວາມຊື່ສັດຂອງພຣະເຈົ້າ</a:t>
            </a:r>
            <a:endParaRPr lang="en" sz="2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ພຣະເຈົ້າຢາເວໄດ້ຮັກສາຄໍາສັນຍາທຸກໆຂໍ້ ທີ່ພຣະອົງໄດ້ສັນຍາໄວ້ກັບປະຊາຊົນອິດສະຣາເອນ ທຸກໆຢ່າງກໍໄດ້ເກີດຂຶ້ນ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ພຣະເຈົ້າໄດ້ຊົງປະທາານ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ແຜ່ນດິນທັງໝົດ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ໃຫ້ກັບຊົນຊາດອິດສະຣາເອນ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21:43)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ແລະໄດ້ຊົງມອບ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ສັດຕູທັງໝົດ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ໄວ້ໃນກໍາມືຂອງພວກເຂົາ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21:44),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ທຸກໆຄໍາເວົ້າຂອງພຣະເຈົ້າ ຈຶ່ງສໍາເລັດ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21:45).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2829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154564"/>
            <a:ext cx="51755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ການກ່າວແບບຊໍ້າໆຂອງຄໍາວ່າ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ທັງໝົດ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ແມ່ນເນັ້ນຢໍ້າເຖິງຄວາມຊື່ສັດຂອງພຣະອົງ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ສັດຕູໄດ້ຖືກພ່າຍແພ້ໃຫ້ແກ່ພຣະເຈົ້າ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ອິດສະຣາເອນໄດ້ຮັບແຜ່ນດິນມໍຣະດົກຍ້ອນວ່າພຣະເຈົ້າຊົງຄອບຄອງ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ພວກເຂົາຈຶ່ງໝັ້ນໃຈໄດ້ວ່າຈະສາມາດຂັບໄລ່ຊາວຄານາອານທີ່ຍັງເຫລືອຢູ່ໃນແຜ່ນດິນນັ້ນອອກໄປໄດ້ ຍ້ອນວ່າ ພຣະເຈົ້າຊົງຮັກສາສັນຍາຂອງພຣະອົງ ແລະ ຈະຮັກສາສັນຍາທີ່ພຣະອົງໄດ້ກ່າວໄວ້ນັ້ນ ຕະຫລອດໄປ.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7" y="5179812"/>
            <a:ext cx="66100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ສິ່ງທັງໝົດນີ້ເປັນຜົນດີຕໍ່ພວກເຮົາທຸກຄົນ ເພາະພຣະອົງຍັງຄົງສືບຕໍ່ຊື່ສັດ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7:9;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117:2;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ພຄຄ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3:22-23).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ພຣະອົງຊົງສັນຍາວ່າຈະຊ່ວຍພວກເຮົາ ແລະ ຈະປະທານແຜ່ນດິນໂລກໃຫ້ເປັນມໍຣະດົກແກ່ພວກເຮົາ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ພຣະອົງຈະຊົງເຮັດຕາມຄໍາສັນຍານັ້ນ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1:6; 1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1:5;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37:29).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13992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ສິ່ງທີ່ພຣະເຈົ້າໄດ້ເຮັດ ແລະ ຈະຊົງເຮັດ</a:t>
            </a:r>
            <a:endParaRPr lang="en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ພວກເຈົ້າໄດ້ເຫັນທຸກສິ່ງທີ່ພຣະເຈົ້າຢາເວ ພຣະເຈົ້າຂອງພວກເຈົ້າໄດ້ກະທໍາຕໍ່ຊາດທັງປວງຍ້ອນເລື່ອງພວກເຈົ້າ, ພຣະເຈົ້າຢາເວພຣະເຈົ້າຂອງພວກເຈົ້າ ໄດ້ສູ້ຮົບເພື່ອພວກເຈົ້າ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ໃນຄໍາປາໄສຂອງໂຢຊວຍຕໍ່ຜູ້ອາວຸໂສ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ລາວໄດ້ເລີ່ມຕົ້ນໂດຍການບອກພວກເຂົາເຖິງສິ່ງທີ່ພຣະເຈົ້າໄດ້ເຮັດໄປແລ້ວ ແລະ ສິ່ງທີ່ພຣະອົງຈະເຮັດຕໍ່ໄປ ກໍ່ຄື: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16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376360" y="2706358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ພຣະອົງໄດ້ຕໍ່ສູ້ກັບຊົນຊາດຕ່າງໆ</a:t>
            </a: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23:3)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200" kern="12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431203" y="274576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ພຣະອົງໄດ້ແບ່ງດິນແດນໃຫ້ແກ່ເຜົ່າຕ່າງໆ 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23:4)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200" kern="12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374570" y="2738093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ພຣະອົງຈະຊົງຂັບໄລ່ຜູ້ຄົນທີ່ເຫລືອຢູ່ໃນດິນແດນທີ່ຈະຍຶດຄອງນັ້ນອອກໄປ</a:t>
            </a:r>
            <a:r>
              <a:rPr lang="en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23:5)</a:t>
            </a:r>
            <a:endParaRPr lang="es-E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5041176" y="3646273"/>
            <a:ext cx="716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ສິ່ງທັງໝົດນີ້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ແມ່ນສິ່ງທີ່ພຣະອົງໄດ້ເຮັດແລ້ວ ແລະ ຈະເຮັດ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ແມ່ນຢູ່ພາຍໃຕ້ເງື່ອນໄຂດຽວຂອງອິດສະຣາເອນ 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ພວກເຂົາຕ້ອງເຊື່ອຟັງ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23:6).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6" y="3575328"/>
            <a:ext cx="1876000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293" y="3575328"/>
            <a:ext cx="2692745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5029415" y="5449037"/>
            <a:ext cx="7162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ສ່ວນທີ່ເຫລືອແມ່ນຂຶ້ນຢູ່ກັບການຕັດສິນໃຈຂອງພວກເຮົາ ວ່າຈະສືບຕໍ່ໄວ້ວາງໃຈໃນພຣະເຈົ້າ, ໃນພຣະວິນຍານບໍຣິສຸດຂອງພຣະເຈົ້າ ເພື່ອດໍາເນີນຊີວິດຢ່າງມີໄຊຊະນະ ຫລືເລືອກທີ່ຈະບໍ່ເຊື່ອຟັງພຣະອົງ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.10:3-5;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ອຟຊ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5029415" y="4402952"/>
            <a:ext cx="7174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ເລື່ອງລາວຂອງອິດສະຣາເອນ ໄດ້ກາຍເປັນບົດຮຽນໃຫ້ກັບພວກເຮົາໃນປະຈຸບັນນີ້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ພຣະອົງຊົງມີໄຊຊະນະເໜືອບາບແລ້ວ ແລະ ໄດ້ມອບຄວາມໝັ້ນໃຈໃນຄວາມລອດພົ້ນໃຫ້ແກ່ພວກເຮົາ ຜ່ານທາງການເສຍສະຫລະຂອງພຣະເຢຊູ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141919"/>
            <a:ext cx="7217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ລາງວັນແຫ່ງຄວາມຊື່ສັດ</a:t>
            </a:r>
            <a:endParaRPr lang="en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ຄົນໜຶ່ງໃນພວກເຈົ້າສາມາດເຮັດໃຫ້ພັນຄົນແລ່ນໜີຈາກພວກເຈົ້າໄດ້ ເພາະພຣະເຈົ້າຢາເວ ພຣະເຈົ້າຂອງພວກເຈົ້າໄດ້ສູ້ຮົບເພື່ອພວກເຈົ້າດັ່ງທີ່ພຣະອົງໄດ້ສັນຍາໄວ້</a:t>
            </a:r>
            <a:r>
              <a:rPr lang="en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215376"/>
            <a:ext cx="712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ລາງວັນຂອງຄວາມຊື່ສັດຂອງຊາວອິດສະຣາເອນ ແມ່ນໄຊຊະນະທີ່ສົມບູນເໜືອສັດຕູຂອງພວກເຂົາທັງຫລາຍ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23:6,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050290"/>
              </p:ext>
            </p:extLst>
          </p:nvPr>
        </p:nvGraphicFramePr>
        <p:xfrm>
          <a:off x="2582426" y="2502589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9072563" y="3211973"/>
            <a:ext cx="2978295" cy="2821079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63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52130" y="5559266"/>
            <a:ext cx="9170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ພວກເຂົາຕ້ອງຮັກສາຄວາມບໍຣິສຸດທາງຈິດວິນຍານ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ຖ້າຫາກວ່າພວກເຂົາແຕ່ງງານກັບຄົນໃນແຜ່ນດິນນັ້ນ, ພວກເຂົາກໍ່ຈະເລີ່ມກ່າວເຖິງເທບພຣະເຈົ້າຂອງພວກເຂົາ, ແລະ ໃນທີ່ສຸດພວກເຂົາອາດຈະນະມັດສະການພວກພະເຫລົ່ານັ້ນ. ນີ້ຄືຈຸດເລີ່ມຕົ້ນຂອງການລະຖິ້ມຄວາມເຊື່ອຂອງກະສັດໂຊໂລໂມນ (1 ກສ 11:4).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1909165"/>
            <a:ext cx="7102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ໃນການພິຊິດເອົາດິນແດນຄານາອານ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ຄວາມຊື່ສັດທີ່ມີຕໍ່ພຣະເຈົ້ານັ້ນ ຄວນຈະສະແດງອອກໃນ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ວິທີ ດັ່ງນີ້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4BD1B9-505C-0B17-EF73-C0101467F147}"/>
              </a:ext>
            </a:extLst>
          </p:cNvPr>
          <p:cNvSpPr txBox="1"/>
          <p:nvPr/>
        </p:nvSpPr>
        <p:spPr>
          <a:xfrm>
            <a:off x="0" y="647827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>
              <a:spcBef>
                <a:spcPts val="600"/>
              </a:spcBef>
              <a:defRPr b="1">
                <a:latin typeface="Saysettha OT" panose="020B0504020207020204" pitchFamily="34" charset="-34"/>
                <a:cs typeface="Saysettha OT" panose="020B0504020207020204" pitchFamily="34" charset="-34"/>
              </a:defRPr>
            </a:lvl1pPr>
          </a:lstStyle>
          <a:p>
            <a:r>
              <a:rPr lang="lo-LA" dirty="0"/>
              <a:t>ເພາະສະນັ້ນ ຈະເປັນການດີຖ້າພວກເຮົາປະຕິບັດຕາມພຣະຄໍາພີ ທີ່ແນະນໍາຢ່າແຕ່ງງານກັບຜູ້ທີ່ບໍ່ມີຄວາມເຊື່ອແບບດຽວກັນ </a:t>
            </a:r>
            <a:r>
              <a:rPr lang="lo-LA" sz="1400" dirty="0"/>
              <a:t>(2 ຄຣທ. 6:14-16).</a:t>
            </a:r>
            <a:endParaRPr lang="lo-LA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587382-FB2D-07F1-784A-9B73FFDE12D8}"/>
              </a:ext>
            </a:extLst>
          </p:cNvPr>
          <p:cNvSpPr txBox="1"/>
          <p:nvPr/>
        </p:nvSpPr>
        <p:spPr>
          <a:xfrm>
            <a:off x="-1" y="4917256"/>
            <a:ext cx="8994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>
              <a:spcBef>
                <a:spcPts val="600"/>
              </a:spcBef>
              <a:defRPr b="1">
                <a:latin typeface="Saysettha OT" panose="020B0504020207020204" pitchFamily="34" charset="-34"/>
                <a:cs typeface="Saysettha OT" panose="020B0504020207020204" pitchFamily="34" charset="-34"/>
              </a:defRPr>
            </a:lvl1pPr>
          </a:lstStyle>
          <a:p>
            <a:r>
              <a:rPr lang="lo-LA" dirty="0"/>
              <a:t>ພວກເຮົາຄິດວ່າ ເປັນຫຍັງໂຢຊວຍຈຶ່ງເຂັ້ມງວດກັບຊົນຊາດອິດສະຣາເອນໃນຫລາຍໆເລື່ອງ, ໂດຍສະເພາະຄວາມສໍາພັນຂອງພວກເຂົາກັບຊາວຕ່າງຊາດ?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20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115038"/>
            <a:ext cx="8523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ສິ່ງທີ່ພວກເຮົາຄວນຈະເຮັດ</a:t>
            </a:r>
            <a:endParaRPr lang="en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ຈົ່ງຮັກພຣະເຈົ້າຢາເວ ພຣະເຈົ້າຂອງພວກເຈົ້າດ້ວຍຄວາມເຕັມໃຈ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414843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ພວກເຮົາສາມາດເວົ້າໄດ້ແບບບໍ່ຕ້ອງສົງໄສໄດ້ເລີຍວ່າ ຄໍາເວົ້າທີ່ສໍາຄັນຂອງໂຢຊວຍແມ່ນຢູ່ໃນຂໍ້ທີ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ນັ້ນກໍ່ຄື: ການທີ່ຈະຮັກພຣະເຈົ້າ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508861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ນອກຈາກນີ້ແລ້ວ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ໂຢຊວຍຍັງສະເໜີຄວາມຈິງໃຈໃຫ້ສືບຕໍ່ໃຫ້ຮັກພຣະເຈົ້າ ໂດຍການ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ຄົງຄວາມຊື່ສັດຕໍ່ພຣະເຈົ້າ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23:14).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248093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ປະຈຸບັນນີ້ພວກເຮົາມີແຮງຈູງໃຈທີ່ຍິ່ງໃຫຍ່ກວ່ານັ້ນ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ມີພຣະເຢຊູເປັນແບບຢ່າງ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13:34).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987325"/>
            <a:ext cx="7579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ພຣະເຈົ້າປາຖະໜາທີ່ຈະໃຫ້ພວກເຮົາມີຄວາມສໍາພັນທີ່ໃກ້ຊິດກັບພຣະອົງ ແບບເປັນສ່ວນໂຕເພື່ອຕອບສະໜອງຕໍ່ຄວາມຮັກທີ່ພຣະອົງມີໃຫ້ ທີ່ປຽບເໝືອນກິ່ງ ແລະ ງ່າ ຂອງເຄືອອະງຸ່ນທີ່ຕິດຢູ່ທີ່ເຄືອຂອງມັນ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461852"/>
            <a:ext cx="5584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ອິດສະຣາເອນຕ້ອງໄດ້ສະແດງຄວາມຮັກຂອງພວກເຂົາໂດຍການທີ່ບໍ່ຕ້ອງຮັກພະອື່ນ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ເພາະຖ້າມີພະອື່ນ ຈະສົ່ງຜົນເສຍທີ່ຮ້າຍແຮງຕໍ່ພວກເຂົາ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23:12-13).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05357" y="1407873"/>
            <a:ext cx="1870824" cy="31772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9">
            <a:extLst>
              <a:ext uri="{FF2B5EF4-FFF2-40B4-BE49-F238E27FC236}">
                <a16:creationId xmlns:a16="http://schemas.microsoft.com/office/drawing/2014/main" id="{DA37F2E6-ABA5-F97D-25B5-34B9F9AB6E38}"/>
              </a:ext>
            </a:extLst>
          </p:cNvPr>
          <p:cNvSpPr txBox="1"/>
          <p:nvPr/>
        </p:nvSpPr>
        <p:spPr>
          <a:xfrm>
            <a:off x="3246761" y="6034334"/>
            <a:ext cx="5420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ພຣະເຈົ້າປະທານຄໍາສັນຍາທີ່ດີຫລາຍຢ່າງແກ່ພວກເຮົາ ແລ້ວເຫດຜົນຫຍັງທີ່ພວກເຮົາຍັງຄົງຈະເຮັດບາບຢູ່?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F5C03C8-96AB-94FF-FEE9-6D48B71773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1176" y="5720877"/>
            <a:ext cx="3482510" cy="97773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14696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ການລົງໂທດສໍາລັບຄວາມບໍ່ຊື່ສັດ</a:t>
            </a:r>
            <a:endParaRPr lang="en" sz="3200" b="1" dirty="0">
              <a:ln/>
              <a:solidFill>
                <a:schemeClr val="tx2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 ພຣະເຈົ້າຂອງພວກເຈົ້າໄດ້ຖືຮັກສາຄໍາສັນຍາທຸກຂໍ້ ທີ່ໄດ້ເຮັດໄວ້ກັບພວກເຈົ້າສັນໃດ ພຣະອົງກໍຈະນໍາການຂົ່ມຂູ່ທຸກຢ່າງມາສູ່ພວກເຈົ້າສັນນັ້ນ ຈົນກວ່າພຣະອົງຈະທໍາລາຍພວກເຈົ້າເສຍຈາກດິນແດນອັນສວຍງາມນີ້ ທີ່ພຣະເຈົ້າຢາເວພຣະເຈົ້າຂອງພວກເຈົ້າໄດ້ມອບໃຫ້ແກ່ພວກເຈົ້າ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8324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ໂຢຊວຍໄດ້ຈົບຄໍາກ່າວຂອງລາວໂດຍໃຊ້ຖ້ອຍຄໍາເຕືອນທີ່ຮຸນແຮງ ເຊິ່ງເຕືອນເຖິງອັນຕະລາຍຂອງການບໍ່ເຊື່ອຟັງ ນັ້ນກໍ່ຄື ການທີ່ຈະໄດ້ຮັບພຣະພິໂລດຂອງພຣະເຈົ້າ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23:15-16).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639864" y="3333132"/>
            <a:ext cx="4685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ຄວາມຮັກແບບດຽວກັນກັບທີ່ເຮັດໃຫ້ພຣະເຈົ້າປະທານພຣະບຸດຂອງພຣະອົງເພື່ອພວກເຮົາ ກໍ່ຄືຄວາມຮັກທີ່ສະແດງອອກໂດຍຄວາມໃຈຮ້າຍຕໍ່ຜູ້ທີ່ຍັງຍຶດໝັ້ນໃນຄວາມບາບຢ່າງດື້ດ້ານ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3:16;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ໂຣມ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ເຊັ່ນດຽວກັນກັບໃນດິນແດນແຫ່ງພັນທະສັນຍາ ຄືພວກເຂົາຕ້ອງໄດ້ຄໍານຶງເຖິງຜົນທີ່ຈະຕາມມາຈາກການລະເມີດພັນທະສັນຍາຢູ່ສະເໝີ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639864" y="4900536"/>
            <a:ext cx="45777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ແຕ່ອິດສະຣາເອນໄດ້ລົ້ມເຫລວໃນສິ່ງນີ້ ສະນັ້ນພວກເຂົາຈຶ່ງໄດ້ຮັບການລົງໂທດ ແລະ ຕ້ອງທຸກທົນກັບສິ່ງນັ້ນ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ມື້ນີ້ພວກເຮົາມີໂອກາດທີ່ຈະໄດ້ຂຽນເລື່ອງລາວທີ່ແຕກຕ່າງອອກໄປຈາກຊາວອິດສະຣາເອນ ນັ້ນກໍ່ຄື: ການຮັກສາຄວາມຊື່ສັດທີ່ມີຕໍ່ພຣະເຈົ້າໄວ້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15:9).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15CB5-539C-B10D-D909-8438C5194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01B8BB2-49C7-5902-2975-844DE770C31F}"/>
              </a:ext>
            </a:extLst>
          </p:cNvPr>
          <p:cNvSpPr txBox="1"/>
          <p:nvPr/>
        </p:nvSpPr>
        <p:spPr>
          <a:xfrm>
            <a:off x="375556" y="1108927"/>
            <a:ext cx="111197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ຫຼັກຄຳສອນຂອງພຣະຄຳພີກ່ຽວກັບຄວາມໂກດຮ້າຍຂອງພຣະເຈົ້າອາດເຮັດໃຫ້ພວກເຮົາສັບສົນໃນຕອນທຳອິດ ພຣະຄຳພີບອກເຮົາວ່າພຣະເຈົ້າຊົງປ່ຽມດ້ວຍຄວາມຮັກ ແລະພຣະອົງກໍຍັງເປັນຄວາມຮັກອີກດ້ວຍ (ຢຮ 3:16; 1 ຢຮ 4:8). ດັ່ງນັ້ນ, ເຮົາອາດ ຄິດວ່າຄວາມໂກດຮ້າຍຂອງພຣະເຈົ້າສາມາດຊ່ວຍໃຫ້ເຮົາເຂົ້າໃຈຄວາມຮັກຂອງພຣະອົງ ໄດ້ນັ້ນເປັນມູມມອງທີ່ແປກ. ພຣະຄຳພີສະແດງໃຫ້ເຮົາເຫັນຮູບພາບທີ່ຊົງພະລັງທີ່ສື່ເຖິງ ຄວາມຮັກນີ້ ພຣະເຈົ້າຊົງຫ່ວງໃຍ ແລະອົດທົນ ພຣະອົງຊົງພ້ອມທີ່ຈະໃຫ້ອະໄພ (ອພຍ 34:6; ມກ 7:18). ໃນເວລາດຽວກັນ, ຄວາມໂກດຮ້າຍຂອງພຣະເຈົ້າເປັນສ່ວນໜຶ່ງ ຂອງຄວາມຮັກອັນບໍລິສຸດຂອງພຣະອົງທີ່ຕໍ່ສູ້ຄວາມບາບ ແລະຄວາມຊົ່ວຮ້າຍ ຄວາມ ໂກດຮ້າຍຂອງພຣະເຈົ້າບໍ່ແມ່ນຄວາມຮູ້ສຶກ ຄວາມໂກດຮ້າຍຂອງພຣະອົງບໍ່ເຄີຍເຈດຕະ ນາຮ້າຍ ແລະຊົ່ວຊ້າ ຄວາມໂກດຮ້າຍຂອງພຣະເຈົ້າບໍ່ມີຄວາມພະຍາບາດ. ເມື່ອພຣະເຈົ້າ ລົງໂທດບາບ, ພຣະອົງບໍ່ໄດ້ກຳລັງແກ້ແຄ້ນເຮົາທີ່ລະເມີດກົດບັນຍັດຂອງພຣະອົງ. ພຣະ ຄຳພີໃໝ່ສອນວ່າພຣະເຢຊູໄດ້ກາຍເປັນຄົນບາບເພື່ອພວກເຮົາ (2 ກຣທ 5:21) ເມື່ອ ພຣະເຢຊູສິ້ນພຣະຊົນ, ພຣະອົງໄດ້ເປີດທາງໃຫ້ພຣະເຈົ້າຍອມຮັບເຮົາ (ໂຣມ 5:10) ໃຜ ກໍຕາມທີ່ເຊື່ອໃນພຣະເຈົ້າຈະບໍ່ຖືກລົງໂທດດ້ວຍຄວາມໂກດຮ້າຍຂອງພຣະອົງ (ຢຮ 3: 36 ; ອຟຊ 2:3; 1 ທສລນ 1:10) ຄວາມໂກດຮ້າຍຂອງພຣະເຈົ້າຊ່ວຍໃຫ້ເຮົາເຂົ້າໃຈ ວ່າ ພຣະເຈົ້າຊົງເປັນຜູ້ພິພາກສາອັນບໍລິສຸດ. ດັ່ງນັ້ນ, ເຮົາສາມາດໄວ້ວາງໃຈໄດ້ວ່າພຣະ ເຈົ້າຈະຍຸດຕິທຳຢູ່ສະເໝີເມື່ອພຣະອົງລົງໂທດບາບ ແລະຄວາມຊົ່ວຮ້າຍ (ພສລສ 7:11; ພສລສ 50:6; 2 ຕມທ 4:8).</a:t>
            </a:r>
            <a:endParaRPr kumimoji="0" lang="en" sz="2000" b="1" i="0" u="none" strike="noStrike" kern="1200" cap="none" spc="50" normalizeH="0" baseline="0" noProof="0" dirty="0">
              <a:ln w="9525" cmpd="sng">
                <a:solidFill>
                  <a:srgbClr val="3399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3399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8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1927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 Display</vt:lpstr>
      <vt:lpstr>Saysettha OT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2025-11-21T08:17:24Z</dcterms:created>
  <dcterms:modified xsi:type="dcterms:W3CDTF">2025-12-15T06:45:00Z</dcterms:modified>
</cp:coreProperties>
</file>