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sldIdLst>
    <p:sldId id="257" r:id="rId3"/>
    <p:sldId id="318" r:id="rId4"/>
    <p:sldId id="259" r:id="rId5"/>
    <p:sldId id="260" r:id="rId6"/>
    <p:sldId id="261" r:id="rId7"/>
    <p:sldId id="319" r:id="rId8"/>
    <p:sldId id="262" r:id="rId9"/>
    <p:sldId id="320" r:id="rId10"/>
    <p:sldId id="263" r:id="rId11"/>
    <p:sldId id="321" r:id="rId12"/>
    <p:sldId id="264" r:id="rId13"/>
    <p:sldId id="265" r:id="rId14"/>
    <p:sldId id="322" r:id="rId15"/>
    <p:sldId id="266" r:id="rId16"/>
    <p:sldId id="323" r:id="rId17"/>
    <p:sldId id="324" r:id="rId18"/>
    <p:sldId id="325" r:id="rId19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ຮັກສາຄວາມເປັນໜຶ່ງດຽວກັນ 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ຟລປ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2:14)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ເມື່ອເຮັດວຽກຮ່ວມກັນ, ຕ້ອງບໍ່ມີການນິນທາ,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 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ວິພາກວິຈານ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ແຂ່ງຂັນ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ຫລື ການໂຕ້ຖຽງໃນລະຫວ່າງພວກເຮົາ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ປະພຶດຕົນຢ່າງບໍ່ມີບ່ອນຕິ 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ຟລປ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2:15)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ເຊື່ອຟັງພຣະບິດາດ້ວຍຄວາມຮຽບງ່າຍ, ຈົ່ງຢືນຢູ່ໃນຄວາມແຕກຕ່າງຂອງຄວາມຊົ່ວຮ້າຍ ແລະ ຄວາມເຊື່ອມຊາມທີ່ຢູ່ໃກ້ໂຕຂອງພວກເຮົາ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ຍຶດໝັ້ນໃນພຣະວັດຈະນະຂອງພຣະເຈົ້າ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ຟລປ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2:16)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ການກະທໍາ ແລະ ຄວາມຄິດຂອງພວກເຮົາ ຕ້ອງສອດຄ່ອງກັບສິ່ງທີ່ພຣະຄໍາພີໄດ້ບອກ, ສອນ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84515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ຮັກສາຄວາມເປັນໜຶ່ງດຽວກັນ 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ຟລປ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2:14)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ຢູ່ໃນຄວາມສໍາພັນກັບພຣະເຢຊູຮ່ວມກັນ, ເພາະການເປັນແສງສະຫວ່າງບໍ່ໄດ້ເກີດຈາກໂຕເຮົາເອງ ແຕ່ເກີດຈາກພຣະເຢຊູ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ປະພຶດຕົນຢ່າງບໍ່ມີບ່ອນຕິ 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ຟລປ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2:15)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lo-LA" sz="1600" dirty="0">
              <a:latin typeface="Saysettha OT" panose="020B0504020207020204" pitchFamily="34" charset="-34"/>
              <a:cs typeface="Saysettha OT" panose="020B0504020207020204" pitchFamily="34" charset="-34"/>
            </a:rPr>
            <a:t>ແກ້ໄຂບັນຫາຢ່າງສຸພາບ ແລະ ສັນຕິ, ຊ່ວຍເຫລືອຄົນອື່ນໂດຍບໍ່ຫວັງຜົນຕອບແທນ, ໃຫ້ອະໄພ ແລະ ບໍ່ຈອງເວນ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ຍຶດໝັ້ນໃນພຣະວັດຈະນະຂອງພຣະເຈົ້າ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ຟລປ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2:16)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ເລືອກທີ່ຈະບໍ່ເຮັດຕາມໂລກ ແຕ່ເລືອກເຮັດຕາມພຣະຄໍາພີ. ບໍ່ຍອມໃຫ້ຄວາມຄິດ, ຄ່ານິຍົມ ຫລືຄວາມຊົ່ວຮ້າຍຂອງໂລກບົດບັກການເປັນພະຍານຂອງພວກເຮົາ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84515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869774" y="482055"/>
          <a:ext cx="0" cy="368235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972062" y="604801"/>
          <a:ext cx="1936716" cy="1657061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874238" y="2261862"/>
          <a:ext cx="2188373" cy="1902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ເມື່ອເຮັດວຽກຮ່ວມກັນ, ຕ້ອງບໍ່ມີການນິນທາ,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ວິພາກວິຈານ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ແຂ່ງຂັນ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ຫລື ການໂຕ້ຖຽງໃນລະຫວ່າງພວກເຮົາ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74238" y="2261862"/>
        <a:ext cx="2188373" cy="1902552"/>
      </dsp:txXfrm>
    </dsp:sp>
    <dsp:sp modelId="{005260F8-7B30-470E-AA28-FCEB93406D5D}">
      <dsp:nvSpPr>
        <dsp:cNvPr id="0" name=""/>
        <dsp:cNvSpPr/>
      </dsp:nvSpPr>
      <dsp:spPr>
        <a:xfrm>
          <a:off x="5289" y="12759"/>
          <a:ext cx="3774725" cy="5294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ຮັກສາຄວາມເປັນໜຶ່ງດຽວກັນ 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ຟລປ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2:14)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289" y="12759"/>
        <a:ext cx="3774725" cy="529441"/>
      </dsp:txXfrm>
    </dsp:sp>
    <dsp:sp modelId="{1FC1ACCF-0605-4F01-87E7-E6DD7A7807A9}">
      <dsp:nvSpPr>
        <dsp:cNvPr id="0" name=""/>
        <dsp:cNvSpPr/>
      </dsp:nvSpPr>
      <dsp:spPr>
        <a:xfrm>
          <a:off x="4895911" y="482055"/>
          <a:ext cx="0" cy="368235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998199" y="604801"/>
          <a:ext cx="1936716" cy="165706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900375" y="2261862"/>
          <a:ext cx="2188373" cy="1902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ເຊື່ອຟັງພຣະບິດາດ້ວຍຄວາມຮຽບງ່າຍ, ຈົ່ງຢືນຢູ່ໃນຄວາມແຕກຕ່າງຂອງຄວາມຊົ່ວຮ້າຍ ແລະ ຄວາມເຊື່ອມຊາມທີ່ຢູ່ໃກ້ໂຕຂອງພວກເຮົາ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900375" y="2261862"/>
        <a:ext cx="2188373" cy="1902552"/>
      </dsp:txXfrm>
    </dsp:sp>
    <dsp:sp modelId="{F0371C59-4F87-4DBD-9EC4-342D3DF794AF}">
      <dsp:nvSpPr>
        <dsp:cNvPr id="0" name=""/>
        <dsp:cNvSpPr/>
      </dsp:nvSpPr>
      <dsp:spPr>
        <a:xfrm>
          <a:off x="4330464" y="12759"/>
          <a:ext cx="3176648" cy="5294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ປະພຶດຕົນຢ່າງບໍ່ມີບ່ອນຕິ 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ຟລປ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2:15)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330464" y="12759"/>
        <a:ext cx="3176648" cy="529441"/>
      </dsp:txXfrm>
    </dsp:sp>
    <dsp:sp modelId="{B7601F9C-0C9A-46F1-A8E3-B33234CD3938}">
      <dsp:nvSpPr>
        <dsp:cNvPr id="0" name=""/>
        <dsp:cNvSpPr/>
      </dsp:nvSpPr>
      <dsp:spPr>
        <a:xfrm>
          <a:off x="8623010" y="482055"/>
          <a:ext cx="0" cy="368235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725298" y="604801"/>
          <a:ext cx="1936716" cy="1657061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627474" y="2261862"/>
          <a:ext cx="2188373" cy="1902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ການກະທໍາ ແລະ ຄວາມຄິດຂອງພວກເຮົາ ຕ້ອງສອດຄ່ອງກັບສິ່ງທີ່ພຣະຄໍາພີໄດ້ບອກ, ສອນ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627474" y="2261862"/>
        <a:ext cx="2188373" cy="1902552"/>
      </dsp:txXfrm>
    </dsp:sp>
    <dsp:sp modelId="{2E811DF2-F3C4-4512-A907-06319FA32221}">
      <dsp:nvSpPr>
        <dsp:cNvPr id="0" name=""/>
        <dsp:cNvSpPr/>
      </dsp:nvSpPr>
      <dsp:spPr>
        <a:xfrm>
          <a:off x="8057563" y="12759"/>
          <a:ext cx="3176648" cy="529441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ຍຶດໝັ້ນໃນພຣະວັດຈະນະຂອງພຣະເຈົ້າ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ຟລປ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2:16)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057563" y="12759"/>
        <a:ext cx="3176648" cy="529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869774" y="482055"/>
          <a:ext cx="0" cy="368235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972062" y="604801"/>
          <a:ext cx="1936716" cy="1657061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874238" y="2261862"/>
          <a:ext cx="2188373" cy="1902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ຢູ່ໃນຄວາມສໍາພັນກັບພຣະເຢຊູຮ່ວມກັນ, ເພາະການເປັນແສງສະຫວ່າງບໍ່ໄດ້ເກີດຈາກໂຕເຮົາເອງ ແຕ່ເກີດຈາກພຣະເຢຊູ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74238" y="2261862"/>
        <a:ext cx="2188373" cy="1902552"/>
      </dsp:txXfrm>
    </dsp:sp>
    <dsp:sp modelId="{005260F8-7B30-470E-AA28-FCEB93406D5D}">
      <dsp:nvSpPr>
        <dsp:cNvPr id="0" name=""/>
        <dsp:cNvSpPr/>
      </dsp:nvSpPr>
      <dsp:spPr>
        <a:xfrm>
          <a:off x="5289" y="12759"/>
          <a:ext cx="3774725" cy="5294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ຮັກສາຄວາມເປັນໜຶ່ງດຽວກັນ 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ຟລປ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2:14)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289" y="12759"/>
        <a:ext cx="3774725" cy="529441"/>
      </dsp:txXfrm>
    </dsp:sp>
    <dsp:sp modelId="{1FC1ACCF-0605-4F01-87E7-E6DD7A7807A9}">
      <dsp:nvSpPr>
        <dsp:cNvPr id="0" name=""/>
        <dsp:cNvSpPr/>
      </dsp:nvSpPr>
      <dsp:spPr>
        <a:xfrm>
          <a:off x="4895911" y="482055"/>
          <a:ext cx="0" cy="368235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998199" y="604801"/>
          <a:ext cx="1936716" cy="165706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900375" y="2261862"/>
          <a:ext cx="2188373" cy="1902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ແກ້ໄຂບັນຫາຢ່າງສຸພາບ ແລະ ສັນຕິ, ຊ່ວຍເຫລືອຄົນອື່ນໂດຍບໍ່ຫວັງຜົນຕອບແທນ, ໃຫ້ອະໄພ ແລະ ບໍ່ຈອງເວນ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900375" y="2261862"/>
        <a:ext cx="2188373" cy="1902552"/>
      </dsp:txXfrm>
    </dsp:sp>
    <dsp:sp modelId="{F0371C59-4F87-4DBD-9EC4-342D3DF794AF}">
      <dsp:nvSpPr>
        <dsp:cNvPr id="0" name=""/>
        <dsp:cNvSpPr/>
      </dsp:nvSpPr>
      <dsp:spPr>
        <a:xfrm>
          <a:off x="4330464" y="12759"/>
          <a:ext cx="3176648" cy="5294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ປະພຶດຕົນຢ່າງບໍ່ມີບ່ອນຕິ 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ຟລປ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2:15)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330464" y="12759"/>
        <a:ext cx="3176648" cy="529441"/>
      </dsp:txXfrm>
    </dsp:sp>
    <dsp:sp modelId="{B7601F9C-0C9A-46F1-A8E3-B33234CD3938}">
      <dsp:nvSpPr>
        <dsp:cNvPr id="0" name=""/>
        <dsp:cNvSpPr/>
      </dsp:nvSpPr>
      <dsp:spPr>
        <a:xfrm>
          <a:off x="8623010" y="482055"/>
          <a:ext cx="0" cy="368235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725298" y="604801"/>
          <a:ext cx="1936716" cy="1657061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627474" y="2261862"/>
          <a:ext cx="2188373" cy="1902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ເລືອກທີ່ຈະບໍ່ເຮັດຕາມໂລກ ແຕ່ເລືອກເຮັດຕາມພຣະຄໍາພີ. ບໍ່ຍອມໃຫ້ຄວາມຄິດ, ຄ່ານິຍົມ ຫລືຄວາມຊົ່ວຮ້າຍຂອງໂລກບົດບັກການເປັນພະຍານຂອງພວກເຮົາ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627474" y="2261862"/>
        <a:ext cx="2188373" cy="1902552"/>
      </dsp:txXfrm>
    </dsp:sp>
    <dsp:sp modelId="{2E811DF2-F3C4-4512-A907-06319FA32221}">
      <dsp:nvSpPr>
        <dsp:cNvPr id="0" name=""/>
        <dsp:cNvSpPr/>
      </dsp:nvSpPr>
      <dsp:spPr>
        <a:xfrm>
          <a:off x="8057563" y="12759"/>
          <a:ext cx="3176648" cy="529441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ຍຶດໝັ້ນໃນພຣະວັດຈະນະຂອງພຣະເຈົ້າ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ຟລປ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2:16)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057563" y="12759"/>
        <a:ext cx="3176648" cy="529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21/01/2026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5133997" y="4088625"/>
            <a:ext cx="682940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4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ສ່ອງແສງດັ່ງຄວ</a:t>
            </a:r>
            <a:r>
              <a:rPr lang="lo-LA" sz="4800" b="1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າມສະຫວ່າງທ່າມກາງຄວາມມືດ</a:t>
            </a:r>
            <a:endParaRPr kumimoji="0" lang="en" sz="48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CC">
                  <a:lumMod val="40000"/>
                  <a:lumOff val="60000"/>
                </a:srgb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-2" y="6119950"/>
            <a:ext cx="418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dirty="0"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ບົດທີ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5 </a:t>
            </a:r>
            <a:r>
              <a:rPr lang="lo-LA" b="1" dirty="0"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ສໍາລັບເດືອນມັງກອນ ທີ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31, 202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6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FCF6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8FCD21-C673-88BF-C791-E1EF173E4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CB9DFEEE-7B7F-CEC1-69A2-6DF298FC47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C0B28B-3FB4-FE7F-8BE5-587092AEEB3C}"/>
              </a:ext>
            </a:extLst>
          </p:cNvPr>
          <p:cNvSpPr txBox="1"/>
          <p:nvPr/>
        </p:nvSpPr>
        <p:spPr>
          <a:xfrm>
            <a:off x="509587" y="661451"/>
            <a:ext cx="111728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2800" b="1" spc="30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ຂໍ້ຄິດເພີ່ມເຕີມ</a:t>
            </a:r>
            <a:endParaRPr kumimoji="0" lang="en" sz="2800" b="1" i="0" u="none" strike="noStrike" kern="1200" cap="none" spc="300" normalizeH="0" baseline="0" noProof="0" dirty="0">
              <a:ln w="12700">
                <a:solidFill>
                  <a:srgbClr val="FF3300">
                    <a:lumMod val="50000"/>
                  </a:srgbClr>
                </a:solidFill>
                <a:prstDash val="solid"/>
              </a:ln>
              <a:pattFill prst="narHorz">
                <a:fgClr>
                  <a:srgbClr val="FF3300"/>
                </a:fgClr>
                <a:bgClr>
                  <a:srgbClr val="FF33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F3300">
                    <a:lumMod val="50000"/>
                  </a:srgbClr>
                </a:innerShdw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35572C-6329-43E5-927A-3E92EDDADE3F}"/>
              </a:ext>
            </a:extLst>
          </p:cNvPr>
          <p:cNvSpPr txBox="1"/>
          <p:nvPr/>
        </p:nvSpPr>
        <p:spPr>
          <a:xfrm>
            <a:off x="314325" y="1768744"/>
            <a:ext cx="108299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ໃນພຣະຄໍາພີ ໂຣມ </a:t>
            </a:r>
            <a:r>
              <a:rPr lang="en-US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12:1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ສອນພວກເຮົາ: ໃຫ້ພວກເຮົາຖວາຍຕົວແກ່ພຣະເຈົ້າ ເພື່ອເປັນເຄື່ອງຖວາຍບູຊາອັນມີຊີວິດ ທີ່ບໍຣິສຸດ ແລະ ເປັນທີ່ພໍພຣະໄທພຣະເຈົ້າ. ເຊິ່ງໝາຍເຖິງການທີ່ພວກເຮົາຄວນຍອມອຸທິດຕົນເອງໃຫ້ພຣະເຈົ້າໃຊ້ພວກເຮົາໃນການເຮັດພັນທະກິດວຽກງານຂອງພຣະອົງໃນໂລກນີ້ຢ່າງຈິງຈັງ ໂດຍບໍ່ຢ້ານສິ່ງອື່ນໆນອກຈາກພຣະອົງ ແລະ ບໍ່ຕ້ອງຍຶດຕິດກັບຄວາມສະດວກສະບາຍຂອງຕົນເອງ, ໃຊ້ຊີວິດເພື່ອນໍາຜູ້ອື່ນມາຮູ້ຈັກກັບພຣະອົງ ຜູ້ຊົງຊ່ວຍໃຫ້ລອດ</a:t>
            </a:r>
          </a:p>
        </p:txBody>
      </p:sp>
    </p:spTree>
    <p:extLst>
      <p:ext uri="{BB962C8B-B14F-4D97-AF65-F5344CB8AC3E}">
        <p14:creationId xmlns:p14="http://schemas.microsoft.com/office/powerpoint/2010/main" val="270314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5457825" y="1269438"/>
            <a:ext cx="6319376" cy="36317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8000" b="1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ຕົວຢ່າງຂອງແສງສະຫວ່າງ</a:t>
            </a:r>
            <a:endParaRPr kumimoji="0" lang="en" sz="8000" b="1" i="0" u="none" strike="noStrike" kern="1200" cap="none" spc="0" normalizeH="0" baseline="0" noProof="0" dirty="0">
              <a:ln w="12700" cmpd="sng">
                <a:solidFill>
                  <a:srgbClr val="0033CC">
                    <a:lumMod val="60000"/>
                    <a:lumOff val="40000"/>
                  </a:srgbClr>
                </a:solidFill>
                <a:prstDash val="solid"/>
              </a:ln>
              <a:gradFill>
                <a:gsLst>
                  <a:gs pos="0">
                    <a:srgbClr val="0033CC"/>
                  </a:gs>
                  <a:gs pos="4000">
                    <a:srgbClr val="0033CC">
                      <a:lumMod val="60000"/>
                      <a:lumOff val="40000"/>
                    </a:srgbClr>
                  </a:gs>
                  <a:gs pos="87000">
                    <a:srgbClr val="0033CC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114304"/>
            <a:ext cx="393382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3200" b="1" i="0" u="none" strike="noStrike" kern="1200" cap="none" spc="600" normalizeH="0" baseline="0" noProof="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ທ່ານ.ຕີໂມທຽວ</a:t>
            </a:r>
            <a:endParaRPr kumimoji="0" lang="en" sz="3200" b="1" i="0" u="none" strike="noStrike" kern="1200" cap="none" spc="600" normalizeH="0" baseline="0" noProof="0" dirty="0">
              <a:ln w="22225">
                <a:noFill/>
                <a:prstDash val="solid"/>
              </a:ln>
              <a:solidFill>
                <a:srgbClr val="5E71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3943350" y="94624"/>
            <a:ext cx="813435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A2603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ພວກເຈົ້າເອງກໍຮູ້ດີແລ້ວວ່າ ເພິ່ນໄດ້ພິສູດຄຸນຄ່າຂອງເພິ່ນແລ້ວ ແລະ ເພິ່ນກັບເຮົາກໍ່ເປັນດັ່ງລູກກັບພໍ່ ທີ່ໄດ້ດໍາເນີນພາລະກິດຮ່ວມກັນ ເພື່ອເຫັນແກ່ຂ່າວປະເສີດ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solidFill>
                  <a:srgbClr val="A2603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2:22)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4118720" y="776587"/>
            <a:ext cx="7896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ຕີໂມທຽວເປັນຜູ້ຮ່ວມງານທີ່ກະຕືລືລົ້ນຂອງ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ອຈ ໂປໂລ ແລະ ເປັນຜູ້ຮ່ວມຂຽນຈົດໝາຍ 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6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ສະບັບ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(2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1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ທສລນກ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2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ທສລນກ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ຟລມ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).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ອຈ ໂລເອງ ທີ່ເປັນຜູ້ເລືອກເອົາ ຕີໂມທຽວໃຫ້ຮ່ວມວຽກງານການປະກາດນີ້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16:1-3).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ໂປໂລໄດ້ເຫັນຫຍັງທີ່ພິເສດໃນໂຕຂອງຜູ້ຊາຍໜຸ່ມຄົນນີ້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3200" y="2165154"/>
            <a:ext cx="2733677" cy="4475705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4118719" y="2374346"/>
            <a:ext cx="50917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ທໍາອິດ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ທຸກໆຄົນ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ໄດ້ເວົ້າເຖິງຊາຍຄົນນີ້ໃນທາງທີ່ດີ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ຄວາມເໝາະສົມຂອງລາວສໍາລັບການທີ່ຈະຮັບໃຊ້ແມ່ນໄດ້ຮັບການເຫັນພ້ອມຈາກຄໍາພະຍາກອນ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(1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ຕມທ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1:18).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ໃນຖານະເປັນຊາຍໜຸ່ມ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ອຈ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ໂປໂລໄດ້ຖືວ່າລາວເປັນດັ່ງລູກຊາຍ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ຕມທ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1:2; 4:12).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ສ່ວນຕີໂມທຽວເອງກໍຕ້ອງໄດ້ປະຕິບັດ ຕໍ່ ອຈ ໂປໂລດ້ວຍຄວາມເຄົາຣົບ ແລະ ຄວາມຮັກປຽບດັ່ງລູກຊາຍທີ່ມີຕໍ່ພໍ່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2:22).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4095521" y="4577424"/>
            <a:ext cx="51070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ຖືວ່າລາວເປັນດັ່ງຜູ້ທີ່ເຮັດວຽກທີ່ມີປະສິດທິພາບເຊັ່ນດຽວກັນກັບຕົນເອງ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lang="en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 6:10).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ລາວໄດ້ໄວ້ວາງໃຈຕີໂມທີ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ໃຫ້ເບິ່ງແຍງຄຣິດຕະຈັກຫລາຍແຫ່ງເຊັ່ນ: ຄຣິດຕະຈັກໂກຣິນໂທ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(1 Cor. 4:17);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ຟິລິບປອຍ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2:19);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 ເທສະໂລນິເກ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ທສລນກ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3:2).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ຕີໂມທຽວເອງກໍ່ຍັງຖືກຄຸກຄືກັນກັບ ອຈ ໂປໂລ</a:t>
            </a:r>
            <a:b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ຮຣ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13:23).</a:t>
            </a:r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E1BEF2-390A-8355-EC3A-E2BFF83C8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1357C3-499C-FFDA-B173-E25603B14E25}"/>
              </a:ext>
            </a:extLst>
          </p:cNvPr>
          <p:cNvSpPr txBox="1"/>
          <p:nvPr/>
        </p:nvSpPr>
        <p:spPr>
          <a:xfrm>
            <a:off x="114299" y="114304"/>
            <a:ext cx="393382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3200" b="1" i="0" u="none" strike="noStrike" kern="1200" cap="none" spc="600" normalizeH="0" baseline="0" noProof="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ທ່ານ.ຕີໂມທຽວ</a:t>
            </a:r>
            <a:endParaRPr kumimoji="0" lang="en" sz="3200" b="1" i="0" u="none" strike="noStrike" kern="1200" cap="none" spc="600" normalizeH="0" baseline="0" noProof="0" dirty="0">
              <a:ln w="22225">
                <a:noFill/>
                <a:prstDash val="solid"/>
              </a:ln>
              <a:solidFill>
                <a:srgbClr val="5E71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613460-45DE-8350-27E3-38A8D1A44A93}"/>
              </a:ext>
            </a:extLst>
          </p:cNvPr>
          <p:cNvSpPr txBox="1"/>
          <p:nvPr/>
        </p:nvSpPr>
        <p:spPr>
          <a:xfrm>
            <a:off x="3943350" y="94624"/>
            <a:ext cx="81343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lo-LA" b="1" dirty="0">
                <a:solidFill>
                  <a:srgbClr val="A2603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ຂໍ້ຄິດເພີ່ມເຕີມ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E71B00-C829-745C-F59C-B81D64C9553B}"/>
              </a:ext>
            </a:extLst>
          </p:cNvPr>
          <p:cNvSpPr txBox="1"/>
          <p:nvPr/>
        </p:nvSpPr>
        <p:spPr>
          <a:xfrm>
            <a:off x="4118720" y="776587"/>
            <a:ext cx="78962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ທ່ານ ຕີໂມທຽວ ໄດ້ສະແດງຊີວິດທີ່ສະທ້ອນຄຸນລັກສະນະຂອງພຣະຄຣິດ ເພາະວ່າລາວເປັນຄົນທີ່ມີຈິດໃຈທີ່ຄ້າຍຄື ອຈ ໂປໂລ ຄື: ມີຄວາມມຸ່ງໝັ້ນໃນພັນທະກິດກະຈາຍຂ່າວປະເສີດຢ່າງຈິງຈັງ, ແລະ ຫ່ວງໄຍຄຣິດຕະຈັກ ໂດຍສະເພາະຄຣິດຕະຈັກທີ່ເມືອງຟິລິບປອຍ.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o-L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ລາວໄດ້ເຮັດວຽກເຜີຍແຜ່ຂ່າວປະເສີດໃນຫລາຍໆເມືອງ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ແລະ ເຮັດວຽກຮ່ວມກັນກັບ ອຈ ໂປໂລຢ່າງໃກ້ຊິດ.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o-L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ເຊິ່ງສະແດງໃຫ້ເຫັນວ່າລາວບໍ່ໄດ້ພຽງແຕ່ເຊື່ອເທົ່ານັ້ນ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ແຕ່ຍັງລົງມືເຮັດວຽກຮ່ວມກັບຜູ້ເຊື່ອຄົນອື່ນໆ.</a:t>
            </a:r>
            <a:r>
              <a:rPr kumimoji="0" lang="lo-LA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ສິ່ງນີ້ຈຶ່ງ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baseline="0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ກາຍເປັນສ່ວນໜຶ່ງທີ່ເຮັດໃຫ້ຊີວິດຂອງລາວເປັນຄືກັບ</a:t>
            </a:r>
            <a:r>
              <a:rPr lang="lo-LA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ແສງຂອງພຣະເຢຊູ</a:t>
            </a:r>
            <a:r>
              <a:rPr lang="en-US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ທີ່ສະທ້ອນໃຫ້ແກ່ຜູ້ອື່ນ.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A39CA0C3-BE6B-474A-9BBE-B6F31A8C15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D7520F61-4A91-DA4B-39A9-C7F60851B2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146048CE-B8E9-961E-DA93-60D53A3ACB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3200" y="2165154"/>
            <a:ext cx="2733677" cy="4475705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062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4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ທ່ານ.ເອປາໂຟດີໂຕ</a:t>
            </a:r>
            <a:endParaRPr kumimoji="0" lang="en" sz="4400" b="1" i="0" u="none" strike="noStrike" kern="1200" cap="none" spc="0" normalizeH="0" baseline="0" noProof="0" dirty="0">
              <a:ln w="0"/>
              <a:gradFill>
                <a:gsLst>
                  <a:gs pos="0">
                    <a:srgbClr val="9900CC">
                      <a:lumMod val="50000"/>
                    </a:srgbClr>
                  </a:gs>
                  <a:gs pos="50000">
                    <a:srgbClr val="9900CC"/>
                  </a:gs>
                  <a:gs pos="100000">
                    <a:srgbClr val="9900CC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120373"/>
            <a:ext cx="726204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9900CC">
                    <a:lumMod val="75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ເຮົາຄິດເຫັນວ່າມີຄວາມຈໍາເປັນທີ່ຈະໃຊ້ ເອປາໂຟດີໂຕ ນ້ອງຊາຍຂອງເຮົາໄປຫາພວກເຈົ້າ ເພິ່ນເປັນຜູ້ຮ່ວມງານ ແລະ ເປັນຜູ້ສູ້ຮົບຄຽງບ່າໄຫລ່ກັບເຮົາ ເພິ່ນເປັນຜູ້ທີ່ພວກເຈົ້າໃຊ້ມາຊ່ວຍເຫລືອເກື້ອກຸນເຮົາໃນຍາມຂັດສົນ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 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9900CC">
                    <a:lumMod val="75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333375" y="1341304"/>
            <a:ext cx="8731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ເມື່ອຊາວຟິລິບປອຍຮູ້ວ່າ ອຈ ໂປໂລຕິດຄຸກຢູ່ທີ່ກຸງໂຣມ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ພວກເຂົາໄດ້ຕັດສິນໃຈທີ່ຈະສົ່ງຄວາມຊ່ວຍເຫລືອໃນສິ່ງທີ່ຈໍາເປັນໄປໃຫ້ແກ່ເພິ່ນ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ຄ່າເຊົ່າ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ອາຫານ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ເຄື່ອງນຸ່ງ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..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.)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ເອປາໂຟດີໂຕແມ່ນຜູ້ທີ່ໄດ້ຮັບມອບໝາຍຄວາມຮັບຜິດຊອບນີ້ ໄປໃຫ້ແກ່ອັກຄະສາວົກ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ໂປໂລ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4:18; 2:25).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500761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2995357" y="3385059"/>
            <a:ext cx="51555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ດ້ວຍຄວາມກະຕືລືລົ້ນໃນຂ່າວປະເສີດ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ລາວໄດ້ສ່ຽງຊີວິດຂອງຕົນເອງ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ແລະ ເກີດລົ້ມປ່ວຍຢ່າງໜັກ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2:27, 30).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ເມື່ອຊາວຟິລິປອຍໄດ້ຍິນເຊັ່ນນີ້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ພວກເຂົາກໍ່ໄດ້ເປັນຫ່ວງລາວຫລາຍ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ນີ້ແມ່ນເຫດຜົນຫລັກທີ່ ອຈ ໂປໂລຕັດສິນໃຈສົ່ງລາວກັບຄືນໄປຫາພວກພີ່ນ້ອງຟິລິບປອຍ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. 2:26, 28).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333375" y="2354718"/>
            <a:ext cx="8731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ເອປາໂຟດີໂຕ ບໍ່ໄດ້ພຽງແຕ່ສົ່ງມອບຄວາມຊ່ວຍເຫລືອທີ່ຈໍາເປັນໃຫ້ເທົ່ານັ້ນ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ແຕ່ຍັງໄດ້ຕິດຕາມ ອຈ ໂປໂລໄປ ແລະ ຊ່ວຍເຫລືອເພິ່ນໃນເລື່ອງຕ່າງໆທີ່ຈໍາເປັນ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 ຮ່ວມມືກັບເພິ່ນໃນການປະກາດຂ່າວປະເສີດ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995356" y="5438095"/>
            <a:ext cx="49589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ໄດ້ຂໍ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ແລະ ໃຫ້ກຽດຄົນທີ່ເປັນຄືກັບ ເອປາໂຟດີໂຕ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2:29).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ເອປາໂຟດີໂຕ ເປັນຄຣິດສຕຽນທີ່ຊື່ສັດຢ່າງບໍ່ຕ້ອງສົງໄສເລີຍ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094624-13E3-31E7-D6E6-09AC76036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905035-EDA3-8948-1FE7-A79DEB4536FC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4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ທ່ານ.ເອປາໂຟດີໂຕ</a:t>
            </a:r>
            <a:endParaRPr kumimoji="0" lang="en" sz="4400" b="1" i="0" u="none" strike="noStrike" kern="1200" cap="none" spc="0" normalizeH="0" baseline="0" noProof="0" dirty="0">
              <a:ln w="0"/>
              <a:gradFill>
                <a:gsLst>
                  <a:gs pos="0">
                    <a:srgbClr val="9900CC">
                      <a:lumMod val="50000"/>
                    </a:srgbClr>
                  </a:gs>
                  <a:gs pos="50000">
                    <a:srgbClr val="9900CC"/>
                  </a:gs>
                  <a:gs pos="100000">
                    <a:srgbClr val="9900CC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E322EF-0D6A-4CF3-6829-79D1CF5B2C9E}"/>
              </a:ext>
            </a:extLst>
          </p:cNvPr>
          <p:cNvSpPr txBox="1"/>
          <p:nvPr/>
        </p:nvSpPr>
        <p:spPr>
          <a:xfrm>
            <a:off x="333375" y="120373"/>
            <a:ext cx="726204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lo-LA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ຂໍ້ຄິດເພີ່ມເຕີມ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9900CC">
                  <a:lumMod val="75000"/>
                </a:srgbClr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929C22-E6B9-645A-52A8-0444ABD68CBC}"/>
              </a:ext>
            </a:extLst>
          </p:cNvPr>
          <p:cNvSpPr txBox="1"/>
          <p:nvPr/>
        </p:nvSpPr>
        <p:spPr>
          <a:xfrm>
            <a:off x="333375" y="1341304"/>
            <a:ext cx="873196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 ທ່ານ. ເອປາໂຟດີໂຕ ຈະປ່ວຍໜັກຈົນເຖິງຂັ້ນເກືອບເສຍຊີວິດ ແຕ່ລາວຍັງຄົງມຸ່ງໝັ້ນທີ່ຈະ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ເຮັດໜ້າທີ່ໃຫ້ສໍາເລັດ.</a:t>
            </a:r>
            <a:r>
              <a:rPr kumimoji="0" lang="lo-LA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ນັ້ນກໍ່ຄື ກັບໄປແຈ້ງຂ່າວໃຫ້ພີ່ນ້ອງຟິລິບປອຍ ສິ່ງນີ້ສະທ້ອນໃຫ້ເຫັນເຖິງຄວາມທຸ້ມເທ ແລະ ການສ່ຽງຊີວິດເພື່ອພຣະເຢຊູຄຣິດຢ່າງແທ້ຈິງ.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baseline="0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ອຈ</a:t>
            </a:r>
            <a:r>
              <a:rPr lang="lo-LA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ໂປໂລ ຈຶ່ງຂໍໃຫ້ຊາວຟິລິບປອຍຕ້ອນຮັບ ແລະ ເຄົາຣົບລາວ. ເພາະສິ່ງທີ່ ທ່ານ.ເອປາໂຟດີໂຕໄດ້ເຮັດນັ້ນ ສະທ້ອນເຖິງຫົວໃຈຂອງຜູ້ທີ່ເບິ່ງເຫັນເຖິງການຮັບໃຊ້ພຣະເຢຊູຄຣິດສໍາຄັນກວ່າຊີວິດຂອງຕົນເອງ. ແລະ ນີ້ກໍ່ແມ່ນໜຶ່ງໃນ ແສງສະຫວ່າງຂອງຄຣິດສຕຽນທີ່ແທ້ຈິງ.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596E6A-3524-D782-B639-020DA2ABC8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500761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2A849262-255A-4B0F-50C4-468F25673F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CF108C2D-E37C-C522-94E6-964036B105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91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8BF035-C9BD-5CC7-AF54-03D84ACFE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B78B4AC-6F66-7345-F319-8412E61F4AE8}"/>
              </a:ext>
            </a:extLst>
          </p:cNvPr>
          <p:cNvSpPr txBox="1"/>
          <p:nvPr/>
        </p:nvSpPr>
        <p:spPr>
          <a:xfrm>
            <a:off x="2019300" y="348973"/>
            <a:ext cx="726204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lo-LA" b="1" dirty="0">
                <a:solidFill>
                  <a:srgbClr val="9900CC">
                    <a:lumMod val="75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ຄໍາຖາມເພີ່ມເຕີມ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9900CC">
                  <a:lumMod val="75000"/>
                </a:srgbClr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DEEE4A-1FD1-AAA0-5C69-A14D16495DE3}"/>
              </a:ext>
            </a:extLst>
          </p:cNvPr>
          <p:cNvSpPr txBox="1"/>
          <p:nvPr/>
        </p:nvSpPr>
        <p:spPr>
          <a:xfrm>
            <a:off x="333375" y="1341304"/>
            <a:ext cx="873196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lo-LA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ພວກເຮົາຄິດບໍ່ວ່າ</a:t>
            </a:r>
            <a:r>
              <a:rPr lang="en-US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ພຣະເຈົ້າຊົງຮຽກເອີ້ນພວກເຮົາໃຫ້ເປັນ </a:t>
            </a:r>
            <a:r>
              <a:rPr lang="en-US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ແສງສະຫວ່າງຂອງໂລກ</a:t>
            </a:r>
            <a:r>
              <a:rPr lang="en-US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endParaRPr lang="lo-LA" b="1" noProof="0" dirty="0">
              <a:solidFill>
                <a:prstClr val="black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lo-LA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  ຖ້າພວກເຮົາຄິດວ່າແມ່ນ. ແລ້ວພວກເຮົາຈະເປັນແສງສະຫວ່າງຂອງໂລກໄດ້ແນວໃດ?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lo-LA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2.</a:t>
            </a:r>
            <a:r>
              <a:rPr lang="lo-LA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ແນ່ນອນວ່າ ການຮຽນຮູ້ຈາກພຣະຄຣິດເປັນສິ່ງທີ່ດີທີ່ສຸດ, ແຕ່ວ່າຕີໂມທຽວ ແລະ ເອປາໂຟດີໂຕ ກໍ່ເປັນແສງສະຫວ່າງຂອງພຣະເຈົ້າສູ່ຄົນອື່ນເຊັ່ນກັນ ເພາະແສງສະຫວ່າງນັ້ນກໍ່ມາຈາກພຣະເຢຊູ, ແລະ ພວກເຮົາໄດ້ຮຽນຮູ້ຫຍັງຈາກຊີວິດຂອງພວກເຂົາທັງສອງ?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lo-LA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3.</a:t>
            </a:r>
            <a:r>
              <a:rPr lang="lo-LA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ສໍາລັບພວກເຮົາແລ້ວການເປັນເຄື່ອງບູຊາທີ່ມີຊີວິດໝາຍເຖິງຫຍັງ?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766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8FB609-2800-B4FC-4AAF-BC275B69B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BEF97BF-E05C-FA9E-D5B0-55D440A68DA0}"/>
              </a:ext>
            </a:extLst>
          </p:cNvPr>
          <p:cNvSpPr txBox="1"/>
          <p:nvPr/>
        </p:nvSpPr>
        <p:spPr>
          <a:xfrm>
            <a:off x="2019300" y="348973"/>
            <a:ext cx="726204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noProof="0" dirty="0">
                <a:solidFill>
                  <a:srgbClr val="9900CC">
                    <a:lumMod val="75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EGE (You shall Receive Power, December 8)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9900CC">
                  <a:lumMod val="75000"/>
                </a:srgbClr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02EE0D-6C98-689E-5E34-49DE9447D253}"/>
              </a:ext>
            </a:extLst>
          </p:cNvPr>
          <p:cNvSpPr txBox="1"/>
          <p:nvPr/>
        </p:nvSpPr>
        <p:spPr>
          <a:xfrm>
            <a:off x="1583441" y="1341304"/>
            <a:ext cx="873196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ຂະນະທີ່ພຣະເຢຊູຊົງເປັນຜູ້ທູນຂໍແທນພວກເຮົາ, ຊົງວິງວອນເພື່ອພວກເຮົາໃນສະຫວັນ, ພຣະວິນຍານບໍຣິສຸດກໍຊົງເຮັດວຽກໃນຕົວຂອງພວກເຮົາ ເພື່ອໃຫ້ພວກເຮົາມີຄວາມຕັ້ງໃຈ ແລະ ເຮັດຕາມພຣະປະສົງອັນດີຂອງພຣະອົງ. ສະຫວັນທັງປວງຊົງຫ່ວງໄຍໃນຄວາມລອດຂອງຈິດວິນຍານ ດັ່ງນັ້ນພວກເຮົາຍັງຈະມີເຫດຜົນອັນໃດອີກແດ່ທີ່ຈະສົງໄສວ່າ ພຣະເຈົ້າຈະຊົງຊ່ວຍເຫລືອພວກແທ້ໆບໍ?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lo-LA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ຜູ້ທີ່ສອນປະຊາຊົນຂອງພຣະອົງ ຕ້ອງເປັນຄົນທີ່ມີຄວາມສໍາພັນອັນແໜ້ນແຟ້ນກັບພຣະອົງ ທັງໃນພຣະວິນຍານ ແລະ ທັງໃນພຣະວັດຈະນະ. ພວກເຮົາຄວນເປັນຄືກັບບໍ່ນໍ້າຜຸສໍາລັບປະຊາຊົນ ເພາະພຣະຄຣິດຊົງສະຖິດຢູ່ໃນຕົວຂອງພວກເຮົາ, ເປັນບໍ່ນໍ້າທີ່ຜຸຂຶ້ນມາສູ່ຊີວິດອັນນິຣັນດອນ, ຄວາມໂສກເສົ້າ ແລະ ຄວາມເຈັບປວດ ອາດຈະມາເປັນສິ່ງທົດສອບຄວາມອົດທົນ ແລະ ຄວາມເຊື່ອຂອງພວກເຮົາ. ແຕ່ຄວາມສະຫວ່າງສະໄຫວແຫ່ງຂອງພຣະເຈົ້າຜູ້ທີ່ພວກເຮົາບໍ່ສາມາດເບິ່ງເຫັນໄດ້ນັ້ນຢູ່ກັບຕົວຂອງພວກເຮົາ ແລະ ພວກເຮົາຈະຕ້ອງໄດ້ເອົາໂຕຂອງພວກເຮົາໄວ້ທາງຫລັງຂອງພຣະເຢຊູສະເໝີ.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254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444878" y="240565"/>
            <a:ext cx="5680447" cy="455509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32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ຈົ່ງເຮັດທຸກສິ່ງໂດຍບໍ່ມີການຈົ່ມ ແລະ ການຖົກຖຽງກັນ, ເພື່ອວ່າພວກເຈົ້າຈະບໍ່ຖືກຕິຕຽນ ແລະ ບໍ່ມີຄວາມຜິດໃນການດໍາເນີນຊີວິດຢູ່ໃນໂລກທີ່ເຕັມໄປດ້ວຍການສໍ້ໂກງ ແລະຊົ່ວຊ້າ. ພວກເຈົ້າຕ້ອງສ່ອງແຈ້ງຢູ່ທ່າມກາງພວກເຂົາ ດັ່ງດວງດາວທີ່ສ່ອງແສງຢູ່ໃນທ້ອງຟ້າ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24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2:14, 15</a:t>
            </a: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553074" y="3860698"/>
            <a:ext cx="63722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ຜູ້ສ່ອງສະຫວ່າງໃນໂລກ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ແສງສະທ້ອນຂອງພຣະເຈົ້າ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2:12-13)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ແສງສະຫວ່າງຂອງໂລກ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2:14-16)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ເຄື່ອງບູຊາທີ່ມີຊີວິດ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2:17-18)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ຕົວຢ່າງຂອງແສງສະຫວ່າງ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ຕີໂມທຽວ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2:19-24)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ເອປາໂຟດີໂຕ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2:25-30)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205710"/>
            <a:ext cx="74580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ໃນທໍານອງດຽວກັນນີ້ແຫລະ ຈົ່ງໃຫ້ແສງສະຫວ່າງທີ່ຢູ່ໃນພວກເຈົ້ານັ້ນສ່ອງແຈ້ງຕໍ່ໜ້າຄົນທັງຫລາຍ ເພື່ອວ່າພວກເຂົາຈະໄດ້ເຫັນຄຸນງາມຄວາມດີທີ່ພວກເຈົ້າເຮັດ ແລະ ພວກເຂົາຈະສັນຣະເສີນພຣະບິດາເຈົ້າ ຂອງພວກເຈົ້າທີ່ສະຖິດຢູ່ໃນສະຫວັນ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5:16).</a:t>
            </a: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738892" y="428294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738892" y="462055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738892" y="4967143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5738892" y="632232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5738892" y="5953401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889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39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700" y="1914691"/>
            <a:ext cx="7458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ການດໍາເນີນຊີວິດຢູ່ໃນໂລກທີ່ພຣະບັນຍັດຂອງພຣະເຈົ້າກໍາລັງຖືກຢຽບຍໍ່າຢູ່ສະເໝີນີ້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ພວກເຮົາໃນຖານະເປັນຜູ້ຕິດຕາມພຣະອົງ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ຜູ້ທີ່ມີຄວາມປາຖະໜາຮັບໃຊ້ພຣະອົງໂດຍການດໍາເນີນຊີວິດຕາມພຣະບັນຍັດນັ້ນ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ປຽບເໝືອນແສງສະຫວ່າງສ່ອງໃສ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ຢູ່ທ່າມກາງຄວາມມືດ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266699" y="1336996"/>
            <a:ext cx="7458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ໃນພຣະທໍາຟິລິບປອຍ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2:12-18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ພວກເຮົາສາມາດອ່ານຄໍາສັ່ງຂອງພຣະເຢຊູໃນແບບຂອງ ອຈ ໂປໂລ ໄດ້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4772025" y="302359"/>
            <a:ext cx="7095510" cy="65556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9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ຜູ້ສ່ອງແສງສະຫວ່າງໃນໂລກ</a:t>
            </a:r>
            <a:endParaRPr kumimoji="0" lang="en" sz="96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5F010"/>
                  </a:gs>
                  <a:gs pos="4000">
                    <a:srgbClr val="F5F010">
                      <a:lumMod val="60000"/>
                      <a:lumOff val="40000"/>
                    </a:srgbClr>
                  </a:gs>
                  <a:gs pos="87000">
                    <a:srgbClr val="F5F01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90" y="100015"/>
            <a:ext cx="87049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3200" b="1" i="0" u="none" strike="noStrike" kern="1200" cap="none" spc="300" normalizeH="0" baseline="0" noProof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ແສງສະທ້ອນຂອງພຣະເຈົ້າ</a:t>
            </a:r>
            <a:endParaRPr kumimoji="0" lang="en" sz="3200" b="1" i="0" u="none" strike="noStrike" kern="1200" cap="none" spc="300" normalizeH="0" baseline="0" noProof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5" y="626677"/>
            <a:ext cx="8372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ເພາະວ່າແມ່ນພຣະເຈົ້າເປັນຜູ້ຊົງກະທໍາການຢູ່ພາຍໃນພວກເຈົ້າທັງຫລາຍໃຫ້ມີໃຈປາຖະໜາ ແລະ ໃຫ້ເຮັດໄປເພື່ອເປັນທີ່ພໍພຣະໄທຂອງພຣະອົງ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598607" y="1658174"/>
            <a:ext cx="5106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ຫລັງຈາກທີ່ ອຈ ໂປໂລ ໄດ້ບັນລະຍາຍເຖິງການຖ່ອມໂຕ ແລະ ການເຊີດຊູກຽດຕິຍົດຂອງພຣະເຢຊູຢ່າງລະອຽດຖີ່ຖ້ວນແລ້ວ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ລາວກໍ່ໄດ້ເສີມດ້ວຍຄໍາວ່າ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ເພາະສະນັ້ນ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ນັ້ນກໍ່ຄື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ເນື່ອງຈາກພຣະເຢຊູຊົງຖ່ອມພຣະອົງລົງ ແລະ ຊົງໄດ້ຮັບການເຊີດຊູກຽດຂຶ້ນ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ເພື່ອວ່າ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ທຸກໆລີ້ນຈະຍອມຮັບວ່າ ພຣະເຢຊູຊົງເປັນພຣະຜູ້ເປັນເຈົ້າ ເພື່ອສະຫງ່າຣາສີ ແລະ ຖວາຍກຽດແກ່ພຣະບິດາ</a:t>
            </a:r>
            <a:r>
              <a:rPr lang="en-US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,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2:11),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ຜູ້ເຊື່ອຊາວຟິລິປອຍ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ແລະໝາຍເຖິງພວກເຮົາທຸກທຄົນ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)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ຈຶ່ງຕ້ອງໄດ້ເຮັດບາງສິ່ງບາງຢ່າງກ່ຽວກັບເລື່ອງນີ້.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361" y="1517336"/>
            <a:ext cx="3048536" cy="28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598607" y="4468429"/>
            <a:ext cx="85933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ພາລະກິດທໍາອິດກໍ່ຄື ຕ້ອງເຮັດເພື່ອຄວາມລອດຂອງພວກເຮົາ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ດ້ວຍຄວາມຢໍາເກງ ແລະ ຕົວສັ່ນ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                          (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2:12).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ຖ້າວ່າພຣະເຈົ້າແມ່ນຜູ້ທີ່ຊົງຊ່ວຍພວກເຮົາໃຫ້ລອດແລ້ວ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ຕຕ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2:11),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ເປັນຫຍັງພວກເຮົາຈຶ່ງຕ້ອງກັງວົນກ່ຽວກັບເລື່ອງນີ້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598605" y="5433392"/>
            <a:ext cx="85933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ຄວາມຢໍາເກງ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ແລະ ຕົວສັ່ນ ເປັນຄໍາທີ່ໃຊ້ໃນຄວາມໝາຍຂອງການຮັບໃຊ້ພຣະເຈົ້າ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2:11).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ຫລາຍໄປກວ່ານັ້ນ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ໂປໂລເນັ້ນຢໍ້າວ່າ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ພຣະເຈົ້າຊົງເປັນຜູ້ບັນດານໃຈໃຫ້ພວກເຮົາປາຖະໜາທີ່ຈະເຮັດຄວາມດີ ແລະ ປະທານກໍາລັງໃຫ້ແກ່ພວກເຮົາທີ່ຈະເຮັດຄວາມດີນັ້ນໃຫ້ເປັນຈິງ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2:13).</a:t>
            </a: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6FE19-E3BD-FEF9-7294-45CAD4954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C640E86A-C683-ED3E-F521-4D9EFD336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661958-FD70-C48A-40C6-1968F122B243}"/>
              </a:ext>
            </a:extLst>
          </p:cNvPr>
          <p:cNvSpPr txBox="1"/>
          <p:nvPr/>
        </p:nvSpPr>
        <p:spPr>
          <a:xfrm>
            <a:off x="3690193" y="669823"/>
            <a:ext cx="48116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3200" b="1" spc="3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ຂໍ້ຄິດເພີ່ມເຕີມ</a:t>
            </a:r>
            <a:endParaRPr kumimoji="0" lang="en" sz="3200" b="1" i="0" u="none" strike="noStrike" kern="1200" cap="none" spc="300" normalizeH="0" baseline="0" noProof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E323BF-0B4E-0480-8D6B-24DC58AF41B1}"/>
              </a:ext>
            </a:extLst>
          </p:cNvPr>
          <p:cNvSpPr txBox="1"/>
          <p:nvPr/>
        </p:nvSpPr>
        <p:spPr>
          <a:xfrm>
            <a:off x="712839" y="2921381"/>
            <a:ext cx="1111482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ພຣະເຢຊູຄຣິດແມ່ນຄວາມສະຫວ່າງສູງສຸດຂອງພຣະເຈົ້າ. ເປັນແຫລ່ງກໍາເນີດຂອງຊີວິດ ແລະ ຄວາມສະຫວ່າງຝ່າຍຈິດວິນຍານສໍາລັບຜູ້ທີ່ຕິດຕາມພຣະອົງ. ຄຣິດສະຕຽນຈະສາມາດ ສ່ອງສະຫວ່າງໃນໂລກໄດ້ ກໍ່ຕໍ່ເມື່ອມີຄວາມສໍາພັນອັນໃກ້ຊິດກັບພຣະອົງ ແລະ ໄດ້ຮັບຄວາມສະຫວ່າງຈາກພຣະອົງເທົ່ານັ້ນ.</a:t>
            </a:r>
          </a:p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ຄວາມສະຫວ່າງນີ້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ເປັນພາລະກິດຂອງພຣະເຈົ້າທີ່ເຮັດວຽກຜ່ານທາງໂຕຂອງພວກເຮົາ ໂດຍທາງພຣະວິນຍານບໍຣິສຸດ ຜູ້ຊົງເສີມກໍາລັງໃຈ ແລະຊີ້ນໍາຄວາມຕັ້ງໃຈ ແລະ ຊ່ວຍໃຫ້ພວກເຮົາສະແດງພຣະລັກສະນະນິໄສຂອງພຣະຄຣິດອອກມາສູ່ໂລກທີ່ມືດມົນນີ້.</a:t>
            </a:r>
          </a:p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endParaRPr lang="lo-LA" b="1" baseline="0" dirty="0">
              <a:solidFill>
                <a:prstClr val="black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ດັ່ງນັ້ນ, ຄວາມສະຫວ່າງຂອງພຣະເຈົ້າ ບໍ່ແມ່ນສິ່ງທີ່ມະນຸດສ້າງຂຶ້ນມາເອງ ແຕ່ແມ່ນການທີ່ພຣະເຈົ້າຊົງສ່ອງສະຫວ່າງຜ່ານຊີວິດຂອງຜູ້ທີ່ເຊື່ອ ຖ້າວ່າພວກເຮົາຍອມຈໍານົນ ແລະ ດໍາເນີນຊີວິດຕາມພຣະປະສົງຂອງພຣະອົງ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359B4F81-269F-AA9D-F6A8-E1DDAAAB4E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1692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0" y="142877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4000" b="1" i="0" u="none" strike="noStrike" kern="1200" cap="none" spc="0" normalizeH="0" baseline="0" noProof="0" dirty="0">
                <a:ln/>
                <a:solidFill>
                  <a:srgbClr val="B90E4E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ແສງສະຫວ່າງຂອງໂລກ</a:t>
            </a:r>
            <a:endParaRPr kumimoji="0" lang="en" sz="4000" b="1" i="0" u="none" strike="noStrike" kern="1200" cap="none" spc="0" normalizeH="0" baseline="0" noProof="0" dirty="0">
              <a:ln/>
              <a:solidFill>
                <a:srgbClr val="B90E4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309562" y="752233"/>
            <a:ext cx="11572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ເພື່ອວ່າພວກເຈົ້າຈະບໍ່ຖືກຕິຕຽນ ແລະ ບໍ່ມີຄວາມຜິດ ເປັນລູກຂອງພຣະເຈົ້າຜູ້ປາສະຈາກຄວາມຜິດໃນການດໍາເນີນຊີວິດຢູ່ໃນໂລກ ທີ່ເຕັມໄປດ້ວຍການສໍ້ໂກງ ແລະ ຊົ່ວຊ້າ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ຟລປ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ໄດ້ນໍາສະເໜີ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3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ແງ່ມຸມທີ່ຈະເຮັດໃຫ້ຜູ້ເຊື່ອໄດ້ເປັ່ງປະກາຍ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4067591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223836" y="6086877"/>
            <a:ext cx="10787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ບ່ອນໃດທີ່ຄວາມມືດໄດ້ຕຶບໜາຫລາຍ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ແສງສະຫວ່າງກໍ່ຍິ້່ງສ່ອງແສງໄດ້ແຮງເທົ່ານັ້ນ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ຢູ່ໃນໂລກທີ່ພຣະເຈົ້າຊົງຖືກປະຕິເສດນີ້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ພວກເຮົາໃນຖານະຄຣິສຕຽນຕ້ອງເປັ່ງປະກາຍແສງສະຫວ່າງຂອງພຣະຄຣິດອອກໄປ.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3D66A-CDD0-3C25-AC3E-5CA8CB972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C37CB802-D4B3-6CDA-4172-4F1AFB6C1E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2DD7BD-0F11-CC2F-C279-84EA3DF404E2}"/>
              </a:ext>
            </a:extLst>
          </p:cNvPr>
          <p:cNvSpPr txBox="1"/>
          <p:nvPr/>
        </p:nvSpPr>
        <p:spPr>
          <a:xfrm>
            <a:off x="3690193" y="669823"/>
            <a:ext cx="48116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3200" b="1" spc="3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ຂໍ້ຄິດເພີ່ມເຕີມ</a:t>
            </a:r>
            <a:endParaRPr kumimoji="0" lang="en" sz="3200" b="1" i="0" u="none" strike="noStrike" kern="1200" cap="none" spc="300" normalizeH="0" baseline="0" noProof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A076FDB-4E3C-FBF6-91F5-2562DAE845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188064"/>
              </p:ext>
            </p:extLst>
          </p:nvPr>
        </p:nvGraphicFramePr>
        <p:xfrm>
          <a:off x="315170" y="1605761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506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14350" y="114303"/>
            <a:ext cx="111728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800" b="1" i="0" u="none" strike="noStrike" kern="1200" cap="none" spc="300" normalizeH="0" baseline="0" noProof="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ເຄື່ອງບູຊາທີ່ມີຊີວິດ</a:t>
            </a:r>
            <a:endParaRPr kumimoji="0" lang="en" sz="2800" b="1" i="0" u="none" strike="noStrike" kern="1200" cap="none" spc="300" normalizeH="0" baseline="0" noProof="0" dirty="0">
              <a:ln w="12700">
                <a:solidFill>
                  <a:srgbClr val="FF3300">
                    <a:lumMod val="50000"/>
                  </a:srgbClr>
                </a:solidFill>
                <a:prstDash val="solid"/>
              </a:ln>
              <a:pattFill prst="narHorz">
                <a:fgClr>
                  <a:srgbClr val="FF3300"/>
                </a:fgClr>
                <a:bgClr>
                  <a:srgbClr val="FF33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F3300">
                    <a:lumMod val="50000"/>
                  </a:srgbClr>
                </a:innerShdw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998739" y="560144"/>
            <a:ext cx="978286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339966">
                    <a:lumMod val="75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ເຖິງແມ່ນຕົວເຮົາສະເສຍສະຫລະຊີວິດເປັນດັ່ງເຄື່ອງດື່ມໃຫ້ຄົບເຄື່ອງບູຊາ ທີ່ພວກເຈົ້າຖວາຍດ້ວຍຄວາມເຊື່ອຂອງພວກເຈົ້າ ເຮົາຍັງມີຄວາມຍິນດີ ແລະ ຊົມຊື່ນຍິນດີຮ່ວມກັບພວກເຈົ້າທຸກຄົນ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114299" y="1388863"/>
            <a:ext cx="7572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ອຈ ໂປໂລ ຍັງຄົງຫວັງວ່າຈະໄດ້ຮັບການປົດປ່ອຍ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ແຕ່ກໍ່ມີຄວາມເປັນໄປໄດ້ວ່າລາວຈະຖືກຕັດສິນລົງໂທດ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ເພິ່ນກ່າວເຖິງຄວາມເປັນໄປໄດ້ນີ້ວ່າເປັນຄືກັບ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ເຄື່ອງດື່ມ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ເຄື່ອງທີ່ເອົາມາປະກອບພິທີຖວາຍເຄື່ອງບູຊາ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2:17).</a:t>
            </a: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675" y="1446013"/>
            <a:ext cx="4410074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819898" y="4818041"/>
            <a:ext cx="52863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ບໍ່ໄດ້ກັງວົນກັບຄວາມຕາຍ ເພາະວ່າການເປັນພະຍານຂອງລາວຈະເສີມກໍາລັງໃຫ້ແກ່ຜູ້ເຊື່ອຄົນອື່ນໆຜູ້ທີ່ກໍາລັງເປັນພະຍານໃຫ້ກັບພຣະເຢຊູຢ່າງຊື່ສັດ</a:t>
            </a:r>
            <a:r>
              <a:rPr lang="lo-LA" sz="2000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ປະກາດຂ່າວປະເສີດຢ່າງກ້າຫານ ແລະ ປະພຶດຕົນເອງໃຫ້ສົມກັບວ່າເປັນບຸດ</a:t>
            </a:r>
            <a:r>
              <a:rPr lang="en-US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ປະຊາຊົນ</a:t>
            </a:r>
            <a:r>
              <a:rPr lang="en-US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ຂອງພຣະເຈົ້າ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104776" y="2334011"/>
            <a:ext cx="35079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ເຄື່ອງດື່ມບູຊາ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[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ເຄື່ອງເທດື່ມ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] 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ປະກອບຂຶ້ນໂດຍການເທຂອງເຫລວໃສ່ເທິງເຄື່ອງບູຊານັ້ນ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29:39-40).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ໃນກໍລະນີນີ້, ເຄື່ອງບູຊາທີ່ໝາຍເຖິງແມ່ນ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ຊາວຟິລິບປອຍ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69936" y="2435757"/>
            <a:ext cx="280035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114300" y="4510264"/>
            <a:ext cx="35909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ຄັນຊັ້ນ ຊາວຟິລິບປອຍຈະຕາຍບໍ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ບໍ່ເລີຍ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ເຄື່ອງບູຊາຂອງພວກເຂົາແມ່ນ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ການຮັບໃຊ້ດ້ວຍຄວາມເຊື່ອຂອງພວກເຂົາ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ເຊິ່ງເປັນເຄື່ອງບູຊາທີ່ມີຊີວິດ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ເຄື່ອງບູຊາທີ່ພວກເຮົາທຸກຄົນຕ້ອງຖວາຍແກ່ພຣະເຈົ້າ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ໂຣມັນ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12:1).</a:t>
            </a: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2628</Words>
  <Application>Microsoft Office PowerPoint</Application>
  <PresentationFormat>Panorámica</PresentationFormat>
  <Paragraphs>89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Gill Sans MT</vt:lpstr>
      <vt:lpstr>Saysettha OT</vt:lpstr>
      <vt:lpstr>1_Tema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34</cp:revision>
  <dcterms:created xsi:type="dcterms:W3CDTF">2026-01-05T23:20:28Z</dcterms:created>
  <dcterms:modified xsi:type="dcterms:W3CDTF">2026-01-21T08:03:03Z</dcterms:modified>
</cp:coreProperties>
</file>