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8" r:id="rId4"/>
    <p:sldId id="257" r:id="rId5"/>
    <p:sldId id="326" r:id="rId6"/>
    <p:sldId id="330" r:id="rId7"/>
    <p:sldId id="259" r:id="rId8"/>
    <p:sldId id="331" r:id="rId9"/>
    <p:sldId id="327" r:id="rId10"/>
    <p:sldId id="332" r:id="rId11"/>
    <p:sldId id="261" r:id="rId12"/>
    <p:sldId id="329" r:id="rId13"/>
    <p:sldId id="262" r:id="rId14"/>
    <p:sldId id="333" r:id="rId15"/>
    <p:sldId id="264" r:id="rId16"/>
  </p:sldIdLst>
  <p:sldSz cx="12192000" cy="6858000"/>
  <p:notesSz cx="6858000" cy="9144000"/>
  <p:embeddedFontLst>
    <p:embeddedFont>
      <p:font typeface="Saysettha OT" panose="020B0504020207020204" pitchFamily="34" charset="-34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 autoAdjust="0"/>
    <p:restoredTop sz="94696"/>
  </p:normalViewPr>
  <p:slideViewPr>
    <p:cSldViewPr snapToGrid="0">
      <p:cViewPr varScale="1">
        <p:scale>
          <a:sx n="101" d="100"/>
          <a:sy n="101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ພວກເຮົາທຸກຄົນລ້ວນມີຄວາມສໍາຄັນ</a:t>
          </a:r>
          <a:b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12:15)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ແຕ່ລະຄົນກໍ່ມີວຽກຂອງໃຜມັນ</a:t>
          </a:r>
          <a:b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ເຮົາບໍ່ສາມາດດູໝິ່ນຄົນອື່ນ</a:t>
          </a:r>
          <a:b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12:21)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ບໍ່ມີຄໍາວ່າ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ດ້ອຍກວ່າກັນ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ໃນທ່າມກາງຜູ້ເຊື່ອ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12:22-24)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ຫ່ວງໄຍຕໍ່ເຊິ່ງກັນແລະກັນ</a:t>
          </a:r>
          <a:b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12:25-26)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ພວກເຮົາທຸກຄົນລ້ວນມີຄວາມສໍາຄັນ</a:t>
          </a:r>
          <a:b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12:15)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ແຕ່ລະຄົນກໍ່ມີວຽກຂອງໃຜມັນ</a:t>
          </a:r>
          <a:b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ເຮົາບໍ່ສາມາດດູໝິ່ນຄົນອື່ນ</a:t>
          </a:r>
          <a:b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12:21)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ບໍ່ມີຄໍາວ່າ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ດ້ອຍກວ່າກັນ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ໃນທ່າມກາງຜູ້ເຊື່ອ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12:22-24)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ຫ່ວງໄຍຕໍ່ເຊິ່ງກັນແລະກັນ</a:t>
          </a:r>
          <a:b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12:25-26)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lo-LA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ຄວາມຍິ່ງໃຫຍ່ຂອງພຣະຄຣິດ</a:t>
            </a:r>
            <a:endParaRPr lang="en-US" sz="4800" b="1" spc="600" noProof="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8015837" y="85522"/>
            <a:ext cx="4176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1600" b="1" dirty="0">
                <a:solidFill>
                  <a:srgbClr val="2E76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-US" sz="1600" b="1" noProof="0" dirty="0">
                <a:solidFill>
                  <a:srgbClr val="2E76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8 </a:t>
            </a:r>
            <a:r>
              <a:rPr lang="lo-LA" sz="1600" b="1" dirty="0">
                <a:solidFill>
                  <a:srgbClr val="2E76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-US" sz="1600" b="1" noProof="0" dirty="0">
                <a:solidFill>
                  <a:srgbClr val="2E76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21</a:t>
            </a:r>
            <a:r>
              <a:rPr lang="lo-LA" sz="1600" b="1" noProof="0" dirty="0">
                <a:solidFill>
                  <a:srgbClr val="2E76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ກຸມພາ</a:t>
            </a:r>
            <a:r>
              <a:rPr lang="en-US" sz="1600" b="1" noProof="0" dirty="0">
                <a:solidFill>
                  <a:srgbClr val="2E76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13121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lo-LA" sz="2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ຜູ້ເລີ່ມຕົ້ນ</a:t>
            </a:r>
            <a:endParaRPr lang="en-US" sz="2800" b="1" kern="2000" spc="700" noProof="0" dirty="0">
              <a:ln w="13462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bl" rotWithShape="0">
                  <a:srgbClr val="6633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8A45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8A45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ພຣະອົງຊົງເປັນປະຖົມ ເປັນຜູ້ທໍາອິດທີ່ຖືກຊົງບັນດານໃຫ້ຄືນມາຈາກຕາຍ ເພື່ອພຣະອົງຈະຊົງເປັນເອກໃນສັບພະສິ່ງທັງປວງ </a:t>
            </a:r>
            <a:r>
              <a:rPr lang="en-US" b="1" noProof="0" dirty="0">
                <a:solidFill>
                  <a:srgbClr val="8A45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rgbClr val="8A45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8A45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rgbClr val="8A45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1:18)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31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ຄໍາເວົ້າທີ່ວ່າ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ຜູ້ເລີ່ມຕົ້ນ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ແປມາຈາກຄໍາວ່າ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b="1" i="1" noProof="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archē</a:t>
            </a:r>
            <a:r>
              <a:rPr lang="en-US" b="1" i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en-US" b="1" i="1" noProof="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ἀρχή</a:t>
            </a:r>
            <a:r>
              <a:rPr lang="en-US" b="1" i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ເຊິ່ງເປັນຄໍາພາສາກຣິກເຊິ່ງໝາຍຄວາມວ່າ: ຈຸດເລີ່ມຕົ້ນ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ຕົ້ນກໍາເນີດ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ການກໍາເນີດ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ແລະຍັງໝາຍເຖິງ ຜູ້ທີ່ເປັນຜູ້ເລີ່ມຕົ້ນ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ຜູ້ມີອໍານາດ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 ຜູ້ປົກຄອງ ນໍາອີກ. ເຊິ່ງຂຶ້ນກັບແຕ່ລະກໍລະນີຂອງປະໂຫຍກ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6" y="4986214"/>
            <a:ext cx="63152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ເພີ່ມຄໍາວ່າ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ບຸດກົກ ຈາກບັນດາຜູ້ຕາຍ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ໃສ່ບ່ອນນີ້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ເຖິງວ່າພຣະເຢຊູຈະບໍ່ແມ່ນຄົນທໍາອິດທີ່ຟື້ນຄືນມາ ແຕ່ເປັນໂມເຊ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ໄຊຊະນະຂອງພຣະອົງເໜືອຄວາມຕາຍ ຍັງໝາຍເຖິງໄຊຊະນະທີ່ເໜືອບາບ ແລະ ມີອໍານາດໃນການສ້າງພວກເຮົາຂຶ້ນໃໝ່ໃນແບບພຣະລັກສະນະຂອງພຣະອົງ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6" y="3241618"/>
            <a:ext cx="63152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ພວກເຮົາອາດເວົ້າໄດ້ວ່າ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ຄໍານີ້ ເມື່ອນໍາມາໃຊ້ກັບພຣະເຢຊູຄຣິດແລ້ວ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ສາມາດມີຄວາມໝາຍໄດ້ເຖິງສິ່ງທັງໝົດນີ້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1:18).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ພຣະເຢຊູຊົງເປັນຕົ້ນກໍາເນີດຂອງຊັບພະທຸກສິ່ງ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[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ພຣະລັກສະນະຂອງພຣະເຈົ້າ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],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ເປັນເຫດຜົນທີ່ທຸກສິ່ງຖືກສ້າງຂຶ້ນ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[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ເປັນບຸດກົກ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],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ເປັນຜູ້ປົກຄອງສູງສຸດ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[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ຫົວ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].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ທັງໝົດນີ້ເຮັດໃຫ້ພຣະອົງມີອໍານາດເໜືອກວ່າ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E8C97-09A6-686C-5148-ADF89922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AE1024-F023-0BA5-5B3E-02778A8215E7}"/>
              </a:ext>
            </a:extLst>
          </p:cNvPr>
          <p:cNvSpPr txBox="1"/>
          <p:nvPr/>
        </p:nvSpPr>
        <p:spPr>
          <a:xfrm>
            <a:off x="76611" y="13284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lo-LA" sz="2800" b="1" kern="2000" spc="70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2800" b="1" kern="2000" spc="700" noProof="0" dirty="0">
              <a:ln w="13462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bl" rotWithShape="0">
                  <a:srgbClr val="6633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5A7F25-37F8-392B-34C6-E55411B868D0}"/>
              </a:ext>
            </a:extLst>
          </p:cNvPr>
          <p:cNvSpPr txBox="1"/>
          <p:nvPr/>
        </p:nvSpPr>
        <p:spPr>
          <a:xfrm>
            <a:off x="0" y="69405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b="1" noProof="0" dirty="0">
                <a:solidFill>
                  <a:srgbClr val="8A45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ການຟື້ນຄືນຂອງໂມເຊ</a:t>
            </a:r>
            <a:endParaRPr lang="en-US" sz="1400" b="1" noProof="0" dirty="0">
              <a:solidFill>
                <a:srgbClr val="8A45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2F3BE6-443C-DC57-80C3-8FBA4CE6CFCC}"/>
              </a:ext>
            </a:extLst>
          </p:cNvPr>
          <p:cNvSpPr txBox="1"/>
          <p:nvPr/>
        </p:nvSpPr>
        <p:spPr>
          <a:xfrm>
            <a:off x="228396" y="1453764"/>
            <a:ext cx="115262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ພຣະຄໍາພີບໍ່ໄດ້ກ່າວແບບຊັດເຈນ ຫລື ຕົງໄປຕົງມາວ່າ ໂມເຊນັ້ນໄດ້ຟື້ນຄືນມາຈາກການຕາຍເປັນຄົນທໍາອິດ ແຕ່ພຣະຄໍາພີໄດ້ໃຫ້ຄວາມຄິດແກ່ພວກເຮົາໃນການທີ່ຈະເອົາຫລາຍໆຂໍ້ພຣະຄໍາພີມາເພື່ອຊອກຫາຄໍາຕອບຮ່ວມກັນ.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ພຣະຄໍາພີໄດ້ກ່າວວ່າ ໂມເຊເສຍຊີວິດແທ້ໆ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 ພຣະບັນຍັດ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ສອງ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34:5-6)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ເພິ່ນບໍ່ໄດ້ຖືກຮັບຂຶ້ນໄປທີ່ສະຫວັນຄືກັນກັບທ່ານ ເອລີຢາ ແຕ່ບໍ່ມີໃຜຮູ້ບ່ອນທີ່ສົບຂອງລາວໄດ້ຖືກຝັງ.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ຫລັງຈາກການຕາຍຂອງໂມເຊແລ້ວ ພຣະຄໍາພີໄດ້ກ່າວເຖິງບາງຢ່າງທີ່ບໍ່ປົກກະຕິ ເຊິ່ງພົບໃນພຣະຄໍາພີພັນທະສັນຍາໃໝ່: ຢູດາ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1:9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ມີຄາເອນ ຜູ້ເປັນນາຍເທວະດາ ແລະ ຊາຕານ ຍັງໄດ້ຖົກຖຽງກັນເລື່ອງຂອງສົບຂອງໂມເຊ. ຖ້າວ່າໂມເຊໄດ້ຕາຍ ແລະ ຖືກຝັງສົບໄວ້ຕະຫລອດໄປ ຄົງຈະບໍ່ມີເຫດຜົນທີ່ ເທວະດາ ແລະ ຊາຕານຈະຕ້ອງມາຖົກຖຽງກັນ.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ໂມເຊໄດ້ຖືກປາກົດຂຶ້ນໃນພຣະຄໍາພີ ມັດທາຍ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17:1-3,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 ສາວົກທັງສາມກໍ່ເຫັນໂມເຊ ແລະ ເອລີຢາ ກໍາລັງສົນທະນາຢູ່ກັບພຣະອົງ. ເອລີຢາ ຖືກຮັບຂຶ້ນໄປສະຫວັນໂດຍທີ່ບໍ່ໄດ້ຕາຍ ສ່ວນໂມເຊພຣະຄໍາພີໄດ້ກ່າວວ່າຕາຍແລ້ວ, ແຕ່ທັງສອງໄດ້ປາກົດຂຶ້ນ ແລະ ກໍາລັງສົນທະນາກັບພຣະເຢຊູຢູ່.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ຈາກຂໍ້ພຣະຄໍາພີເຫລົ່ານີ້ ເຮົາສາມາດເຫັນຮູບພາບໄດ້ວ່າ ໂມເຊໄດ້ຕາຍ ແລະ ໄດ້ມີຊີວິດກ່ອນທີ່ພຣະເຢຊູຈະຊົງຟື້ນຄືນມາ.</a:t>
            </a: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ຄຣິດສຕຽນຫລາຍຄະນະລວມເຖິງເຊເວັນເດ ແອັດເວັນຕິສ໌ ໄດ້ຖືວ່າ ໂມເຊແມ່ນຜູ້ທໍາອິດທີ່ຟື້ນຄືນມາ.</a:t>
            </a:r>
          </a:p>
        </p:txBody>
      </p:sp>
    </p:spTree>
    <p:extLst>
      <p:ext uri="{BB962C8B-B14F-4D97-AF65-F5344CB8AC3E}">
        <p14:creationId xmlns:p14="http://schemas.microsoft.com/office/powerpoint/2010/main" val="26541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9981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ຜູ້ໄກ່ເກ່ຍ ໃຫ້ຄືນດີ</a:t>
            </a:r>
            <a:endParaRPr lang="en-US" sz="32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ໂດຍພຣະອົງນັ້ນ ຈະໄດ້ຊົງໃຫ້ສິ່ງສາລະພັດກັບຄືນດັບກັບພຣະເຈົ້າ ບໍ່ວ່າສິ່ງນັ້ນຈະຢູ່ໃນແຜ່ນດິນໂລກ ຫລືໃນສະຫວັນ ພຣະອົງໄດ້ຊົງບັນດານໃຫ້ເກີດສັນຕິພາບດ້ວຍພຣະໂລຫິດ ຊຶ່ງໄຫລທີ່ໄມ້ກາງແຂນຂອງພຣະອົງ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2972218" y="1411522"/>
            <a:ext cx="91127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ສິ່ງທີ່ພຣະເຢຊູໄດ້ເຮັດເປັນຜົນໃຫ້ພຣະອົງນັ້ນກາຍເປັນອັນດັບທໍາອິດໃນທຸກໆສິ່ງ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ຕາມທີ່ ອຈ ໂປໂລ ກ່າວ: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ພຣະຄຣິດຊົງຄູ່ຄວນກັບຕໍາແໜ່ງທັງໝົດນີ້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ເພາະວ່າພຣະເຈົ້າຊົງພໍພຣະໄທທີ່ຈະໃຫ້ຄວາມສົມບູນທັງໝົດຂອງພຣະອົງນັ້ນສະຖິດຢູ່ກັບພຣະບຸດ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{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}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ຢ່າງສົມບູນ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1:19).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ອີກຢ່າງໜຶ່ງ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ພຣະເຢຊູແມ່ນພຣະເຈົ້າ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100%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ແລະ ເປັນມະນຸດ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100%. 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ພວກເຮົາໄດ້ເຫັນພຣະສິຣິຂອງພຣະອົງ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[…]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ຊົງປ່ຽມດ້ວຍພຣະຄຸນ ແລະ ຄວາມຈິງ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1:14).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273962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41" y="1475862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232" y="3326860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368" y="3851439"/>
            <a:ext cx="3376982" cy="2532736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069550" y="3998830"/>
            <a:ext cx="5610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ພວກເຮົາເຂົ້າໃຈວ່າ ພຣະອົງໄດ້ເຮັດພາລະກິດການຄືນດີລະຫວ່າງພຣະເຈົ້າ ແລະ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ສິ່ງທີ່ຢູ່ໃນໂລກ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ໄດ້ຢ່າງສໍາເລັດ. ແຕ່ວ່າພຣະອົງໄດ້ຊົງເຮັດແບບໃດ?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069550" y="3283216"/>
            <a:ext cx="898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ໂດຍການຕາຍເທິງໄມ້ກາງແຂນ ແລະ ຟື້ນຄືນມາ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ພຣະເຢຊູຊົງໄດ້ເຕີມເຕັມເງື່ອນໄຂທີຈະເຮັດໃຫ້ມະນຸດ ແລະ ພຣະເຈົ້ານັ້ນໃຫ້ກັບມາຄືນດີກັນ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069550" y="4991443"/>
            <a:ext cx="5337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ຈັກກະວານທັງໝົດສາມາດເບິ່ງເຫັນທໍາມະຊາດຂອງຄວາມຊົ່ວຮ້າຍໄດ້ຢ່າງຊັດເຈນ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ດັ່ງນັ້ນ, ພຣະລັກສະນະຂອງພຣະເຈົ້າ ຈຶ່ງໄດ້ຮັບການພິສູດທັງໃນສະຫວັນ ແລະ ໃນແຜ່ນດິນໂລກ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5AFE45-56F9-7755-9CAC-9F90E68E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B1DE17-DE14-333D-383D-EAB3BDFBF9E1}"/>
              </a:ext>
            </a:extLst>
          </p:cNvPr>
          <p:cNvSpPr txBox="1"/>
          <p:nvPr/>
        </p:nvSpPr>
        <p:spPr>
          <a:xfrm>
            <a:off x="1021116" y="499718"/>
            <a:ext cx="10149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32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D7AE36-92F6-8E6D-8B53-4D3C011DA067}"/>
              </a:ext>
            </a:extLst>
          </p:cNvPr>
          <p:cNvSpPr txBox="1"/>
          <p:nvPr/>
        </p:nvSpPr>
        <p:spPr>
          <a:xfrm>
            <a:off x="2972218" y="1411522"/>
            <a:ext cx="9112774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ພຣະເຢຊູຊົງເປັນສື່ກາງ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(Mediator)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ລະຫວ່າງ ພຣະເຈົ້າກັບມະນຸດ, ການຄືນດີນັ້ນບໍ່ໄດ້ເກີດຂຶ້ນຍ້ອນຜົນງານຂອງມະນຸດ ແຕ່ເກີດຂຶ້ນຍ້ອຍຄວາມຮັກຂອງພຣະເຈົ້າທີ່ມີຕໍ່ມະນຸດ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ໄມ້ກາງແຂນແມ່ນຈຸດສູນກາງຂອງການຄືນດີ, ໄມ້ກາງແຂນປຽບເໝືອນກັບເປັນບ່ອນທີ່ ຄວາມຍຸຕິທໍາ ແລະ ຄວາມເມດຕາ ໄດ້ມາຮ່ວມກັນຢູ່ຈຸດນັ້ນ.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ຜູ້ທີ່ໄດ້ຮັບການຄືນດີແລ້ວ ຄວນດໍາເນີນຊີວິດທີ່ສະທ້ອນສັນຕິສຸກຂອງພຣະຄຣິດ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ໍາລັບໂຕຂອງພວກເຮົາແລ້ວ ຄໍາວ່າ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ຄືນດີກັບພຣະເຈົ້າ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ຖືເປັນຂອງຂວັນ ຫລື ເປັນພາລະ?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ພຣະເຢຊູຊົງເປັນສະພານແຫ່ງການຄືນດີໃຫ້ແກ່ພວກເຮົາແລ້ວ. ພວກເຮົາສາມາດເປັນສະພານໃຫ້ຄົນອື່ນໄດ້ຄືນດີກັບພຣະເຈົ້າໃນທາງໃດແດ່?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41D7B18-4B6B-62D3-6E0A-314D49FB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273962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97FEE268-3EBF-2D95-E28D-CCA59014E4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41" y="1475862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1A9AD9B8-54A5-C78A-4C0C-34A6E1002C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232" y="3326860"/>
            <a:ext cx="977727" cy="15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11132" y="1258026"/>
            <a:ext cx="106507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ພຣະເຢຊູຊົງເປັນຄວາມຍິ່ງໃຫຍ່ແຫ່ງ</a:t>
            </a:r>
            <a:r>
              <a:rPr lang="lo-LA" sz="24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ສະຫວັນ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ເປັນຜູ້ບັນຊາການທີ່ເຫລົ່າທູດສະຫວັນຮັກຫວງ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ພຣະອົງຊົງເປັນໜຶ່ງດຽວກັບພຣະເຈົ້າ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“</a:t>
            </a:r>
            <a:r>
              <a:rPr lang="lo-LA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ເຊິ່ງຢູ່ໃນຊວງເອິກຂອງພຣະບິດາເຈົ້າ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600" b="1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1:18), </a:t>
            </a:r>
            <a:r>
              <a:rPr lang="lo-LA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ແຕ່ພຣະອົງຄິດວ່າ ການທີ່ມີຄວາມສະເໝີພາບກັບພຣະບິດາ ໃນຂະນະທີ່ມະນຸດຍັງຄົງຫລົງຢູ່ໃນຄວາມບາບ ແລະ ຄວາມທຸກນັ້ນບໍ່ແມ່ນສິ່ງທີ່ພຣະອົງບໍ່ປາຖະໜາ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ພຣະອົງຈຶ່ງຊົງສະຫລະຕໍາແໜ່ງ ຊົງລະຖິ້ມມົງກຸດ ແລະບັນລັງ ແລ້ວເອົາຄວາມເປັນມະນຸດມາສວມໃສ່ແທນການເປັນພຣະເຈົ້າ, ພຣະອົງຊົງຖ່ອມພຣະອົງລົງ ແມ້ກະທັ້ງເຖິງຄວາມຕາຍທີ່ເທິງໄມ້ກາງແຂນ ເພື່ອມະນຸດຈະໄດ້ຮັບການຍົກຂຶ້ນ ແລະ ປະທັບຮ່ວມກັບພຣະອົງທີ່ສະຫວັນ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[…] </a:t>
            </a:r>
            <a:r>
              <a:rPr lang="lo-LA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ດ້ວຍຄວາມຮັກ ພຣະອົງຈຶ່ງສະເດັດມາເພື່ອເປີດເຜີຍພຣະບິດາໃຫ້ກັບມະນຸດ ເພື່ອໃຫ້ມະນຸດໄດ້ຄືນດີກັບພຣະເຈົ້າ</a:t>
            </a:r>
            <a:r>
              <a:rPr lang="en-US" sz="2600" b="1" noProof="0" dirty="0">
                <a:solidFill>
                  <a:srgbClr val="32154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7465179" y="5138839"/>
            <a:ext cx="4063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321547"/>
                </a:solidFill>
              </a:rPr>
              <a:t>EGW</a:t>
            </a:r>
            <a:r>
              <a:rPr lang="en-US" sz="1600" b="1" noProof="0" dirty="0">
                <a:solidFill>
                  <a:srgbClr val="321547"/>
                </a:solidFill>
              </a:rPr>
              <a:t> (Selected Messages, Volume 1, p. 321)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12046"/>
            <a:ext cx="5981700" cy="6309420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ພຣະອົງຊົງເປັນແບບລັກສະນະຂອງພຣະເຈົ້າຜູ້ຊຶ່ງຕາເຫັນບໍ່ໄດ້ ຊົງເປັນບຸດກົກເໜືອສາລະພັດທີ່ຊົງເນຣະມິດສ້າງຂຶ້ນນັ້ນ ດ້ວຍວ່າ, ໂດຍພຣະອົງນັ້ນ ພຣະເຈົ້າໄດ້ຊົງສ້າງສັບພະທຸກສິ່ງທັງໃນສະຫວັນ ແລະ ເທິງແຜ່ນດິນໂລກ ສິ່ງທີ່ຕາເຫັນບໍ່ໄດ້ ເປັນພຣະທີ່ນັ່ງ ຫລື ອານຸພາບ ຫລື ບັນດາຜູ້ຄອບຄອງ ແລະ ບັນດາຜູ້ມີສິດອໍານາດທັງຫລາຍ ພຣະເຈົ້າໄດ້ສ້າງສັບພະສິ່ງທັງໝົດນີ້ໂດຍທາງພຣະອົງ ແລະ ສໍາລັບພຣະອົງ. ພຣະອົງຊົງເປັນຢູ່ກ່ອນສັບພະທຸກສິ່ງ ແລະ ສັບພະທຸກສິ່ງກໍດໍາລົງເປັນລະບຽບຢູ່ໂດຍພຣະອົງ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ໂກໂລຊາຍ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1:15–17</a:t>
            </a:r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lo-LA" sz="2000" b="1" noProof="0" dirty="0">
                <a:solidFill>
                  <a:srgbClr val="D8106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ແບບລັກສະນະຂອງພຣະເຈົ້າ </a:t>
            </a:r>
            <a:r>
              <a:rPr lang="en-US" sz="2000" b="1" noProof="0" dirty="0">
                <a:solidFill>
                  <a:srgbClr val="D8106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solidFill>
                  <a:srgbClr val="D8106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solidFill>
                  <a:srgbClr val="D8106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1:15)</a:t>
            </a:r>
          </a:p>
          <a:p>
            <a:pPr>
              <a:spcBef>
                <a:spcPts val="1200"/>
              </a:spcBef>
            </a:pPr>
            <a:r>
              <a:rPr lang="lo-LA" sz="2000" b="1" noProof="0" dirty="0">
                <a:solidFill>
                  <a:srgbClr val="9112E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ບຸດກົກ </a:t>
            </a:r>
            <a:r>
              <a:rPr lang="en-US" sz="2000" b="1" noProof="0" dirty="0">
                <a:solidFill>
                  <a:srgbClr val="9112E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solidFill>
                  <a:srgbClr val="9112E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solidFill>
                  <a:srgbClr val="9112E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1:15-17)</a:t>
            </a: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173EE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ຫົວ ຂອງ ຮ່າງກາຍຄືຄຣິດຕະຈັກ </a:t>
            </a:r>
            <a:r>
              <a:rPr lang="en-US" sz="2000" b="1" noProof="0" dirty="0">
                <a:solidFill>
                  <a:srgbClr val="173EE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solidFill>
                  <a:srgbClr val="173EE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solidFill>
                  <a:srgbClr val="173EE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1:18)</a:t>
            </a:r>
          </a:p>
          <a:p>
            <a:pPr>
              <a:spcBef>
                <a:spcPts val="1200"/>
              </a:spcBef>
            </a:pPr>
            <a:r>
              <a:rPr lang="lo-LA" sz="2000" b="1" dirty="0">
                <a:solidFill>
                  <a:srgbClr val="28BA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ຜູ້ທໍາອິດ </a:t>
            </a:r>
            <a:r>
              <a:rPr lang="en-US" sz="2000" b="1" noProof="0" dirty="0">
                <a:solidFill>
                  <a:srgbClr val="28BA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solidFill>
                  <a:srgbClr val="28BA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solidFill>
                  <a:srgbClr val="28BA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1:18)</a:t>
            </a:r>
          </a:p>
          <a:p>
            <a:pPr>
              <a:spcBef>
                <a:spcPts val="1200"/>
              </a:spcBef>
            </a:pPr>
            <a:r>
              <a:rPr lang="lo-LA" sz="2000" b="1" noProof="0" dirty="0">
                <a:solidFill>
                  <a:srgbClr val="E3531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ຜູ້ໄກ່ເກ່ຍໃຫ້ຄືນດີ </a:t>
            </a:r>
            <a:r>
              <a:rPr lang="en-US" sz="2000" b="1" noProof="0" dirty="0">
                <a:solidFill>
                  <a:srgbClr val="E3531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solidFill>
                  <a:srgbClr val="E3531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solidFill>
                  <a:srgbClr val="E3531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ໄດ້ປະກາດວ່າ ພຣະເຢຊູຊົງນໍາສັນຕິສຸກມາສູ່ຈັກກະວານທັງໝົດ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ບໍ່ວ່າຈະເປັນສິ່ງຕ່າງໆເທິງແຜ່ນດິນໂລກ ແລະ ສະຫວັນ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1:20).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20827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 ພຣະເຢຊູແມ່ນ.....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674058"/>
            <a:ext cx="396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ກ່ອນທີ່ຈະມາຮອດຂໍ້ຄວາມນີ້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ອັກຄະສາວົກໂປໂລ ໄດ້ບອກພວກເຮົາວ່າແທ້ຈິງແລ້ວພຣະເຢຊູແມ່ນໃຜ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ບໍ່ພຽງແຕ່ເປັນອາຈານສອນຜູ້ຍິ່ງໃຫຍ່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ບໍ່ແມ່ນນັກປັດສະຍາ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ບໍ່ແມ່ນຜູ້ທໍານວາຍ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ບໍ່ແມ່ນນັກເທດສະໜາ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ແລະທັງບໍ່ແມ່ນທູດສະຫວັນ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106016"/>
            <a:ext cx="6240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ແບບລັກສະນະຂອງພຣະເຈົ້າ</a:t>
            </a:r>
            <a:endParaRPr lang="en-US" sz="2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4" y="572682"/>
            <a:ext cx="6240774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ພຣະອົງຊົງເປັນແບບລັກສະນະຂອງພຣະເຈົ້າ</a:t>
            </a:r>
            <a:r>
              <a:rPr lang="en-US" sz="16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16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sz="12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2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ຮູບແບບລັກສະນະອາດຈະເປັນສໍາເນົາຂອງຄວາມເປັນຈິງ ເຊັ່ນ: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ຮູບພາບ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ຮູບແຕ້ມ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ຮູບປັ້ນ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ຫລືແມ້ແຕ່ສິ່ງທີ່ສົມມຸດຂຶ້ນ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ຈິນຕະນາການ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ແຕ່ໃນແງ່ມຸມຂອງພຣະຄໍາພີແລ້ວ ແບບລັກສະນະມີຄວາມໝາຍຍິ່ງໄປກວ່ານັ້ນ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3007" y="2393149"/>
            <a:ext cx="11833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ພຣະເຈົ້າຊົງສ້າງອາດາມແລະເອວາຕາມແບບລັກສະນະຂອງພຣະອົງ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1:26),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ແລະອາດາມກໍ່ເປັນພໍ່ຂອງເຊດ ຜູ້ທີ່ຄ້າຍຄືກັບລາວເອງ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ລັກສະນະ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5:3).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ສິ່ງເຫລົ່ານີ້ບໍ່ແມ່ນສໍາເນົາຂອງຄວາມເປັນຈິງ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ການຮຽນແບບ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 ເປັນພຽງຈິນຕະນາການເທົ່ານັ້ນ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ແຕ່ວ່າເປັນຄວາມຄ້າຍຄືກັນທາງກາຍຍະພາບ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ທາງດ້ານຈິດຕະວິທະຍາ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ທາງສັງຄົມ....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650765" y="3310165"/>
            <a:ext cx="4843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ໂປໂລກ່າວວ່າ ກົດບັນຍັດເປັນພຽງເງົາ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ບໍ່ແມ່ນພາບທີ່ແທ້ຈິງຂອງສິ່ງຕ່າງໆ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ຮລ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10:1),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ເຊິ່ງໝາຍຄວາມວ່າ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ລັກສະນະ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=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ຄວາມເປັນຈິງ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650765" y="4534958"/>
            <a:ext cx="4727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ຄໍາຖາມກໍ່ຄື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ພຣະເຢຊູຊົງຄ້າຍຄືກັນກັບພຣະເຈົ້າ ຫລື ເທົ່າທຽມກັບພຣະເຈົ້າ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ນອກຈາກການທີ່ພຣະເຢຊູຊົງກ່າວພຣະນາມອັນສັກສິດເຖິງພຣະອົງເອງວ່າ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ເຮົາເປັນ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ຊໍ້າແລ້ວຊໍ້າອີກ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ເຮົາກັບພຣະບິດາເຈົ້າກໍເປັນອັນໜຶ່ງອັນດຽວກັນ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10:30); 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ຜູ້ທີ່ໄດ້ເຫັນເຮົາ ກໍໄດ້ເຫັນພຣະບິດາເຈົ້າ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14:9).</a:t>
            </a: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81315-EB2B-E665-E3B7-7BAAA378F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7D60BE-F54F-84FC-A565-B0DED79D182E}"/>
              </a:ext>
            </a:extLst>
          </p:cNvPr>
          <p:cNvSpPr txBox="1"/>
          <p:nvPr/>
        </p:nvSpPr>
        <p:spPr>
          <a:xfrm>
            <a:off x="2975613" y="338772"/>
            <a:ext cx="6240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2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9BC23F-DAF4-3CB4-ED48-C46C62EFF95C}"/>
              </a:ext>
            </a:extLst>
          </p:cNvPr>
          <p:cNvSpPr txBox="1"/>
          <p:nvPr/>
        </p:nvSpPr>
        <p:spPr>
          <a:xfrm>
            <a:off x="173006" y="1168357"/>
            <a:ext cx="1164769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ມະນຸດຖືກສ້າງຂຶ້ນໃຫ້ເໝືອນກັບພຣະເຈົ້າຫລາຍທີ່ສຸດເທົ່າທີ່ຈະເປັນໄປໄດ້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ພຣະເຈົ້າຊົງສ້າງມະນຸດໃຫ້ມີລັກສະນະບາງຢ່າງທີ່ສະທ້ອນເຖິງທໍາມະຊາດຂອງພຣະອົງເອງ ເຊັ່ນ: ຄວາມສາມາດໃນການຄິດ, ຄວາມຮູ້, ຄຸນຄ່າ, ຄວາມຮັກ ແລະ ຄວາມຮັບຜິດຊອບ, ຄວາມສໍາພັນ ແລະ ອິດສະຫລະໃນການເລືອກ.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ເມື່ອມະນຸດເຮັດບາບ ຮູບພາບພຣະລັກສະນະຂອງພຣະເຈົ້ານັ້ນກໍ່ຖືກທໍາລາຍ ຫລື ຖືກບິດເບືອນໄປໂດຍຄວາມບາບຂອງມະນຸດ ທັງຄວາມຄິດ, ຄວາມສໍາພັນ ແລະ ການຕັດສິນໃຈ ບໍ່ໄດ້ສະທ້ອນເຖິງພຣະເຈົ້າຢ່າງຖືກຕ້ອງອີກຕໍ່ໄປ ຈົນກະທັ້ງພຣະເຢຊູໄດ້ລົງມາເປີດເຜີຍໃຫ້ເຫັນພຣະເຈົ້າ.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ພຣະເຢຊູແມ່ນພາບລັກສະນະຂອງພຣະເຈົ້າຢ່າງແທ້ຈິງ ເຊິ່ງໝາຍຄວາມວ່າ ເມື່ອພວກເຮົາຫລຽວເບິ່ງພຣະເຢຊູ ເຮົາຈະເຫັນວ່າ ພຣະບິດາມີລັກສະນະນິໄສເປັນແບບໃດ. ພຣະເຢຊູບໍ່ໄດ້ພຽງແຕ່ສະແດງຮູບພາບລັກສະນະຂອງພຣະເຈົ້າໃຫ້ພວກເຮົາເຫັນເທົ່ານັ້ນ ແຕ່ຍັງຊ່ວຍພວກເຮົາຟື້ນຟູນິໄສ, ລັກສະນະ ໃຫ້ເປັນຄືກັບພຣະເຈົ້າ ຢູ່ໃນຊີວິດຂອງພວກເຮົາ ເມື່ອເຮົາດໍາເນີນຊີວິດຕາມພຣະອົງ ແລະ ໄດ້ຮັບການປ່ຽນແປງຈາກພຣະວິນຍານ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D06E30FE-1D66-586A-3F7E-A28265C1FED8}"/>
              </a:ext>
            </a:extLst>
          </p:cNvPr>
          <p:cNvSpPr txBox="1"/>
          <p:nvPr/>
        </p:nvSpPr>
        <p:spPr>
          <a:xfrm>
            <a:off x="173005" y="5246396"/>
            <a:ext cx="116476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ເມື່ອພຣະຄໍາພີບອກວ່າ: ມະນຸດຖືກສ້າງຂຶ້ນຕາມ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ພຣະລັກສະນະຂອງພຣະເຈົ້າ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ສິ່ງນີ້ປ່ຽນວິທີມຸມມອງຄຸນຄ່າຂອງໂຕຂອງພວກເຮົາ ແລະ ຜູ້ອື່ນແບບໃດ?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ຖ້າວ່າທຸກຄົນເຊື່ອ ແລະ ໃຊ້ຊີວິດໂດຍຄໍານຶງສະເໝີວ່າ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ມະນຸດຖືກສ້າງຂຶ້ນໂດຍພຣະລັກສະນະຂອງພຣະເຈົ້າ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ໂລກຂອງພວກເຮົາຈະເປັນແບບໃດ?</a:t>
            </a:r>
          </a:p>
        </p:txBody>
      </p:sp>
    </p:spTree>
    <p:extLst>
      <p:ext uri="{BB962C8B-B14F-4D97-AF65-F5344CB8AC3E}">
        <p14:creationId xmlns:p14="http://schemas.microsoft.com/office/powerpoint/2010/main" val="28569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53008"/>
            <a:ext cx="1012000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400" b="1" spc="600" noProof="0" dirty="0">
                <a:ln/>
                <a:solidFill>
                  <a:srgbClr val="C8735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ບຸດກົກ</a:t>
            </a:r>
            <a:endParaRPr lang="en-US" sz="4400" b="1" spc="600" noProof="0" dirty="0">
              <a:ln/>
              <a:solidFill>
                <a:srgbClr val="C8735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060490" y="697454"/>
            <a:ext cx="10120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ພຣະອົງຊົງເປັນຢູ່ກ່ອນຊັບພະທຸກສິ່ງ ແລະ ສັບພະທຸກສິ່ງກໍດໍາລົງເປັນລະບຽບຢູ່ໂດຍພຣະອົງ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noProof="0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7" y="1432809"/>
            <a:ext cx="6239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ບຸດກົກ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ໝາຍເຖິງຜູ້ທີ່ຖືກສ້າງກ່ອນ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ຍິ່ງໄປກວ່ານັ້ນ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ບາງຄົນສອນວ່າ ພຣະເຢຊູ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ຊົງເປັນສິ່ງທໍາອິດ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ທີ່ພຣະເຈົ້າຊົງສ້າງ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1:15).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ແຕ່ວ່າໃນພຣະຄໍາພີ ຄໍາວ່າ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ຮູບພາບ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ຂອງຄໍາວ່າ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ບຸດກົກ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ມີຄວາມໝາຍໃນພຣະຄໍາພີກວ້າງກວ່ານັ້ນ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09397" y="4907418"/>
            <a:ext cx="59476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ອັກຄະທູດໂປໂລກ່າວເຖິງຄໍາວ່າເໜືອກວ່ານີ້ ໃນພຣະທໍາໂກໂລຊາຍ ເພື່ອບໍ່ໃຫ້ມີຂໍ້ສົງໄສໃດໆທ່າມກາງພວກເຂົາ ແລະ ກ່ຽວກັບທໍາມະຊາດຂອງມະນຸດທີ່ເກີດກ່ອນ ຫລື ເກີດຕາມຫລັງ. ເພິ່ນໄດ້ກ່າວເຖິງຄຸນສົມບັດ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ປະການແກ່ອົງພຣະຄຣິດຄື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ພຣະອົງໄດ້ຊົງສ້າງຊັບພະທຸກສິ່ງ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1:16;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45:18);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ການຄໍ້າຈູນຊັບພະທຸກສິ່ງເຫລົ່ານັ້ນ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1:17;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119:91).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109397" y="2845888"/>
            <a:ext cx="60088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ອີຊາກເປັນບຸດກົກແທນອິສະມາເອນ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ຢາໂຄບເປັນບຸດກົກແທນເອຊາວ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ໂຊເຢັບເປັນບຸດກົກແທນຣູເບັນ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ດາວິດເປັນບຸດກົກແທນເອລີອາບ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89:27).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ພວກເຂົາທັງໝົດໄດ້ເປັນບຸດກົກເພາະພວກເຂົາມີຕໍາແໜ່ງທີ່ເໜືອກວ່າພີ່ນ້ອງ ບໍໍ່ແມ່ນເພາະວ່າພວກເຂົາເກີດກ່ອນ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CB54C-3781-F6D9-E539-3A98B49C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A97289-D9B2-FD4D-85FE-3D5B38793427}"/>
              </a:ext>
            </a:extLst>
          </p:cNvPr>
          <p:cNvSpPr txBox="1"/>
          <p:nvPr/>
        </p:nvSpPr>
        <p:spPr>
          <a:xfrm>
            <a:off x="2060490" y="154607"/>
            <a:ext cx="1012000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800" b="1" spc="600" dirty="0">
                <a:ln/>
                <a:solidFill>
                  <a:srgbClr val="C8735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2800" b="1" spc="600" noProof="0" dirty="0">
              <a:ln/>
              <a:solidFill>
                <a:srgbClr val="C8735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5021DA-6DB4-E04D-6B0F-DBC85EDED33E}"/>
              </a:ext>
            </a:extLst>
          </p:cNvPr>
          <p:cNvSpPr txBox="1"/>
          <p:nvPr/>
        </p:nvSpPr>
        <p:spPr>
          <a:xfrm>
            <a:off x="109397" y="1432809"/>
            <a:ext cx="11862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ຄໍາວ່າ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ບຸດກົກ ຫລື ບຸດຫົວປີ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 ໃນພຣະຄໍາພີ ທີ່ບອກວ່າ ພຣະເຢຊູຊົງເປັນບຸດຫົວປີ ໃນພຣະຄໍາພີ ໂກໂລຊາຍ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1:15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ບໍ່ໄດ້ໝາຍຄວາມວ່າ ພຣະເຢຊູຊົງເປັນສິ່ງທໍາອິດທີ່ພຣະເຈົ້າຊົງສ້າງຂຶ້ນ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ເພາະພຣະເຢຊູຊົງເປັນຢູ່ແລ້ວຕັ້ງແຕ່ຕົ້ນເດີມນັ້ນ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ແຕ່ຄໍາວ່າ ພຣະເຢຊູຊົງເປັນບຸດກົກ ຫລື ບຸດຫົວປີ ໝາຍເຖິງ: ພຣະອົງຊົງມີຕໍາແໜ່ງ, ມີອໍານາດ, ມີສິດ ແລະ ຄວາມເປັນພຣະເຈົ້າເໜືອສັບພະທຸກສິ່ງ ແລະ ສັບພະທຸກສິ່ງແມ່ນຖືກສ້າງຂຶ້ນໂດຍພຣະອົງ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ໂກໂລຊາຍ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1:15-18).</a:t>
            </a:r>
          </a:p>
        </p:txBody>
      </p:sp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753E4F23-32EF-85D0-0C0E-A441F4FF61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7B7C6B0A-318B-8924-9DDA-CF2B5435BDF0}"/>
              </a:ext>
            </a:extLst>
          </p:cNvPr>
          <p:cNvSpPr txBox="1"/>
          <p:nvPr/>
        </p:nvSpPr>
        <p:spPr>
          <a:xfrm>
            <a:off x="109397" y="3429000"/>
            <a:ext cx="118624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ຖ້າພຣະເຢຊູຊົງເປັນຜູ້ສູງສຸດເໜືອທຸກສິ່ງແລ້ວ ໃນຊີວິດຂອງພວກເຮົານັ້ນ ມີດ້ານໃດແດ່ທີ່ພວກເຮົາຍັງບໍ່ຍອມໃຫ້ພຣະອົງເປັນທີໜຶ່ງ</a:t>
            </a: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69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ຫົວ </a:t>
            </a:r>
            <a:r>
              <a:rPr lang="en-US" sz="36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ຂອງຄຣິດຕະຈັກ</a:t>
            </a:r>
            <a:r>
              <a:rPr lang="en-US" sz="36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en-US" sz="3600" b="1" spc="30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ພຣະອົງຊົງເປັນຫົວຂອງກາຍ ຄືຄຣິດຕະຈັກ...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1:18)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9" y="1228725"/>
            <a:ext cx="4416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ໃນບາງພາສາ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ເຊັ່ນພາສາຄາຕາລັນ ຫລື ພາສາອັງກິດ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ຄໍາວ່າ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ຫົວ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ຍັງແປວ່າ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ຫົວໜ້າ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ຫລືວ່າ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ຜູ້ສູງສຸດ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ເພາະນັ້ນແມ່ນຄວາມໝາຍໃນແງ່ຂອງການປຽບທຽບກັບຄໍາວ່າ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ຫົວ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ເຊັ່ນດຽວກັນກັບໃນພາສາເຮັບເຣີ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ຕົວຢ່າງ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ພວກເຂົາທັງຫລາຍຈະຕັ້ງຜຸ້ໜຶ່ງໃຫ້ເປັນປະມຸກ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ໂຮເສອາ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1:11)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ຄວນຈະແປວ່າ: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ພວກເຂົາຈະແຕ່ງຕັ້ງຜູ້ນໍາໜຶ່ງຄົນ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878411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54483" y="5073253"/>
            <a:ext cx="45330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ແຕ່ເພິ່ນຍັງເພີ່ມຄວາມໝາຍໃນລັກສະນະປຽບທຽບໃຫ້ກັບຮ່າງກາຍນໍາອີກ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ຖ້າພຣະຄຣິດເປັນສີສະ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ຫົວ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ພວກເຮົາຄຣິດຕະຈັກ ກໍ່ເປັນຮ່າງກາຍ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ຈາກແນວຄວາມຄິດນີ້ຈຶ່ງສະຫລຸບໄດ້ວ່າ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95449" y="4057590"/>
            <a:ext cx="4416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ນີ້ແມ່ນຄວາມໝາຍຂອງຄໍານີ້ ຕອນທີ່ອັກຄະສາວົກໃຊ້ ຕອນທີ່ກ່າວເຖິງພຣະເຢຊູ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1:18).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A45BC-3E1F-791A-8CED-4D5C2102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E81090-9507-B464-89BE-1D3622DA0080}"/>
              </a:ext>
            </a:extLst>
          </p:cNvPr>
          <p:cNvSpPr txBox="1"/>
          <p:nvPr/>
        </p:nvSpPr>
        <p:spPr>
          <a:xfrm>
            <a:off x="2937750" y="276975"/>
            <a:ext cx="9244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3600" b="1" spc="30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BC0AFB-5B05-D3D0-236E-FE1E665A8467}"/>
              </a:ext>
            </a:extLst>
          </p:cNvPr>
          <p:cNvSpPr txBox="1"/>
          <p:nvPr/>
        </p:nvSpPr>
        <p:spPr>
          <a:xfrm>
            <a:off x="3095449" y="1228725"/>
            <a:ext cx="8673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ເມື່ອພຣະຄໍາພີກ່າວວ່າ: ພຣະຄຣິດຊົງເປັນສີສະ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ຫົວ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ຂອງຄຣິດຕະຈັກ ໝາຍຄວາມວ່າ:</a:t>
            </a:r>
            <a:endPara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ພຣະອົງແມ່ນຜູ້ທີ່ມີອໍານາດສູງສຸດ, ເປັນແຫລ່ງການຊີ້ນໍາ ແລະ ຄວາມສາມັກຄີ</a:t>
            </a: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ຄຣິດຕະຈັກບໍ່ແມ່ນຂອງມະນຸດ ແຕ່ເປັນພຣະກາຍ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ຮ່າງກາຍ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ຂອງພຣະຄຣິດ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B7D3A499-B5C7-718A-A084-DACEB3037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9358A4A6-3BFC-5A37-86D9-18DF1C059C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ED5378-C935-2CC6-8CF5-318BA48AE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DF4282C-7C21-6873-B28B-2436846002D7}"/>
              </a:ext>
            </a:extLst>
          </p:cNvPr>
          <p:cNvSpPr txBox="1"/>
          <p:nvPr/>
        </p:nvSpPr>
        <p:spPr>
          <a:xfrm>
            <a:off x="3095449" y="2536448"/>
            <a:ext cx="86732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ຖ້າຮ່າງກາຍບໍມີ ຫົວ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=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ບໍ່ມີຊີວິດ</a:t>
            </a:r>
          </a:p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ຖ້າອະໄວຍະວະຂາດການເຊື່ອມຕໍ່ກັບ ຫົວ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=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ອ່ອນແອ, ເພາະຫົວເປັນບ່ອນທີ່ສະໝອງຢູ່ ແລະ ຈະຄວບຄຸມ ຕິດຕໍ່ກກັບ ທຸກໆອະໄວຍະວະຂອງຮ່າງກາຍ</a:t>
            </a: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ຄຣິດຕະຈັກບໍ່ສາມາດມີຊີວິດຝ່າຍຈິດວິນຍານໄດ້ ຫາກວ່າແຍກອອກຈາກພຣະຄຣິດ, ພຣະອົງຊົງເປັນແຫລ່ງຊີວິດຝ່າຍຈິດວິນຍານ, ຄວາມເຊື່ອ ແລະ ການເຕີບໂຕ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7CA334C3-93F7-D57D-769C-8574586E3502}"/>
              </a:ext>
            </a:extLst>
          </p:cNvPr>
          <p:cNvSpPr txBox="1"/>
          <p:nvPr/>
        </p:nvSpPr>
        <p:spPr>
          <a:xfrm>
            <a:off x="3095449" y="4615383"/>
            <a:ext cx="86732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ການຕັດສິນໃຈຂອງຄຣິດຕະຈັກມາຈາກ ສຽງສ່ວນໃຫຍ່ຂອງມະນຸດ ຫລື ມາຈາກການຊົງນໍາຂອງພຣະຄຣິດ? </a:t>
            </a: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ຖ້າສຽງສ່ວນໃຫຍ່ໄດ້ຮັບການດົນໃຈມາຈາກພຣະວິນຍານບໍຣິສຸດຜ່ານໂຕຂອງມະນຸດ ນັ້ນກໍ່ໝາຍເຖິງການຕັດສິນໃຈມາຈາກພຣະຄຣິດ. ແຕ່ຖ້າສຽງສ່ວນໃຫຍ່ມາຈາກຜົນປະໂຫຍດຂອງຜູ້ໃດຜູ້ໜຶ່ງທີ່ບໍ່ໄດ້ມາຈາກພຣະຄໍາພີ ການຕັດສິນໃຈນັ້ນກໍ່ມາຈາກມະນຸດ</a:t>
            </a:r>
          </a:p>
        </p:txBody>
      </p:sp>
    </p:spTree>
    <p:extLst>
      <p:ext uri="{BB962C8B-B14F-4D97-AF65-F5344CB8AC3E}">
        <p14:creationId xmlns:p14="http://schemas.microsoft.com/office/powerpoint/2010/main" val="17120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10762</TotalTime>
  <Words>2836</Words>
  <Application>Microsoft Office PowerPoint</Application>
  <PresentationFormat>Panorámica</PresentationFormat>
  <Paragraphs>87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Saysettha OT</vt:lpstr>
      <vt:lpstr>Aptos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2026-01-17T09:06:28Z</dcterms:created>
  <dcterms:modified xsi:type="dcterms:W3CDTF">2026-02-10T07:34:36Z</dcterms:modified>
</cp:coreProperties>
</file>