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9" r:id="rId11"/>
    <p:sldId id="326" r:id="rId12"/>
    <p:sldId id="327" r:id="rId13"/>
    <p:sldId id="330" r:id="rId14"/>
    <p:sldId id="264" r:id="rId15"/>
    <p:sldId id="331" r:id="rId16"/>
    <p:sldId id="324" r:id="rId17"/>
  </p:sldIdLst>
  <p:sldSz cx="12192000" cy="6858000"/>
  <p:notesSz cx="6858000" cy="9144000"/>
  <p:embeddedFontLst>
    <p:embeddedFont>
      <p:font typeface="Saysettha OT" panose="020B0504020207020204" pitchFamily="34" charset="-34"/>
      <p:regular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2734" autoAdjust="0"/>
  </p:normalViewPr>
  <p:slideViewPr>
    <p:cSldViewPr snapToGrid="0">
      <p:cViewPr varScale="1">
        <p:scale>
          <a:sx n="99" d="100"/>
          <a:sy n="99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ພວກເຂົາຈະໄດ້ຮັບການໜູນຈິດໃຈ, ຊູຈິດໃຈ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ແລະ ຮວມກັນເປັນໜຶ່ງດຽວໃນຄວາມຮັກ, ຕິດສະໜິດໃນຄວາມຮັກ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ເພື່ອພວກເຂົາຈະໄດ້ມີຊັບສົມບັດແຫ່ງຄວາມເຂົ້າໃຈຢ່າງຄົບຖ້ວນ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ຕອນນີ້ ມີຫລັກຄໍາສອນຢູ່ </a:t>
          </a:r>
          <a:r>
            <a: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2 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ປະເພດ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ຄໍາສອນຂອງພຣະຄຣິດທີ່ບັນທຶກໄວ້ຢູ່ໃນພຣະຄໍາພີ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ພວກເຮົາໄດ້ຮັບການເສີມກໍາລັງຄວາມເຊື່ອ ແລະ ປ່ຽມລົ້ນດ້ວຍການຂອບພຣະຄຸນ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(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ກລຊ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ຕາມປັດສະຍາ, ກົດເກນ, ປະເພນີຂອງມະນຸດ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ພວກເຮົາຖືກຫລອກລວງ, ຖືກພິພາກສາ ແລະ ຖືກຍາດເອົາລາງວັນຂອງພວກເຮົາໄປ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ປະທານຊີວິດໃຫ້ແກ່ພວກເຮົາ, ໃຫ້ອະໄພຄວາມຜິດບາບ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1800" b="1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ພຣະອົງໄດ້ຍົກເລີກກົດລະບຽບພິທີກໍາຕ່າງໆທີ່ຂັດຂວາງພວກເຮົາຈາກການເຂົ້າຫາພຣະອົງ ເຊັ່ນ: ພິທີຕັດ </a:t>
          </a:r>
          <a:r>
            <a:rPr lang="en" sz="1800" b="1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(Col.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o-LA" sz="1800" b="1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ພຣະອົງຊົງມີໄຊເໜືອອໍານາດ, ເໜືອຜູ້ມີອໍານາດແຫ່ງຄວາມຊົ່ວຮ້າຍ</a:t>
          </a:r>
          <a:br>
            <a:rPr lang="es-ES" sz="1800" b="1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2:15</a:t>
          </a:r>
          <a:r>
            <a:rPr lang="en" sz="1800" b="1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18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533"/>
          <a:ext cx="8559564" cy="4220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ພວກເຂົາຈະໄດ້ຮັບການໜູນຈິດໃຈ, ຊູຈິດໃຈ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601" y="21134"/>
        <a:ext cx="8518362" cy="380820"/>
      </dsp:txXfrm>
    </dsp:sp>
    <dsp:sp modelId="{3AC74F1B-8D74-4ECE-829C-7EBFCF5A233D}">
      <dsp:nvSpPr>
        <dsp:cNvPr id="0" name=""/>
        <dsp:cNvSpPr/>
      </dsp:nvSpPr>
      <dsp:spPr>
        <a:xfrm>
          <a:off x="0" y="432174"/>
          <a:ext cx="8559564" cy="4220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ແລະ ຮວມກັນເປັນໜຶ່ງດຽວໃນຄວາມຮັກ, ຕິດສະໜິດໃນຄວາມຮັກ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601" y="452775"/>
        <a:ext cx="8518362" cy="380820"/>
      </dsp:txXfrm>
    </dsp:sp>
    <dsp:sp modelId="{838D3007-E535-4DB8-A0B2-E36AB03A4B57}">
      <dsp:nvSpPr>
        <dsp:cNvPr id="0" name=""/>
        <dsp:cNvSpPr/>
      </dsp:nvSpPr>
      <dsp:spPr>
        <a:xfrm>
          <a:off x="0" y="863816"/>
          <a:ext cx="8559564" cy="4220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ເພື່ອພວກເຂົາຈະໄດ້ມີຊັບສົມບັດແຫ່ງຄວາມເຂົ້າໃຈຢ່າງຄົບຖ້ວນ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601" y="884417"/>
        <a:ext cx="8518362" cy="380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ຕອນນີ້ ມີຫລັກຄໍາສອນຢູ່ </a:t>
          </a:r>
          <a:r>
            <a: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2 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ປະເພດ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ea typeface="+mn-ea"/>
            <a:cs typeface="Saysettha OT" panose="020B0504020207020204" pitchFamily="34" charset="-34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ຄໍາສອນຂອງພຣະຄຣິດທີ່ບັນທຶກໄວ້ຢູ່ໃນພຣະຄໍາພີ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ພວກເຮົາໄດ້ຮັບການເສີມກໍາລັງຄວາມເຊື່ອ ແລະ ປ່ຽມລົ້ນດ້ວຍການຂອບພຣະຄຸນ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(</a:t>
          </a:r>
          <a:r>
            <a:rPr lang="lo-L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ກລຊ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ea typeface="+mn-ea"/>
              <a:cs typeface="Saysettha OT" panose="020B0504020207020204" pitchFamily="34" charset="-34"/>
            </a:rPr>
            <a:t>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ຕາມປັດສະຍາ, ກົດເກນ, ປະເພນີຂອງມະນຸດ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ພວກເຮົາຖືກຫລອກລວງ, ຖືກພິພາກສາ ແລະ ຖືກຍາດເອົາລາງວັນຂອງພວກເຮົາໄປ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ປະທານຊີວິດໃຫ້ແກ່ພວກເຮົາ, ໃຫ້ອະໄພຄວາມຜິດບາບ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ພຣະອົງໄດ້ຍົກເລີກກົດລະບຽບພິທີກໍາຕ່າງໆທີ່ຂັດຂວາງພວກເຮົາຈາກການເຂົ້າຫາພຣະອົງ ເຊັ່ນ: ພິທີຕັດ </a:t>
          </a:r>
          <a:r>
            <a:rPr lang="en" sz="1800" b="1" kern="120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(Col.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ພຣະອົງຊົງມີໄຊເໜືອອໍານາດ, ເໜືອຜູ້ມີອໍານາດແຫ່ງຄວາມຊົ່ວຮ້າຍ</a:t>
          </a:r>
          <a:br>
            <a:rPr lang="es-ES" sz="1800" b="1" kern="1200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kern="1200" noProof="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2:15</a:t>
          </a:r>
          <a:r>
            <a:rPr lang="en" sz="1800" b="1" kern="120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lo-LA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ຄົບບໍຣິບູນ</a:t>
            </a:r>
          </a:p>
          <a:p>
            <a:pPr algn="ctr"/>
            <a:r>
              <a:rPr lang="lo-LA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</a:t>
            </a:r>
          </a:p>
          <a:p>
            <a:pPr algn="ctr"/>
            <a:r>
              <a:rPr lang="lo-LA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220466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 </a:t>
            </a:r>
            <a:r>
              <a:rPr lang="lo-LA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lo-LA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ມີນາ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7" y="1125707"/>
            <a:ext cx="987742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48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ບັນຫາທີ່ເຮັດໃຫ້ຄວາມເຊື່ອສັ່ນໄຫວ</a:t>
            </a:r>
            <a:endParaRPr lang="en" sz="48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11229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ວັນບໍຣິສຸດສັກສິດ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ວັນເດືອນອອກໃໝ່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ວັນສະບາໂຕ</a:t>
            </a:r>
            <a:endParaRPr lang="e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ເຫດສະນັ້ນຢ່າໃຫ້ຜູ້ໃດກ່າວໂທດພວກເຈົ້າ ໃນເລື່ອງການກິນການດື່ມ ຫລື ໃນເລື່ອງວັນສໍາຄັນທາງສາສະໜາ ຫລືໃນເລື່ອງງານສະຫລອງວັນເດືອນອອກໃໝ່ ຫລື ໃນເລື່ອງວັນສະບາໂຕ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87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ນອກຈາກພິທີຕັດແລ້ວ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ຍັງມີປະເດັນອື່ນໆອີກ ທີ່ເຮັດໃຫ້ຊາວຢິວແຕກຕ່າງຈາກຄົນຕ່າງຊາດເຊັ່ນ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ພິທີກໍາທາງສາສະໜາ ແລະ ເທດສະການຕ່າງໆ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5767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6724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ເບິ່ງຄືວ່າ ອຈ. ໂປໂລ ໄດ້ເອົາຂໍ້ພຣະຄໍາຂອງທ່ານ ໂຮເສອາ ມາກ່າວ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2:11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ເຮົາຈະເຮັດໃຫ້ຄວາມມ່ວນຊື່ນທັງໝົດເຊັ່ນ: ບຸນປະຈໍາເດືອນ, ປະຈໍາອາທິດ ແລະ ການຊຸມນຸມໃນເທດສະການຕ່າງໆ. ສິ່ງເຫລົ່ານີ້ເປັນພຽງ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ເງົາທີ່ຈະມາໃນພາຍພາກໜ້າ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ເຊິ່ງເງົານີ້ຊີ້ໄປທີ່ພຣະຄຣິດ, ເມື່ອພຣະຄຣິດສິ້ນພຣະຊົນເທິງໄມ້ກາງແຂນແລ້ວ ພິທີກໍາເຫລົ່ານັ້ນຈຶ່ງບໍ່ຈໍາເປັນອີກຕໍ່ໄປ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447195"/>
            <a:ext cx="6991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ໄດ້ອະທິບາຍບົດບາດຂອງພິທີຕັດໄວ້ຢ່າງຊັດເຈນແລ້ວ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 ກັບກາານສະແດງອອກທີວ່າ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ປ່ອຍ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ເພິ່ນໄດ້ຊີ້ໃຫ້ເຫັນເຖິງຄວາມໝາຍຂອງການຍົກເລີກ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ກົດເກນທີ່ຂຽນດ້ວຍລາຍມື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                         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ກົດທາງພິທີກໍາ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ການເຮັດຕາມພິທີກໍາຕ່າງໆ ແລະ ຈັດເທດສະການຕ່າງໆນັ້ນ ບໍ່ແມ່ນຂໍ້ບັງຄັບໃຫ້ໄດ້ຮັບຄວາມລອດອີກຕໍ່ໄປ. ເພາະວ່າພຣະເຢຊູໄດ້ໃຫ້ໃຫ້ພິທີຕ່າງໆຈົບລົງແລ້ວ ທີ່ໄມ້ກາງແຂນຂອງພຣະອົງ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27:51;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BBA87-0AE7-221F-7D1D-81DED65ED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7A5D634-4EB8-6080-D31D-1E7AEF629A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40265C-1E8D-4E99-6EA9-412E558009F2}"/>
              </a:ext>
            </a:extLst>
          </p:cNvPr>
          <p:cNvSpPr txBox="1"/>
          <p:nvPr/>
        </p:nvSpPr>
        <p:spPr>
          <a:xfrm>
            <a:off x="0" y="57522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ແລ້ວວັນສະບາໂຕຖືກຍົກເລີກໄປນໍາກັນບໍ?</a:t>
            </a:r>
            <a:endParaRPr lang="e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833EA2-371E-D8F4-61CB-40547F1D2785}"/>
              </a:ext>
            </a:extLst>
          </p:cNvPr>
          <p:cNvSpPr txBox="1"/>
          <p:nvPr/>
        </p:nvSpPr>
        <p:spPr>
          <a:xfrm>
            <a:off x="323850" y="1500782"/>
            <a:ext cx="1154049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ບໍ່ເລີຍ, ວັນສະບາໂຕ ບໍ່ແມ່ນເງົາຂອງພິທີກໍາຕ່າງໆ ແຕ່ເປັນວັນບໍຣິສຸດທີ່ພຣະເຈົ້າ ໄດ້ຊົງຕັ້ງໄວ້ຕັ້ງແຕ່ການຊົງສ້າງໂລກ ສະນັ້ນ ວັນສະບາໂຕຈຶ່ງແຕກຕ່າງໄປຈາກພິທີກໍາອື່ນໆໄດ້ຢ່າງຊັດເຈນ.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ວັນສະບາໂຕໄດ້ຖືກມອບໝາຍໃຫ້ມະນຸດ ກ່ອນທີ່ມະນຸດຈະເຮັດຄວາມຜິດບາບ, ກ່ອນທີ່ຈະມີຊົນຊາດອິດສະຣາເອນ, ກ່ອນທີ່ຈະມີພິທີກໍາຕ່າງໆ. ແລະ ວັນສະບາໂຕກໍ່ຈັດຢູ່ໃນ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ຂໍ້ຂອງພຣະບັນຍັດ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ປະການ ທີ່ພຣະເຈົ້າຊົງຂຽນດ້ວຍພຣະຫັດຂອງພຣະອົງເອງເທິງແຜ່ນຫີນ. ໃນຂະນະທີ່ກົດລະບຽບ, ພິທີກໍາຕ່າງໆ ໂມເຊເປັນຜູ້ຂຽນລົງໃນມ້ວນໜັງສືດ້ວຍມື. ວັນສະບາໂຕບໍ່ແມ່ນເງົາຂອງການສິ້ນພຣະຊົນຂອງພຣະຄຣິດ ແຕ່ເປັນອະນຸສອນທີ່ສື່ໃຫ້ເຫັນເຖິງ: ການຊົງສ້າງ, ຄວາມສໍາພັນລະຫວ່າງພຣະເຈົ້າກັບມະນຸດ, ການພັກຜ່ອນໃນພຣະອົງ. ດັ່ງນັ້ນ ໄມ້ກາງແຂນຂອງພຣະເຢຊູ ບໍ່ໄດ້ຍົກເລີກວັນສະບາໂຕ.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ພິທີກໍາເນັ້ນໄປທີ່ພຣະເຢຊູ ແຕ່ ວັນສະບາໂຕເນັ້ນໄປທີ່ພຣະຜູ້ສ້າງ, ພິທີກໍາເລີ່ມທີ່ພູເຂົາຊີນາຍ ແຕ່ວັນສະບາໂຕເລີ່ມທີ່ສວນເອເດັນ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ພິທີກໍາຈົບທີ່ໄມ້ກາງແຂນ ແຕ່ ວັນສະບາໂຕດໍາຣົງຢູ່ຕະຫລອດການ ທັງໃນໂລກນີ້ ແລະ ໂລກໜ້າ</a:t>
            </a:r>
          </a:p>
        </p:txBody>
      </p:sp>
    </p:spTree>
    <p:extLst>
      <p:ext uri="{BB962C8B-B14F-4D97-AF65-F5344CB8AC3E}">
        <p14:creationId xmlns:p14="http://schemas.microsoft.com/office/powerpoint/2010/main" val="16261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4253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400" b="1" dirty="0">
                <a:ln/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ກົດບັນຍັດຂອງມະນຸດ</a:t>
            </a:r>
            <a:endParaRPr lang="en" sz="4400" b="1" dirty="0">
              <a:ln/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388620" y="671707"/>
            <a:ext cx="11652085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ສິ່ງທີ່ກ່າວມານັ້ນຕ້ອງເກີດວິບັດເມື່ອໃຊ້ມັນ ຊື່ງເປັນຫລັກທໍາ ແລະ ຄໍາສອນຂອງມະນຸດ</a:t>
            </a: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endParaRPr lang="lo-LA" sz="24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ຄູສອນທຽມເທັດທີ່ ອຈ.ໂປໂລ ໄດ້ກ່າວເຖິງຫລາຍໆຄັ້ງໃນຈົດໝາຍຂອງເພິ່ນກໍ່ຄື: ການທີ່ຊາວຢິວໄດ້ສອນວ່າ ຈໍາເປັນຕ້ອງໄດ້ເຮັດຕາມພິທີກໍາ ແລະ ກົດຕ່າງໆເພື່ອທີ່ຈະໄດ້ຮັບຄວາມລອດ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15:1, 5).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ກົດເກນເຫລົ່ານີ້ຍັງລວມໄປເຖິງກົດເກນຫລາຍໆຢ່າງທີ່ພວກເຂົາສ້າງຂຶ້ນ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ອຈ.ໂປໂລ ໄດ້ບອກຢ່າງຊັດເຈນແລ້ວວ່າ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ສໍາລັບຊາວຢິວແລ້ວ ພວກເຂົາໄດ້ສືບຕໍ່ເຮັດພິທີກໍານີ້ຍ້ອນພວກເຂົາເອງໄດ້ມີຄວາມຄຸ້ນເຄີຍກັບມັນ ແລະ ພວກເຂົາຍັງຖືວ່າພິທີກໍາເຫລົ່ານີ້ມີຄຸນຄ່າທາງສິນລະທໍາສໍາລັບພວກເຂົາເອງ. ເຖິງວ່າແທ້ຈິງແລ້ວ ສິ່ງເຫລົ່ານັ້ນຈະບໍ່ໄດ້ເປັນປະໂຫຍດໃນການປ່ຽນແປງຈິດໃຈຂອງພວກເຂົາກໍ່ຕາມ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ຂໍໃຫ້ພວກເຮົາພິຈາລະນາເຖິງເຫດຜົນ ຂອງອຈ.ໂປໂລຮ່ວມກັນ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ໃນການຮັບບັບຕິສະມາ ພວກເຮົາໄດ້ຕາຍຈາກ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ຫລັກການພື້ນຖານຂອງໂລກ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ມີຊີວິດຢູ່ເພື່ອພຣະຄຣິດ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ຖ້າວ່າພວກເຮົາຍັງຄົງກັງວົນກ່ຽວກັບການປະຕິບັດຕາມກົດ ແລະ ທາງພິທີກໍາຕ່າງໆຂອງມະນຸດເຊັ່ນ: ພິທີກໍາເຮັດໃຫ້ໂຕເອງບໍຣິສຸດ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ຢ່າຈັບ, ຢ່າຊີມ, ຢ່າແຕະຕ້ອງ...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ສະແດງວ່າ ພວກເຮົາຍັງຄົງຢູ່ໃນໂລກນີ້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939607"/>
            <a:ext cx="8249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ໃນຂໍ້ສະຫລຸບ: ພວກເຮົາຄວນຕ້ອງໄດ້ຮັບຄໍາສອນ, ຮັບການຊີ້ນໍາ, ແນະນໍາຈາກພຣະຄໍາພີເພາະໄດ້ຮັບການດົນໃຈຈາກພຣະເຈົ້າ ບໍ່ແມ່ນຈາກກົດລະບຽບຕ່າງໆທີ່ມະນຸດສ້າງຂຶ້ນ.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DD632-483E-08E2-321F-35C1A78A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CEE7733-57FC-CD2F-DEBB-5D52937BEA20}"/>
              </a:ext>
            </a:extLst>
          </p:cNvPr>
          <p:cNvSpPr txBox="1"/>
          <p:nvPr/>
        </p:nvSpPr>
        <p:spPr>
          <a:xfrm>
            <a:off x="0" y="8626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000" b="1" dirty="0">
                <a:ln/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" sz="4000" b="1" dirty="0">
              <a:ln/>
              <a:solidFill>
                <a:srgbClr val="FF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15921-88F5-56FF-E823-7FFD485D672C}"/>
              </a:ext>
            </a:extLst>
          </p:cNvPr>
          <p:cNvSpPr txBox="1"/>
          <p:nvPr/>
        </p:nvSpPr>
        <p:spPr>
          <a:xfrm>
            <a:off x="152400" y="757972"/>
            <a:ext cx="1188830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24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 ຫລື ກົດ ບັນຍັດຂອງມະນຸດ ແມ່ນຫຍັງ ແຕກຕ່າງຈາກພຣະບັນຍັດຂອງພຣະເຈົ້າແນວໃດ?</a:t>
            </a:r>
            <a:endParaRPr lang="en" sz="24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13D56B-AFCF-3F8C-C6AC-129CED2F72C4}"/>
              </a:ext>
            </a:extLst>
          </p:cNvPr>
          <p:cNvSpPr txBox="1"/>
          <p:nvPr/>
        </p:nvSpPr>
        <p:spPr>
          <a:xfrm>
            <a:off x="152399" y="1593652"/>
            <a:ext cx="1188830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ພຣະເຢຊູຊົງກ່າວໃນພຣະທໍາ ມັດທາຍ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15:9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ວ່າ: ພວກເຂົາເອົາຄໍາສັ່ງສອນຕາມທໍານຽມຂອງມະນຸດ ມາຕູ່ຫາວ່າເປັນຄໍາສັ່ງສອນຂອງເຮົາ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ບໍຣິບົດຄື: ພວກຟາຣີຊາຍໄດ້ເພີ່ມທໍານຽມຂອງມະນຸດພວກເຂົາເອງ ເຂົ້າໄປເໜືອຄໍາສັ່ງສອນຂອງພຣະເຈົ້າເຊັ່ນ: ການລ້າງມືກ່ອນການກິນອາຫານ. ສິ່ງນີ້ບໍ່ໄດ້ຢູ່ໃນບົດບັນຍັດຂອງພຣະເຈົ້າ.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ກົດບັນຍັດຂອງມະນຸດ: ມະນຸດຂຽນຂຶ້ນເອງ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ພຣະບັນຍັດຂອງພຣະເຈົ້າ: ພຣະອົງມອບໃຫ້ແກ່ມະນຸດປະຕິບັດ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ກົດບັນຍັດ ຫລື ບົດບັນຍັດຕ່າງໆທີ່ມະນຸດສ້າງຂຶ້ນເອງນັ້ນເປັນອັນຕະລາຍຕໍ່ຄວາມເຊື່ອຂອງຄຣິສຕຽນ ຖ້າວ່າ ກົດນັ້ນມັນມາ ແທນທີ່ ຫລື ມາບິດເບືອນ, ເຮັດໃຫ້ມະນຸດສັບສົນ, ເຮັດໃຫ້ຄົນເຂົ້າໃຈຜິດ ຫລືສະດຸດຕໍ່ພຣະບັນຍັດຂອງພຣະເຈົ້າ.  ແຕ່ພຣະບັນຍັດຂອງພຣະເຈົ້າບໍ່ເຄີຍຂັດກັບພຣະຄຸນ ແລະ ບໍ່ເຄີຍທໍາລາຍຄວາມຮັກທີ່ພຣະອົງມີຕໍ່ມະນຸດ.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92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130479" y="1151453"/>
            <a:ext cx="789897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ຄຣິສຕຽນປຽບເໝືອນຄືກັບຕົ້ນ ເຊດາ ແຫ່ງເລບານອນ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(the cedar of Lebanon).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ຂ້າພຣະເຈົ້າເຄີຍອ່ານມາວ່າ ຕົ້ນໄມ້ນີ້ບໍ່ໄດ້ພຽງແຕ່ຢັ່ງຮາກລົງໄປໃນພື້ນດິນແບບສັ້ນໆເທົ່ານັ້ນ ແຕ່ມັນຢັ່ງຮາກລົງໄປແບບເລິກໆໃນຜືນແຜ່ນດິນ ແລະ ຢັ່ງຮາກລົງໄປເລື້ອຍໆເພື່ອທີ່ຈະຊອກຫາບ່ອນທີ່ຈະເອົາຮາກຍຶດໄວ້ ຕ້ອງເປັນບ່ອນທີ່ມີຄວາມໜຽວແໜ້ນ. ທ່າມກາງລົມພະຍຸທີ່ຮຸນແຮງ ຕົ້ນໄມ້ຊະນິດນີ້ກໍ່ຍັງຄົງຍຶດໝັ້ນໄດ້ຢ່າງໝັ້ນຄົງບໍ່ລົ້ມລົງ ເພາະໄດ້ຮັບກາຍຍຶດໝັ້ນໂດຍຮາກເຫລົ່ານັ້ນ.</a:t>
            </a:r>
          </a:p>
          <a:p>
            <a:pPr>
              <a:spcBef>
                <a:spcPts val="600"/>
              </a:spcBef>
            </a:pP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 ຄຣິສຕຽນທີ່ຢັ່ງຮາກລົງໃນພຣະຄຣິສ ກໍ່ຕ້ອງມີຄວາມສັດທາໃນພຣະຜູ້ໄຖ່ຂອງຕົນເອງ, ເມື່ອພວກເຮົາຮູ້ວ່າເຊື່ອໃນພຣະເຢຊູແລ້ວ ກໍ່ຈົ່ງໝັ້ນໃຈຢ່າງເຕັມທີ່ວ່າ ພຣະອົງເປັນພຣະບຸດຂອງພຣະເຈົ້າ ແລະ ເປັນຜູ້ທີ່ຊ່ວຍໃຫ້ຄົນບາບໄດ້ຮັບຄວາມລອດ...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...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....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ຮາກແຫ່ງຄວາມສັດທາຢັ່ງເລິກລົງໄປ, ການເປັນຄຣິສຕຽນ ຫລື ຜູ້ທີ່ຕິດຕາມພຣະເຈົ້າກໍ່ເຊັ່ນດຽວກັນກັບຕົ້ນ ເຊດາ ແຫ່ງເລບານອນ ເຊິ່ງບໍ່ໄດ້ເຕີບໂຕແບບອ່ອນໆ ຫລື ເຕີບໂຕແບບຫລິ້ນໆ ເທິງຜິວຜືນຂອງແຜ່ນດິນ ແຕ່ຢັ່ງຮາກລົງໄປໃນພຣະເຈົ້າ ແລະ ຍຶດຕິດຢູ່ແບບນັ້ນຢ່າງບໍ່ຫວັ່ນໄຫວ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  <p:pic>
        <p:nvPicPr>
          <p:cNvPr id="2" name="Picture 1" descr="Cedrus libani - Wikipedia">
            <a:extLst>
              <a:ext uri="{FF2B5EF4-FFF2-40B4-BE49-F238E27FC236}">
                <a16:creationId xmlns:a16="http://schemas.microsoft.com/office/drawing/2014/main" id="{22B23D8C-47C0-6ADD-6404-691F745E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456" y="1829582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ເຫດສະນັ້ນຢ່າໃຫ້ຜູ້ໃດກ່າວໂທດພວກເຈົ້າໃນເລື່ອງການກິນການດື່ມ ຫລື ໃນເລື່ອງວັນສໍາຄັນທາງສາສະໜາ ຫລືໃນເລື່ອງສະຫລອງວັນເດືອນອອກໃໝ່ ຫລືໃນເລື່ອງວັນສະບາໂຕ ສິ່ງເຫລົ່ານັ້ນເປັນພຽງແຕ່ເງົາຂອງເຫດການໃນອະນາຄົດ ແຕ່ຕົວຈິງນັ້ນແມ່ນພຣະຄຣິດ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16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0B8B1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ປະໂຫຍດຂອງຄວາມເຊື່ອ</a:t>
            </a:r>
            <a:r>
              <a:rPr lang="en" sz="2000" b="1" dirty="0">
                <a:solidFill>
                  <a:srgbClr val="0B8B1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ການປອບໂຍນ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ການສັນຣະເສີນ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ຄວາມເປັນລະບຽບ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2:1-5)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ຢັ່ງຮາກໃນພຣະຄຣິດ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2:6-8)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ກົດທີ່ຂຽນດ້ວຍລາຍມືໄດ້ຖືກຕຶງໄວ້ທີ່ໄມ້ກາງແຂນແລ້ວ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2:9-15)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5007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ບັນຫາທີ່ເຮັດໃຫ້ຄວາມເຊື່ອສັ່ນໄຫວ</a:t>
            </a:r>
            <a:r>
              <a:rPr lang="en" sz="2000" b="1" dirty="0">
                <a:solidFill>
                  <a:srgbClr val="5007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ວັນບໍຣິສຸດສັກສິດ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ວັນເດືອນອອກໃໝ່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ວັນສະບາໂຕ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2:16-19)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ບັນຍັດຂອງມະນຸດ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ນອກຈາກການໄດ້ຮັບການອະໄພຄວາມຜິດບາບແລ້ວ ການມີຄວາມເຊື່ອໃນພຣະເຢຊູນັ້ນເປັນປະໂຫຍດຫລາຍໃຫ້ແກ່ພວກເຮົາ ເຊັ່ນ: ການປອບໂຍນ, ສະຕິປັນຍາ ແລະ ເລື່ອງອື່ນໆອີກ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ເພິ່ນຍັງເຕືອນພວກເຮົາເຖິງວິທີການທີ່ຈະຢັ່ງຮາກນໍາອີກ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ບໍ່ຄວນຕັ້ງຢູ່ບົນພື້ນຖານປັດສະຍາຫລືກົດເກນຂອງມະນຸດ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ແຕ່ບົນພື້ນຖານຂອງພຣະເຈົ້າຜູ້ຊົງພຣະຊົນຢູ່ເທົ່ານັ້ນ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20411" y="1180707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ຊວນພວກເຮົາໃຫ້ຢັ່ງຮາກໃນຄວາມເຊື່ອນັ້ນໃຫ້ເລິກ ເພື່ອພວກເຮົາຈະໄດ້ເປັນຕົ້ນໄມ້ທີ່ອອກຜົນດີ ເພື່ອອານາຈັກຂອງພຣະເຈົ້າ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ປະໂຫຍດຂອງຄວາມເຊື່ອ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11472"/>
            <a:ext cx="3600000" cy="1514773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ແຕ່ປັນຍານັ້ນຈະຊອກຫາໄດ້ຢູ່ໃສ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ຢູ່ທີ່ໃດພວກເຮົາຈະຮຽນເອົາຄວາມເຂົ້າໃຈໄດ້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algn="ctr"/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ໂຢບ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205250"/>
            <a:ext cx="3940312" cy="1471493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lo-L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ຊຶ່ງສັບສົມບັດແຫ່ງສະຕິປັນຍາ ແລະ ຄວາມຮູ້ທັງໝົດຊົງບັງຊ້ອນໄວ້ໃນພຣະງ</a:t>
            </a:r>
            <a:endParaRPr lang="en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e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927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ການປອບໂຍນ</a:t>
            </a:r>
            <a:r>
              <a:rPr lang="en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ການສັນຣະເສີນ</a:t>
            </a:r>
            <a:r>
              <a:rPr lang="en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ຄວາມເປັນລະບຽບ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ເພາະເຖິງແມ່ນຕົວຂອງເຮົາບໍ່ຢູ່ນໍາພວກເຈົ້າທັງຫລາຍ ແຕ່ຈິດໃຈຂອງພວກເຮົາກໍ່ຢູ່ນໍາພວກເຈົ້າ ແລະ ມີຄວາມຊົມຊື່ນຍິນດີທີ່ໄດ້ເຫັນພວກເຈົ້າພາກັນຢູ່ຢ່າງຮຽບຮ້ອຍ ແລະ ເຫັນຄວາມເຊື່ອອັນໝັ້ນຄົງຂອງເຈົ້າທັງຫລາຍໃນພຣະຄຣິດ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 ອຈ.ໂປໂລ ບໍ່ໄດ້ຮູ້ຈັກຄຣິດຕະຈັກລາວດີເກອາ ທີ່ເມືອງໂກໂລຊາຍເປັນການສ່ວນໂຕ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ແຕ່ເພິ່ນກໍ່ຮູ້ວ່າຄຣິດຕະຈັກນັ້ນກໍາລັງຖືກຄຸກຄາມຢູ່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2:1, 4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69928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2" y="4467480"/>
            <a:ext cx="8559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ກ່ອນທີ່ຈະລະບຸເຖິງຄໍາສອນທີ່ທຽມເທັດນັ້ນ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ມີຄໍາຍ້ອງຍໍ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ຢ່າງສໍາລັບຊາວໂກໂລຊາຍ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ພວກເຂົາຢູ່ຢ່າງເປັນລະບຽບຮຽບຮ້ອຍ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ພວກເຂົາມີຄວາມເຊື່ອທີ່ໝັ້ນຄົງ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ຈຶ່ງຈະສັງເກດຮູ້ໄດ້ຂໍ້ລັບເລິກຂອງພຣະເຈົ້າ ຄືພຣະຄຣິດ</a:t>
            </a:r>
            <a:endParaRPr lang="en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ຍ້ອນເຫດຜົນນີ້ເອງ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ເພິ່ນຈຶ່ງໄດ້ຂຽນຈົດໝາຍເຖິງພວກເຂົາດ້ວຍຈຸດປະສົງທີ່ຊັດເຈນ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ປະການທີ່ຈະຊ່ວຍໃຫ້ພວກເຂົາຮັບມືກັບອັນຕະລາຍນີ້ໄດ້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ຮຽບຮ້ອຍ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 ອຈ.ໂປໂລ ໄດ້ກ່າວເຖິງນີ້ໝາຍເຖິງ: ລະບຽບວິໄນໃນການນະມັດສະການ ແລະ ໃນກິດຈະກໍາຕ່າງໆຂອງຄຣິດຕະຈັກ, ຕ້ອງມີຜູ້ນໍາ ແລະ ມີການແບ່ງຄວາມຮັບຜິດຊອບ. ວຽກງານຕ່າງໆແລະສິ່ງອື່ນໆຕ້ອງດໍາເນີນໄປດ້ວຍຄວາມເໝາະສົມ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ການເຮັດແບບນີ້ຈະສົ່ງຜົນໃຫ້ການປະກາດຂ່າວປະເສີດດີຂຶ້ນ ແລະ ຈະປົກປ້ອງພວກເຂົາຈາກຄວາມຜິດພາດບາງປະການ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15665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ຢັ່ງຮາກໃນພຣະຄຣິດ</a:t>
            </a:r>
            <a:endParaRPr lang="en" sz="36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ຈົ່ງຢັ່ງຮາກ ແລະ ກໍ່ຮ່າງສ້າງຊີວິດຂອງພວກເຈົ້າຂຶ້ນເທິງພຣະອົງ ແລະ ຈົ່ງຕັ້ງໝັ້ນຄົງຢູ່ໃນຄວາມເຊື່ອ ຕາມທີ່ພວກເຈົ້າໄດ້ຮັບຄໍາສັ່ງສອນມາແລ້ວນັ້ນ ຈົ່ງໃຫ້ຈິດໃຈເຕັມລົ້ນດ້ວຍການຂອບພຣະຄຸນ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ພວກເຮົາໄດ້ຮັບຄວາມລອດໂດຍການຍອມຮັບເອົາພຣະອົງ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ບໍ່ແມ່ນການຍອມຮັບເອົາຫລັກຄໍາສອນ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ຫລັກຄໍາສອນເຫລົ່ານີ້ກໍ່ມີຄວາມສໍາຄັນຫລາຍ ເພາະມັນຈະນໍາພວກເຮົາໄປສູ່ຄວາມເຊື່ອ ແລະ ການປະຕິບັດ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ໄດ້ບອກພວກເຮົາຢ່າງໜັກແໜ້ນເຖິງເລື່ອງການໃຊ້ຊີິວິດຂອງພວກເຮົາ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ຕາມທີ່ພວກເຮົາໄດ້ຮັບຄໍາສັ່ງສອນມາແລ້ວ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2:7).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683096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335352"/>
            <a:ext cx="5934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ໃນຂະນະທີ່ພວກເຮົາຍ່າງໄປກັບພຣະເຢຊູ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ພວກເຮົາກໍ່ຢັ່ງຮາກລົງໃນພຣະອົງ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ພວກເຮົາເປັນຄືກັບ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ຕົ້ນໄມ້ທີ່ພຣະເຈົ້າຊົງປູກໄວ້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ເພື່ອພຣະອົງຈະໄດ້ຊົງຮັບພຣະກຽດ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61:3) 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ພວກເຮົາແມ່ນ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ຕົ້ນໄມ້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ທີ່ຍຶດໝັ້ນໃນພຣະເຢຊູ ແລະ ຄໍາສອນຂອງພຣະອົງ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11926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ກົດທີ່ຂຽນດ້ວຍລາຍມືໄດ້ຖືກຕຶງທີ່ໄມ້ກາງແຂນແລ້ວ</a:t>
            </a:r>
            <a:endParaRPr lang="en" sz="2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613345"/>
            <a:ext cx="9264919" cy="646331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ພຣະອົງໄດ້ລຶບລ້າງກົດບັນຍັດພ້ອມກົດລະບຽບຕ່າງໆ ທີ່ຜູກມັດຂັດຂວາງພວກເຮົາ ແລະ ໄດ້ຍົກເລີກສິ່ງນັ້ນເສຍ ໂດຍຕອກຕິດໄວ້ທີ່ໄມ້ກາງແຂນ</a:t>
            </a:r>
            <a:r>
              <a:rPr lang="en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450472"/>
            <a:ext cx="9134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ອັບຣາຮາມໄດ້ຢືນຢັນພັນທະສັນຍາຂອງລາວກັບພຣະເຈົ້າໂດຍຮັບພິທີຕັດ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17:11).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ພວກເຮົາຢືນຢັນພັນທະສັນຍາຂອງພວກເຮົາກັບພຣະເຢຊູໂດຍການຮັບບັບຕິສະມາ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ການຮັບພິທີຕັດໃນພຣະຄຣິດ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2:11–12).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ນີ້ໝາຍຄວາມວ່າການຮັບພິທີຕັດບໍ່ຈໍາເປັນອີກຕໍ່ໄປແລ້ວ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ເມື່ອຊີ້ແຈງປະເດັນນີ້ແລ້ວ ອຈ.ໂປໂລ ຈຶ່ງໄດ້ກ່າວເຖິງວຽກງານຂອງພຣະເຢຊູທີ່ໄມ້ກາງແຂນ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ແລ້ວພຣະເຢຊູຊົງເຮັດຫຍັງແດ່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576590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2:14-15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ຊີ້ແຈງວ່າ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ກົດລະບຽບ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ຂໍ້ກໍານົດ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ທີ່ເປັນອຸປະສັກແກ່ພວກເຮົາທາງພິທີກໍາ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ເຊິ່ງເປັນກໍາແພງກັ້ນລະຫວ່າງຊາວຢິວ ແລະ ຄົນຕ່າງຊາດ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761930"/>
            <a:ext cx="6458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ດ້ວຍເຫດຜົນນີ້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ພວກເຮົາບໍ່ຈໍາເປັນຕ້ອງໄດ້ກັງວົນກ່ຽວກັບກົດການປະຕິບັດທາງພິທີກໍາຂອງພັນທະສັນຍາເດີມອີກຕໍ່ໄປ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ເພາະພິທີກໍາຕ່າງໆໄດ້ສໍາເລັດສົມບູນ ແລະ ສິ້ນສຸດລົງແລ້ວ ໃນພຣະຄຣິດ.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D913C-632F-0118-6BC3-82661BB2E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642B7D-F85B-6770-BE38-FF783077DC06}"/>
              </a:ext>
            </a:extLst>
          </p:cNvPr>
          <p:cNvSpPr txBox="1"/>
          <p:nvPr/>
        </p:nvSpPr>
        <p:spPr>
          <a:xfrm>
            <a:off x="0" y="29843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 ພຣະບັນຍັດ </a:t>
            </a:r>
            <a:r>
              <a:rPr lang="en-US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sz="2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ປະການເດ? ພຣະອົງຊົງລຶບລ້າງເຊັ່ນດຽວກັນບໍ?</a:t>
            </a:r>
            <a:endParaRPr lang="en" sz="2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7F5886-2799-B579-92FD-7B264952024D}"/>
              </a:ext>
            </a:extLst>
          </p:cNvPr>
          <p:cNvSpPr txBox="1"/>
          <p:nvPr/>
        </p:nvSpPr>
        <p:spPr>
          <a:xfrm>
            <a:off x="529389" y="1450472"/>
            <a:ext cx="116626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ອັບຣາຮາມໄດ້ຢືນຢັນພັນທະສັນຍາຂອງລາວກັບພຣະເຈົ້າໂດຍຮັບພິທີຕັດ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17:11).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ພວກເຮົາຢືນຢັນພັນທະສັນຍາຂອງພວກເຮົາກັບພຣະເຢຊູໂດຍການຮັບບັບຕິສະມາ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ການຮັບພິທີຕັດໃນພຣະຄຣິດ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2:11–12).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ນີ້ໝາຍຄວາມວ່າການຮັບພິທີຕັດບໍ່ຈໍາເປັນອີກຕໍ່ໄປແລ້ວ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ເມື່ອຊີ້ແຈງປະເດັນນີ້ແລ້ວ ອຈ.ໂປໂລ ຈຶ່ງໄດ້ກ່າວເຖິງວຽກງານຂອງພຣະເຢຊູທີ່ໄມ້ກາງແຂນ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ແລ້ວພຣະເຢຊູຊົງເຮັດຫຍັງແດ່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>
              <a:spcBef>
                <a:spcPts val="600"/>
              </a:spcBef>
            </a:pP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ພວກເຮົາຕ້ອງເຂົ້າໃຈຄວາມໝາຍຄໍາວ່າ ພິທີກໍາ ແລະ ສິນລະທໍາ ກ່ອນ: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ພິທີກໍາ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=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ສໍາເລັດທີ່ໄມ້ກາງແຂນແລ້ວ ບໍ່ຈໍາເປັນຕ້ອງເຮັດອີກຕໍ່ໄປ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ສິນລະທໍາ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=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ປະການ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ເປັນສິ່ງທີ່ພຣະເຈົ້າມອບໃຫ້ມະນຸດປະຕິບັດເປັນນິຣັນ ບໍ່ໄດ້ຖືກຍົກເລີກ ເພາະບໍ່ແມ່ນພິທີກໍາ.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ພຣະເຢຊູບໍ່ໄດ້ຍົກເລີກພຣະບັນຍັດ ພຣະອົງມາເຮັດໃຫ້ພຣະບັນຍັດສົມບູນ, ສົມບູນໝາຍເຖິງຄົບຖ້ວນ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ເຊື່ອ ແລະ ປະຕິບັດຕາມພຣະບັນຍັດຢ່າງຄົບຖ້ວນສົມບູນ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ສ່ວນພິທີຕັດນັ້ນເປັນເຄື່ອງໝາຍທາງກາຍະພາບ, ເປັນພິທີກໍາສະເພາະວັນໃດໜຶ່ງ, ເປັນເງົາທີ່ຊີ້ໄປທີ່ພຣະຄຣິດ ແລະ ສໍາເລັດ ຈົບທີ່ພຣະຄຣິດ.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7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2705</Words>
  <Application>Microsoft Office PowerPoint</Application>
  <PresentationFormat>Panorámica</PresentationFormat>
  <Paragraphs>90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Saysettha OT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2026-01-27T09:08:36Z</dcterms:created>
  <dcterms:modified xsi:type="dcterms:W3CDTF">2026-02-26T15:48:07Z</dcterms:modified>
</cp:coreProperties>
</file>