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05" autoAdjust="0"/>
    <p:restoredTop sz="94322"/>
  </p:normalViewPr>
  <p:slideViewPr>
    <p:cSldViewPr snapToGrid="0">
      <p:cViewPr varScale="1">
        <p:scale>
          <a:sx n="100" d="100"/>
          <a:sy n="100" d="100"/>
        </p:scale>
        <p:origin x="11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2000" b="1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ຕົວຢ່າງຂອງການຍິ່ງສະໂຍ</a:t>
          </a:r>
          <a:endParaRPr lang="es-ES" sz="2000" dirty="0">
            <a:solidFill>
              <a:srgbClr val="C00000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ລູຊີເຟີ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ສາວົກຂອງພຣະເຢຊູຄຣິດ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2400" b="1" dirty="0">
              <a:solidFill>
                <a:schemeClr val="accent4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ຕົວຢ່າງຂອງການຖ່ອມໂຕ</a:t>
          </a:r>
          <a:endParaRPr lang="es-ES" sz="2400" dirty="0">
            <a:solidFill>
              <a:schemeClr val="accent4">
                <a:lumMod val="75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ຄົນເກັບພາສີ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lo-LA" sz="2000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ພຣະເຢຊູ, ຜູ້ສົມບູນຂອງແບບຢ່າງ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249854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55137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ພວກເຮົາຈະບໍ່ດູຖູກຄົນອື່ນ ຫລື ດ້ອຍຄ່າພວກເຂົາ 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2:3)</a:t>
          </a:r>
          <a:endParaRPr lang="es-ES" sz="2000" dirty="0">
            <a:solidFill>
              <a:schemeClr val="accent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ພວກເຮົາຈະບໍ່ຊອກຫາຊື່ສຽງຈາກຜູ້ຄົນ </a:t>
          </a:r>
          <a:r>
            <a:rPr lang="en" sz="2000" b="1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ລກ</a:t>
          </a:r>
          <a:r>
            <a:rPr lang="en" sz="2000" b="1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14:7-11)</a:t>
          </a:r>
          <a:endParaRPr lang="es-ES" sz="2000" dirty="0">
            <a:solidFill>
              <a:srgbClr val="7D7A00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ແຕ່ພວກເຮົາຈະໄດ້ຮັບຊື່ສຽງຈາກຜູ້ຄົນ ເອງ 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ສພສ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27:2)</a:t>
          </a:r>
          <a:endParaRPr lang="es-ES" sz="2000" dirty="0">
            <a:solidFill>
              <a:schemeClr val="accent4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ພວກເຮົາຈະໄດ້ຮັບພຣະຄຸນຂອງພຣະເຈົ້າ 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ຢກບ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4:6)</a:t>
          </a:r>
          <a:endParaRPr lang="es-ES" sz="20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ພວກເຮົາຈະແບ່ງປັນພຣະຄຸນນັ້ນໃຫ້ກັບຄົນອື່ນ 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4:10)</a:t>
          </a:r>
          <a:endParaRPr lang="es-ES" sz="200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715118" y="700590"/>
          <a:ext cx="2398204" cy="1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21"/>
              </a:lnTo>
              <a:lnTo>
                <a:pt x="2398204" y="82021"/>
              </a:lnTo>
              <a:lnTo>
                <a:pt x="2398204" y="16404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715118" y="700590"/>
          <a:ext cx="281398" cy="1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21"/>
              </a:lnTo>
              <a:lnTo>
                <a:pt x="281398" y="82021"/>
              </a:lnTo>
              <a:lnTo>
                <a:pt x="281398" y="16404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743238" y="700590"/>
          <a:ext cx="1971880" cy="164042"/>
        </a:xfrm>
        <a:custGeom>
          <a:avLst/>
          <a:gdLst/>
          <a:ahLst/>
          <a:cxnLst/>
          <a:rect l="0" t="0" r="0" b="0"/>
          <a:pathLst>
            <a:path>
              <a:moveTo>
                <a:pt x="1971880" y="0"/>
              </a:moveTo>
              <a:lnTo>
                <a:pt x="1971880" y="82021"/>
              </a:lnTo>
              <a:lnTo>
                <a:pt x="0" y="82021"/>
              </a:lnTo>
              <a:lnTo>
                <a:pt x="0" y="16404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927612" y="700590"/>
          <a:ext cx="1269913" cy="1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21"/>
              </a:lnTo>
              <a:lnTo>
                <a:pt x="1269913" y="82021"/>
              </a:lnTo>
              <a:lnTo>
                <a:pt x="1269913" y="164042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04822" y="700590"/>
          <a:ext cx="822790" cy="164042"/>
        </a:xfrm>
        <a:custGeom>
          <a:avLst/>
          <a:gdLst/>
          <a:ahLst/>
          <a:cxnLst/>
          <a:rect l="0" t="0" r="0" b="0"/>
          <a:pathLst>
            <a:path>
              <a:moveTo>
                <a:pt x="822790" y="0"/>
              </a:moveTo>
              <a:lnTo>
                <a:pt x="822790" y="82021"/>
              </a:lnTo>
              <a:lnTo>
                <a:pt x="0" y="82021"/>
              </a:lnTo>
              <a:lnTo>
                <a:pt x="0" y="164042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665145" y="175656"/>
          <a:ext cx="524934" cy="5249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202514" y="183992"/>
          <a:ext cx="2945583" cy="524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ຕົວຢ່າງຂອງການຍິ່ງສະໂຍ</a:t>
          </a:r>
          <a:endParaRPr lang="es-ES" sz="2000" kern="1200" dirty="0">
            <a:solidFill>
              <a:srgbClr val="C00000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02514" y="183992"/>
        <a:ext cx="2945583" cy="524934"/>
      </dsp:txXfrm>
    </dsp:sp>
    <dsp:sp modelId="{00CFEA07-048C-4452-9699-8EA7D6BBFFAD}">
      <dsp:nvSpPr>
        <dsp:cNvPr id="0" name=""/>
        <dsp:cNvSpPr/>
      </dsp:nvSpPr>
      <dsp:spPr>
        <a:xfrm>
          <a:off x="330190" y="864632"/>
          <a:ext cx="1549265" cy="195637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04791" y="2861423"/>
          <a:ext cx="1061338" cy="524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ລູຊີເຟີ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04791" y="2861423"/>
        <a:ext cx="1061338" cy="524934"/>
      </dsp:txXfrm>
    </dsp:sp>
    <dsp:sp modelId="{1962EC93-D6B2-4A34-AC84-9B92D9C68EFA}">
      <dsp:nvSpPr>
        <dsp:cNvPr id="0" name=""/>
        <dsp:cNvSpPr/>
      </dsp:nvSpPr>
      <dsp:spPr>
        <a:xfrm>
          <a:off x="2422893" y="864632"/>
          <a:ext cx="1549265" cy="195637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215250" y="3108898"/>
          <a:ext cx="1967354" cy="524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ສາວົກຂອງພຣະເຢຊູຄຣິດ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15250" y="3108898"/>
        <a:ext cx="1967354" cy="524934"/>
      </dsp:txXfrm>
    </dsp:sp>
    <dsp:sp modelId="{16E1F04A-5A82-48D9-8B41-F2BE1BE4B8A0}">
      <dsp:nvSpPr>
        <dsp:cNvPr id="0" name=""/>
        <dsp:cNvSpPr/>
      </dsp:nvSpPr>
      <dsp:spPr>
        <a:xfrm>
          <a:off x="7452651" y="175656"/>
          <a:ext cx="524934" cy="524934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97232" y="182837"/>
          <a:ext cx="3250244" cy="524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chemeClr val="accent4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ຕົວຢ່າງຂອງການຖ່ອມໂຕ</a:t>
          </a:r>
          <a:endParaRPr lang="es-ES" sz="2400" kern="1200" dirty="0">
            <a:solidFill>
              <a:schemeClr val="accent4">
                <a:lumMod val="75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997232" y="182837"/>
        <a:ext cx="3250244" cy="524934"/>
      </dsp:txXfrm>
    </dsp:sp>
    <dsp:sp modelId="{1AFFD3DE-C5D3-4C82-BF8E-6F6258E0342A}">
      <dsp:nvSpPr>
        <dsp:cNvPr id="0" name=""/>
        <dsp:cNvSpPr/>
      </dsp:nvSpPr>
      <dsp:spPr>
        <a:xfrm>
          <a:off x="4968605" y="864632"/>
          <a:ext cx="1549265" cy="195637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5043458" y="2977790"/>
          <a:ext cx="1382488" cy="524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ຄົນເກັບພາສີ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043458" y="2977790"/>
        <a:ext cx="1382488" cy="524934"/>
      </dsp:txXfrm>
    </dsp:sp>
    <dsp:sp modelId="{4F2B43F8-D675-4644-9C2C-17FD2B384624}">
      <dsp:nvSpPr>
        <dsp:cNvPr id="0" name=""/>
        <dsp:cNvSpPr/>
      </dsp:nvSpPr>
      <dsp:spPr>
        <a:xfrm>
          <a:off x="7221884" y="864632"/>
          <a:ext cx="1549265" cy="195637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30611" y="2820257"/>
          <a:ext cx="1109543" cy="524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430611" y="2820257"/>
        <a:ext cx="1109543" cy="524934"/>
      </dsp:txXfrm>
    </dsp:sp>
    <dsp:sp modelId="{101C6BA2-231A-435E-B28C-20B1FEBC0A42}">
      <dsp:nvSpPr>
        <dsp:cNvPr id="0" name=""/>
        <dsp:cNvSpPr/>
      </dsp:nvSpPr>
      <dsp:spPr>
        <a:xfrm>
          <a:off x="9338690" y="864632"/>
          <a:ext cx="1549265" cy="1956373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147255" y="3092557"/>
          <a:ext cx="2008953" cy="524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ພຣະເຢຊູ, ຜູ້ສົມບູນຂອງແບບຢ່າງ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147255" y="3092557"/>
        <a:ext cx="2008953" cy="524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ພວກເຮົາຈະບໍ່ດູຖູກຄົນອື່ນ ຫລື ດ້ອຍຄ່າພວກເຂົາ 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2:3)</a:t>
          </a:r>
          <a:endParaRPr lang="es-ES" sz="2000" kern="1200" dirty="0">
            <a:solidFill>
              <a:schemeClr val="accent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ພວກເຮົາຈະບໍ່ຊອກຫາຊື່ສຽງຈາກຜູ້ຄົນ </a:t>
          </a:r>
          <a:r>
            <a:rPr lang="en" sz="2000" b="1" kern="1200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ລກ</a:t>
          </a:r>
          <a:r>
            <a:rPr lang="en" sz="2000" b="1" kern="1200" dirty="0">
              <a:solidFill>
                <a:srgbClr val="7D7A0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14:7-11)</a:t>
          </a:r>
          <a:endParaRPr lang="es-ES" sz="2000" kern="1200" dirty="0">
            <a:solidFill>
              <a:srgbClr val="7D7A00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ແຕ່ພວກເຮົາຈະໄດ້ຮັບຊື່ສຽງຈາກຜູ້ຄົນ ເອງ 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ສພສ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27:2)</a:t>
          </a:r>
          <a:endParaRPr lang="es-ES" sz="2000" kern="1200" dirty="0">
            <a:solidFill>
              <a:schemeClr val="accent4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ພວກເຮົາຈະໄດ້ຮັບພຣະຄຸນຂອງພຣະເຈົ້າ 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ຢກບ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4:6)</a:t>
          </a:r>
          <a:endParaRPr lang="es-ES" sz="2000" kern="12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ພວກເຮົາຈະແບ່ງປັນພຣະຄຸນນັ້ນໃຫ້ກັບຄົນອື່ນ 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kern="120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4:10)</a:t>
          </a:r>
          <a:endParaRPr lang="es-ES" sz="2000" kern="120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291833"/>
            <a:ext cx="4629150" cy="60593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lo-LA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ຄວາມທະນົງໂຕ ກັບຄວາມອ່ອນນ້ອມຖ່ອມໂຕ</a:t>
            </a:r>
            <a:endParaRPr lang="en" sz="66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rgbClr val="D2C8B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rgbClr val="D2C8B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 </a:t>
            </a:r>
            <a:r>
              <a:rPr lang="lo-LA" sz="1600" b="1" dirty="0">
                <a:solidFill>
                  <a:srgbClr val="D2C8B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rgbClr val="D2C8B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18</a:t>
            </a:r>
            <a:r>
              <a:rPr lang="lo-LA" sz="1600" b="1" dirty="0">
                <a:solidFill>
                  <a:srgbClr val="D2C8B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ເມສາ</a:t>
            </a:r>
            <a:r>
              <a:rPr lang="en" sz="1600" b="1" dirty="0">
                <a:solidFill>
                  <a:srgbClr val="D2C8B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166796"/>
            <a:ext cx="838057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o-LA" sz="2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ພຣະເຢຊູຄຣິດ, ຕົວຢ່າງທີ່ສົມບູນແບບ</a:t>
            </a:r>
            <a:endParaRPr lang="en" sz="24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ແລະເມື່ອຊົງປາກົດພຣະອົງໃນສະພາບມະນຸດແລ້ວ ພຣະອົງກໍໍຊົງຖ່ອມພຣະອົງລົງ. ຍອມເຊື່ອຟັງຈົນເຖິງຄວາມມໍຣະນາ ຄືເຖິງຄວາມມໍຣະນາທີ່ໄມ້ກາງແຂນ.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ບໍ່ມີໃຜໃນໂລກນີ້ເຄີຍມີ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ແລະຈະບໍ່ມີໃຜເຄີຍມີ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ຄວາມຍິ່ງໃຫຍ່ທີ່ພຣະເຢຊູຊົງມີກ່ອນການລົງມາເກີດເປັນມະນຸດ. ແຕ່ພຣະອົງຊົງສະຫລະທຸກສິ່ງເພື່ອຄວາມຮັກທີ່ມີຕໍ່ພວກເຮົາ, ເມື່ອຜະເຊີນກັບຄວາມຕໍ່າຕ້ອຍແບບນັ້ນ ທຸກສິ່ງທີ່ພວກເຮົາມີ, ທຸກສິ່ງທີ່ພວກເຮົາເປັນ ຫລື ທຸກສິ່ງທີ່ພວກເຮົາສາມາດຈະເປັນໄດ້ໃນອະນາຄົນ ລ້ວນແຕ່ດ້ອຍຄ່າລົງໄປ ເມື່ອທຽບກັບພຣະອົງ.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ຈົ່ງມີຈິດໃຈເຊັ່ນນີ້ໃນພວກທ່ານ ເໝືອນຢ່າງທີ່ມີໃນພຣະເຢຊູຄຣິດ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ພຣະເຢຊູຊົງສະຫລະສະຫວັນເພື່ອຍອມຕາຍເພື່ອມະນຸດ, ດ້ວຍຄວາມຫວັງວ່າພວກເຮົາຈະເຂົ້າໃຈການກະທໍາແຫ່ງພຣະຄຸນຂອງພຣະອົງ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ຍອມຮັບຄໍາເຊີນເພື່ອທີ່ຈະໄດ້ມີຄວາມສໍາພັນກັບພຣະອົງ.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2:5-8).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ພຣະອົງຊົງເປັນແບບຢ່າງທີ່ສົມບູນ ໂດຍບໍ່ຕ້ອງສົງໄສເລີຍ.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ປະຕິບັດຕາມແບບຢ່າງຂອງພຣະອົງ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ຢ່າເຮັດສິ່ງໃດໃນທາງຊິງດີຫລືຖືດີກັນ, ແຕ່ຈົ່ງຖ່ອມໃຈລົງ ຖືວ່າຄົນອື່ນດີກວ່າຕົນ. ຢ່າໃຫ້ຜູ້ໃດເຫັນແກ່ຜົນປະໂຫຍດຂອງຕົນແຕ່ຝ່າຍດຽວ, ແຕ່ຈົ່ງຄິດເຖິງຜົນປະໂຫຍດຂອງຄົນອື່ນດ້ວຍ.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1" y="189652"/>
            <a:ext cx="7693036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“ຂ້າແດ່​ພຣະເຈົ້າຢາເວ ຂ້ານ້ອຍ​ໂມທະນາ​ຂອບພຣະຄຸນ​ພຣະອົງ​ດ້ວຍ​ສຸດໃຈ ຂ້ານ້ອຍ​ຮ້ອງເພງ​ຍ້ອງຍໍ​ສັນລະເສີນ​ພຣະອົງ ຕໍ່ໜ້າ​ບັນດາ​ພະ​ທັງຫຼາຍ. ຂ້ານ້ອຍ​ຂາບລົງ​ຫັນໜ້າ​ໃສ່​ພຣະວິຫານ​ອັນ​ບໍຣິສຸດ​ຂອງ​ພຣະອົງ ແລະ​ຍ້ອງຍໍ​ສັນລະເສີນ​ພຣະນາມ​ຂອງ​ພຣະອົງ ເພາະ​ຄວາມຮັກ​ອັນ​ໝັ້ນຄົງ​ແລະ​ຄວາມສັດຊື່​ຂອງ​ພຣະອົງ ເພາະ​ພຣະນາມ​ແລະ​ຖ້ອຍຄຳ​ຂອງ​ພຣະອົງ​ເປັນ​ທີ່​ເທີດທູນ​ຢ່າງ​ສູງສົ່ງ. ເມື່ອ​ຮ້ອງຫາ​ພຣະອົງ​ກໍ​ຕອບ​ໂດຍ​ໃຫ້​ຂ້ານ້ອຍ ມີ​ເຫື່ອແຮງ​ດ້ວຍ​ກຳລັງ​ແລະ​ຣິດອຳນາດ​ຂອງ​ພຣະອົງ. ຂ້າແດ່​ພຣະເຈົ້າຢາເວ ກະສັດ​ທັງຫລາຍ​ໃນ​ໂລກ​ຈະ​ຍົກຍໍ​ພຣະອົງ ເພາະ​ພວກເຂົາ​ໄດ້ຍິນ​ເຖິງ​ຖ້ອຍຄຳ​ທັງຫຼາຍ​ແຕ່​ປາກ​ຂອງ​ພຣະອົງ. ພວກເຂົາ​ຈະ​ຮ້ອງເພງ​ເຖິງ​ກິດຈະການ​ທີ່​ພຣະເຈົ້າຢາເວ​ໄດ້​ຊົງ​ກະທຳ ແລະ​ເຖິງ​ສະຫງ່າຣາສີ​ອັນ​ຍິ່ງໃຫຍ່​ຂອງ​ພຣະເຈົ້າຢາເວ. ເຖິງ​ວ່າ​ຢູ່​ທີ່​ສູງສຸດ ພຣະເຈົ້າຢາເວ​ກໍ​ເຝົ້າເບິ່ງ​ຜູ້​ທີ່​ຖ່ອມໃຈ ເຖິງ​ວ່າ​ຢູ່​ໄກແສນໄກ ພຣະອົງ​ກໍ​ເຫັນ​ຄົນ​ຈອງຫອງ​ໄດ້. ເມື່ອ​ຄວາມ​ເດືອດຮ້ອນ​ອ້ອມຮອບ​ຂ້ານ້ອຍ ພຣະອົງ​ກໍ​ຮັກສາ​ຂ້ານ້ອຍ​ໃຫ້​ປອດໄພ​ໄດ້. ພຣະອົງ​ຂັດຂວາງ​ສັດຕູ​ຜູ້​ໂຫດຮ້າຍ​ໃຈ​ອຳມະຫິດ ແລະ​ຊ່ວຍ​ໃຫ້​ຂ້ານ້ອຍ​ພົ້ນໄພ​ດ້ວຍ​ຣິດອຳນາດ​ຂອງ​ພຣະອົງ. ຂ້າແດ່​ພຣະເຈົ້າຢາເວ ພຣະອົງ​ຈະ​ກະທຳ​ທຸກສິ່ງ​ຕາມ​ທີ່​ໄດ້​ສັນຍາ ຄວາມຮັກ​ໝັ້ນຄົງ​ຂອງ​ພຣະອົງ​ດຳລົງ​ຢູ່​ສືບໄປ​ເປັນນິດ. ຂໍ​ຈົ່ງ​ດຳເນີນ​ພຣະ​ຣາຊກິດ​ຂອງ​ພຣະອົງ​ໃຫ້​ສຳເລັດ​ຄົບຖ້ວນ​ສາ ຊຶ່ງ​ພຣະອົງ​ໄດ້​ເລີ່ມ​ດ້ວຍ​ສີມື​ຂອງ​ພຣະອົງ​ນັ້ນ.”</a:t>
            </a:r>
          </a:p>
          <a:p>
            <a:pPr marL="542925" indent="-542925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‭‭ເພງ^ສັນລະເສີນ‬ ‭138‬:‭1‬-‭8‬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Psalm 138 </a:t>
            </a:r>
            <a:r>
              <a:rPr lang="en" b="1" dirty="0" err="1">
                <a:solidFill>
                  <a:srgbClr val="789ABF"/>
                </a:solidFill>
              </a:rPr>
              <a:t>NIV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ໃນການຮັກຕົນເອງ, ການຍົກຍ້ອງຕົນເອງ ແລະ ຄວາມຍິ່ງຍະໂສນັ້ນ ມີຄວາມອ່ອນແອຢ່າງຫລາຍ, ແຕ່ໃນຄວາມຖ່ອມໂຕນັ້ນ ມີຄວາມເຂັ້ມແຂງຢ່າງຫລາຍ</a:t>
            </a: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ສັກສີທີ່ແທ້ຈິງຂອງພວກເຮົານັ້ນບໍ່ໄດ້ດໍາຣົງຢູ່ເມື່ອພວກເຮົາຄິດເຖິງແຕ່ຕົນເອງ, ແຕ່ເມື່ອພຣະເຈົ້າຢູ່ໃນຄວາມຄິດຂອງພວກເຮົາທັງໝົດ ແລະ ຫົວໃຈຂອງພວກເຮົາປ່ຽມລົ້ນດ້ວຍຄວາມຮັກຕໍ່ພຣະຜູ້ໄຖ່ ແລະ ຮັກເພື່ອນມະນຸດ. ຄວາມລຽບງ່າຍໃນອຸປະນິໄສ ແລະ ຄວາມອ່ອນນ້ອມຖ່ອມຕົນ ຈະນໍາມາເຊິ່ງຄວາມສຸກ. ໃນຂະນະທີ່ຄວາມຍິ່ງຍະໂສ ຈະນໍາມາເຊິ່ງຄວາມບໍ່ພໍໃຈ, ຄວາມໂສກເສົ້າ ແລະ ຄວາມຜິດຫວັງຢ່າງຕໍ່ເນື່ອງ. ການຮຽນຮູ້ທີ່ຈະຄິດເຖິງຕົນເອງໜ້ອຍລົງ ແລະ ຄິດເຖິງການເຮັດໃຫ້ຜູ້ອື່ນມີຄວາມສຸກຫລາຍຂຶ້ນ ຈະນໍາມາເຊິ່ງຄວາມເຂັ້ມແຂງຈາກພຣະເຈົ້າໃຫ້ແກ່ພວກເຮົາ.</a:t>
            </a: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5822926" y="5960741"/>
            <a:ext cx="4912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344428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ເພາະວ່າທຸກຄົນທີ່ຍົກຕົວຂຶ້ນ ຈະຕ້ອງຖືກຖອຍລົງ ແລະ ຜູ້ທີ່ຖ່ອມຕົວລົງ ຈະໄດ້ຮັບການຍົກຂຶ້ນ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14:11,)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458966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3" y="173105"/>
            <a:ext cx="673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ສິ່ງໃດທີ່ມີຄ່າໃນໂຕຂອງຂ້ອຍ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ນັ້ນແມ່ນຄໍາຖາມຍາກ ທີ່ຈະຕອບ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2" y="2598973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ແລ້ວຖ້າວ່າຂ້ອຍບໍ່ເວົ້າຫຍັງເພາະວ່າຂ້ອຍບໍ່ຮູ້ຈະພາກພູມໃຈໃນໂຕເອງແນວໃດເດ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2" y="1911759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ຖ້າວ່າຂ້ອຍບໍ່ເວົ້າຫຍັງ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ສະແດງເຖິງຄວາມອ່ອນນ້ອມຖ່ອມໂຕ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ຂ້ອຍຍອມຮັບວ່າ ທຸກໆສິ່ງທີ່ຂ້ອຍໄດ້ມານັ້ນແມ່ນມາຈາກພຣະເຈົ້າ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374690"/>
            <a:ext cx="6734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ແລ້ວຖ້າຂ້ອຍບອກວ່າ ເພາະພຣະເຈົ້າຊົງນັບຂ້ອຍເປັນບຸດຂອງພຣະອົງເດ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2" y="516658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ຖ້າວ່າຂ້ອຍຕອບຫລາຍ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ສະແດງເຖິງຄວາມພູມໃຈ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ຂ້ອຍຍອມຮັບວ່າ ທຸກໆສິ່ງທີ່ຂ້ອຍເປັນ ແລະ ທຸກສິ່ງທີ່ຂ້ອຍມີ ແມ່ນໄດ້ມາຈາກໂຕເອງ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ແບບຢ່າງຂອງການຍິ່ງສະໂຍ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7403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ລູຊີເຟີ</a:t>
            </a:r>
            <a:endParaRPr lang="en" sz="4000" b="1" spc="6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7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273136" y="911896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ເພາະສາລະພັດທີ່ມີຢູ່ໃນໂລກຄືຕັນຫາຂອງເນື້ອກາຍ, ຕັນຫາຂອງຕາ ແລະ ຄວາມອວດອ້າງເປົ່າໆໃນຊີວິດນີ້ ບໍ່ໄດ້ເກີດມາຈາກພຣະບິດາເຈົ້າ ແຕ່ເກີດມາຈາກໂລກ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ຖ້າເຮົາເວົ້າໂດຍຍິ່ງສະໂສ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ພວກເຮົາກໍ່ໄດ້ກ່າວຕາມຜູ້ທີ່ເວົ້າແບບນີ້ມາກ່ອນ ນັ້ນກໍ່ຄື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ລູຊີເຟີ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ລາວໄດ້ເລືອກທີ່ຈະບໍ່ພໍໃຈກັບຕໍາແໜ່ງຂອງລາວ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ແຕ່ຕ້ອງການທີ່ຈະຢູ່ໃນລະດັບທີ່ສູງກວ່າ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ໃນເວລານັ້ນ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ລາວປາຖະໜາທີ່ຈະຖືກຍົກສູງຂຶ້ນ ເພື່ອຈະໄດ້ນັ່ງເທິງບັນລັງຂອງພຣະເຈົ້າ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ແຕ່ບໍ່ແມ່ນທຸກຄວາມໄຝ່ຝັນຈະເປັນຄວາຍິ່ງຍະໂສ, ຄວາມພໍໃຈທີ່ໄດ້ຈາກຄວາມສໍາເລັດຂອງລູກ ຫລື ໄດ້ຈາກຄວາມກະຕືລືລົ້ນ ບໍ່ໄດ້ໝາຍຄວາມວ່າ ຈະເປັນການຍິ່ງສະເໝີໄປ.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ພວກເຮົາມີ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ມໍຣະດົກ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ທີ່ເປັນ ຄວາມປາຖະໜາທີ່ຈະເຮັດຕາມໃຈມັກ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ເພື່ອທີ່ຈະຄອບຄອງສິ່ງທີ່ພວກເຮົາຕ້ອງການ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ເພື່ອທີ່ຈະໄດ້ຮັບຕໍາແໜ່ງເພື່ອເຮັດໃຫ້ພວກເຂົາມີຊັບສິນຫລາຍຂຶ້ນ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ນັ້ນແມ່ນສິ່ງທາງໂລກໄດ້ມອບໃຫ້ແກ່ພວກເຮົາ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! (1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ແຕ່ສິ່ງສໍາຄັນທີ່ພວກເຮົາຄວນຈື່ກໍ່ຄື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ຊ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ັບສິນ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ທັກສະ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ຄວາມສໍາເລັດ ນັ້ນບໍ່ໄດ້ເປັນໂຕກໍານົດຄຸນຄ່າແກ່ພວກເຮົາ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ຄວາມຍິ່ງຍະໂສແມ່ນການທີ່ບໍ່ໄດ້ຖວາຍກຽດຕິຍົດໃຫ້ແກ່ພຣະເຈົ້າ ສໍາລັບທີ່ພຣະອົງໄດ້ກະທໍາ ຫລື ມອບໃຫ້ແກ່ພວກເຮົາ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lo-LA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ສາວົກຂອງພຣະເຢຊູ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ແລ້ວກໍ່ມີການໂຕ້ຖຽງກັນເກີດຂຶ້ນ ໃນທ່າມກາງພວກສາວົກວ່າ ໃນພວກເພິ່ນ ຜູ້ໃດຈະເປັນໃຫຍ່ກວ່າໝູ່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ພວກເຂົາໄດ້ໃຊ້ເວລາຫລາຍວ່າ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ປີກັບພຣະເຢຊູ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ພຣະອົງຫາກໍ່ໄດ້ລ້າງຕີນຂອງພວກເຂົາ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ກໍ່ໄດ້ບອກພວກເຂົາເຖິງພຣະໂລຫິດຂອງພຣະອົງນັ້ນໄດ້ຫລັ່ງອອກເພື່ອທຸກຄົນ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ໃນຂະນະທີ່ພວກເຂົາຮັບປະທານອາຫານ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ການສົນທະນາຂອງພວກເຂົາບໍ່ມີຄວາມໝາຍຫຍັງທັງໝົດກັບສິ່ງນີ້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ວ່າ ຜູ້ໃດຈະເປັນໃຫຍ່ທີ່ສຸດ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571191"/>
            <a:ext cx="38222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ຄວາມຍິ່ງຍະໂສຂອງພວກເຂົານໍາໃຫ້ພວກເຂົາເຊື່ອວ່າ ພວກເຂົາສາມາດເປັນຄົນທີ່ສູງທີ່ສຸດ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ພວກເຂົາບໍ່ເຂົ້າໃຈເຖິງຄວາມສໍາຄັນຂອງຄວາມຮູ້ສຶກຂອງພວກເຂົາເອງ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ພວກເຂົາໄດ້ຍູ້ພຣະອົງອອກໄປຈາກຫົວໃຈຂອງພວກເຂົາ ຍ້ອນຄວາມຍິ່ງສະໂສ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ພຣະເຢຊູໄດ້ຊົງເຂົ້າປະເດັນໂດຍກົງ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ແຕ່ເຮົາຢູ່ທ່າມກາງພວກເຈົ້າດັ່ງຄົນຮັບໃຊ້ຜູ້ໜຶ່ງ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22:27).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ໃນອີກຄໍາເວົ້າໜຶ່ງ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ຖ້າວ່າພວກເຈົ້າຢາກເປັນໃຫຍ່ໃນທ່າມກາງພວກເຈົ້ານັ້ນ ໃຫ້ເປັນດັ່ງຄົນຮັບໃຊ້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ຄວາມຍິ່ງຍະໂສບອກພວກເຮົາວ່າ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ພວກເຮົາສົມຄວນໄດ້ຮັບການຮັບໃຊ້ຈາກຄົນອື່ນ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ພວກເຮົາດີກວ່າເຂົາ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ສະນັ້ນ, ພວກເຮົາຕ້ອງການພຣະຄຸນຂອງພຣະເຈົ້າເພື່ອທີ່ຈະໄດ້ກາຍມາເປັນຜູ້ຮັບໃຊ້ທີ່ຖ່ອມໂຕ.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ຕົວຢ່າງຂອງການຖ່ອມໃຈ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-260120" y="4049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ຄົນເກັບພາສີ</a:t>
            </a:r>
            <a:endParaRPr lang="en" sz="3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00665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ສ່ວນຄົນເກັບພາສີນັ້ນຢືນຢູ່ຫ່າງໄກ ແລະ ບໍ່ກ້າແມ່ນແຕ່ເງີຍໜ້າຂຶ້ນສູ່ຟ້າ, ແຕ່ລາວໄດ້ຕີເອິກຂອງຕົນ, ແລະກ່າວວ່າ. ຂ້າພະເຈົ້າຂໍຊົງໂຜດເມດຕາຂ້ານ້ອຍ ຜູ້ເປັນຄົນບາບແດ່ທ້ອນ</a:t>
            </a:r>
            <a:r>
              <a:rPr lang="en" b="1" dirty="0">
                <a:solidFill>
                  <a:srgbClr val="00665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00665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1400" b="1" dirty="0">
                <a:solidFill>
                  <a:srgbClr val="00665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18:13)</a:t>
            </a:r>
            <a:endParaRPr lang="es-ES" b="1" dirty="0">
              <a:solidFill>
                <a:srgbClr val="00665A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ຄົນຟາລີຊາຍຫາກໍ່ໄດ້ເວົ້າຕໍ່ພຣະເຈົ້າເຖິງສິ່ງທີ່ດີທີ່ລາວໄດ້ເຮັດ ຕໍ່ສະຫວັນ, ແຕ່ພຣະເຢຊູຊົງກ່າວຕໍ່ສິ່ງນັ້ນວ່າ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ເປັນການອະທິຖານສໍາລັບຕົນເອງ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ບໍ່ແມ່ນຕໍ່ພຣະເຈົ້າ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18:11-12).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ນີ້ແມ່ນຕົວຢ່າງທີ່ສົມບູນຊັດເຈນຂອງຄວາມຍິ່ງ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970657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ຄົນເກັບພາສີໄດ້ອະທິຖານຫາພຣະເຈົ້າໃຫ້ຊ່ວຍເຫລືອ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ສໍາລັບທີ່ລາວເປັນຄົນບາບ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18:13).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ໂດຍຖ່ອມຕົວຂອງລາວຕໍ່ໜ້າພຣະອົງ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ເມື່ອລາວກັບໄປບ້ານລາວກໍ່ນັບວ່າເປັນຄົນຊອບທໍາຫລາຍກວ່າຄົນອື່ນ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ຜູ້ທີ່ຍົກໂຕເອງສູງຂຶ້ນຈະຖືກເຮັດໃຫ້ຕໍ່າລົງ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ຜູ້ທີ່ຖ່ອມໂຕລົງຈະເຮັດໃຫ້ສູງຂຶ້ນ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ການຖ່ອມໂຕທີ່ແທ້ຈິງນັ້ນແມ່ນການຍອມຮັບເອົາຄວາມບາບຂອງພວກເຮົາ ແລະ ຂໍໃຫ້ພຣະອົງຊ່ວຍເຫລືອ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ຈາກນັ້ນ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</a:t>
            </a:r>
            <a:endParaRPr lang="en" sz="4400" b="1" dirty="0">
              <a:ln w="13462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chemeClr val="accent3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ເພາະໂມເຊມີຄວາມເຊື່ອແບບນີ້ ເມື່ອໃຫຍ່ມາແລ້ວ ເພິ່ນບໍ່ຍອມໃຫ້ຜູ້ໃດເອີ້ນຕົນວ່າ ເປັນບຸດຂອງລູກສາວຂອງກະສັດຟາໂຣ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ຮຣ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544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ໂມເຊໄດ້ຖືກຝຶກຝົນເພື່ອໃຫ້ເປັນກະສັດຟາໂຣຄົນຕໍ່ໄປ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ລາວມີແຜນການອັນຍິ່ງໃຫຍ່ ແລະ ມີຄວາມສາມາດສະຫລາດຫລັກແຫລມ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7:22).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ໃນຊ່ວງອາຍຸ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ລາວໄດ້ຕັດສິນໃຈລະຖິ້ມທຸກສິ່ງ ແລະ ເຂົ້າຮ່ວມກັບຊົນຊາດຂອງລາວ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ເຮັບເຣີ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6"/>
            <a:ext cx="8615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ໃນອີກ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ປີຕໍ່ມາທີ່ລາວໃຊ້</a:t>
            </a:r>
            <a:r>
              <a:rPr lang="en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ຊ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ີວິດຢູ່ກັບພຣະເຈົ້າທີ່ທະເລຊາຍ ເຮັດໃຫ້ລາວກາຍເປັນຄົນຖ່ອມໂຕເອງຫລາຍ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12:3).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ຕອນນີ້ພຣະເຈົ້າສາມາດໃຊ້ລາວເພື່ອສົ່ງໄພພິບັດ, ຂ້າມທະເລ, ຮັບພຣະບັນຍັດສິບປະການ, ໂອ້ລົມກັບພຣະເຈົ້າໂດຍກົງ, ໃຊ້ໄມ້ເທົ້າເຄາະຫີນ...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ລາວຍັງສາມາດຍອມຮັບການລົງໂທດສໍາລັບການກະທໍາທີ່ຍິ່ງຂອງລາວແບບຖ່ອມໂຕ, ແລະ ຮັບເອົາຄວາມດີງາມທີ່ລາວໄດ້ເຮັດພ້ອມ.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990348"/>
            <a:ext cx="4544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ລາວເປັນຜູ້ປົດປ່ອຍ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ດ້ວຍກໍາລັງອັນຊົງພະລັງຈະຊ່ວຍພີ່ນ້ອງຂອງລາວ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ນັ້ນເປັນຄວາມຜິດພາດຢ່າງໃຫຍ່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ພຣະເຈົ້າບໍ່ສາມາດໃຊ້ລາວໄດ້ ໃນຂະນະທີ່ລາວໄດ້ມີຄວາມພູມໃຈໃນຕົນເອງ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ຕົວຢ່າງຂອງໂມເຊສະແດງໃຫ້ພວກເຮົາເຫັນວ່າ ຄວາມອ່ອນນ້ອມຖ່ອມໂຕ ບໍ່ໄດ້ເກີດຂຶ້ນເອງໃນໂຕຂອງພວກເຮົາ ແຕ່ຕ້ອງຂໍໃຫ້ພຣະເຈົ້າຊົງປະທານໃຫ້ໃນແຕ່ລະມື້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2228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Arial</vt:lpstr>
      <vt:lpstr>Aptos</vt:lpstr>
      <vt:lpstr>Saysettha OT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2026-03-07T07:45:25Z</dcterms:created>
  <dcterms:modified xsi:type="dcterms:W3CDTF">2026-04-11T17:28:01Z</dcterms:modified>
</cp:coreProperties>
</file>