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Constantia" panose="02030602050306030303" pitchFamily="18" charset="0"/>
      <p:regular r:id="rId12"/>
      <p:bold r:id="rId13"/>
      <p:italic r:id="rId14"/>
      <p:boldItalic r:id="rId15"/>
    </p:embeddedFont>
    <p:embeddedFont>
      <p:font typeface="Saysettha OT" panose="020B0504020207020204" pitchFamily="34" charset="-34"/>
      <p:regular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36" autoAdjust="0"/>
    <p:restoredTop sz="94716"/>
  </p:normalViewPr>
  <p:slideViewPr>
    <p:cSldViewPr snapToGrid="0">
      <p:cViewPr varScale="1">
        <p:scale>
          <a:sx n="25" d="100"/>
          <a:sy n="25" d="100"/>
        </p:scale>
        <p:origin x="60"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lo-LA" sz="2000" b="1" noProof="0" dirty="0">
              <a:effectLst>
                <a:outerShdw blurRad="38100" dist="38100" dir="2700000" algn="tl">
                  <a:srgbClr val="000000"/>
                </a:outerShdw>
              </a:effectLst>
              <a:latin typeface="Saysettha OT" panose="020B0504020207020204" pitchFamily="34" charset="-34"/>
              <a:cs typeface="Saysettha OT" panose="020B0504020207020204" pitchFamily="34" charset="-34"/>
            </a:rPr>
            <a:t>ສະຕິປັນຍາຂອງພຣະເຈົ້າ</a:t>
          </a:r>
          <a:endParaRPr lang="en-US" sz="2000" noProof="0" dirty="0">
            <a:effectLst>
              <a:outerShdw blurRad="38100" dist="38100" dir="2700000" algn="tl">
                <a:srgbClr val="000000"/>
              </a:outerShdw>
            </a:effectLst>
            <a:latin typeface="Saysettha OT" panose="020B0504020207020204" pitchFamily="34" charset="-34"/>
            <a:cs typeface="Saysettha OT" panose="020B0504020207020204" pitchFamily="34" charset="-34"/>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lo-LA" sz="2000" noProof="0" dirty="0">
              <a:effectLst>
                <a:outerShdw blurRad="38100" dist="38100" dir="2700000" algn="tl">
                  <a:srgbClr val="000000"/>
                </a:outerShdw>
              </a:effectLst>
              <a:latin typeface="Saysettha OT" panose="020B0504020207020204" pitchFamily="34" charset="-34"/>
              <a:cs typeface="Saysettha OT" panose="020B0504020207020204" pitchFamily="34" charset="-34"/>
            </a:rPr>
            <a:t>ໄມ້ກາງແຂນເປັນເລື່ອງໂງ່ຈ້າບໍ?</a:t>
          </a:r>
          <a:endParaRPr lang="en-US" sz="2000" noProof="0" dirty="0">
            <a:effectLst>
              <a:outerShdw blurRad="38100" dist="38100" dir="2700000" algn="tl">
                <a:srgbClr val="000000"/>
              </a:outerShdw>
            </a:effectLst>
            <a:latin typeface="Saysettha OT" panose="020B0504020207020204" pitchFamily="34" charset="-34"/>
            <a:cs typeface="Saysettha OT" panose="020B0504020207020204" pitchFamily="34" charset="-34"/>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lo-LA" sz="2000" noProof="0" dirty="0">
              <a:effectLst>
                <a:outerShdw blurRad="38100" dist="38100" dir="2700000" algn="tl">
                  <a:srgbClr val="000000"/>
                </a:outerShdw>
              </a:effectLst>
              <a:latin typeface="Saysettha OT" panose="020B0504020207020204" pitchFamily="34" charset="-34"/>
              <a:cs typeface="Saysettha OT" panose="020B0504020207020204" pitchFamily="34" charset="-34"/>
            </a:rPr>
            <a:t>ຣິດອໍານາດຂອງພຣະເຈົ້າ</a:t>
          </a:r>
          <a:endParaRPr lang="en-US" sz="2000" noProof="0" dirty="0">
            <a:effectLst>
              <a:outerShdw blurRad="38100" dist="38100" dir="2700000" algn="tl">
                <a:srgbClr val="000000"/>
              </a:outerShdw>
            </a:effectLst>
            <a:latin typeface="Saysettha OT" panose="020B0504020207020204" pitchFamily="34" charset="-34"/>
            <a:cs typeface="Saysettha OT" panose="020B0504020207020204" pitchFamily="34" charset="-34"/>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lo-LA" sz="2000" b="1" noProof="0" dirty="0">
              <a:effectLst>
                <a:outerShdw blurRad="38100" dist="38100" dir="2700000" algn="tl">
                  <a:srgbClr val="000000"/>
                </a:outerShdw>
              </a:effectLst>
              <a:latin typeface="Saysettha OT" panose="020B0504020207020204" pitchFamily="34" charset="-34"/>
              <a:cs typeface="Saysettha OT" panose="020B0504020207020204" pitchFamily="34" charset="-34"/>
            </a:rPr>
            <a:t>ຂ່າວປະເສີດເລື່ອງໄມ້ກາງແຂນ</a:t>
          </a:r>
          <a:endParaRPr lang="en-US" sz="2000" noProof="0" dirty="0">
            <a:effectLst>
              <a:outerShdw blurRad="38100" dist="38100" dir="2700000" algn="tl">
                <a:srgbClr val="000000"/>
              </a:outerShdw>
            </a:effectLst>
            <a:latin typeface="Saysettha OT" panose="020B0504020207020204" pitchFamily="34" charset="-34"/>
            <a:cs typeface="Saysettha OT" panose="020B0504020207020204" pitchFamily="34" charset="-34"/>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lo-LA" sz="2000" b="1" noProof="0" dirty="0">
              <a:effectLst>
                <a:outerShdw blurRad="38100" dist="38100" dir="2700000" algn="tl">
                  <a:srgbClr val="000000"/>
                </a:outerShdw>
              </a:effectLst>
              <a:latin typeface="Saysettha OT" panose="020B0504020207020204" pitchFamily="34" charset="-34"/>
              <a:cs typeface="Saysettha OT" panose="020B0504020207020204" pitchFamily="34" charset="-34"/>
            </a:rPr>
            <a:t>ພຣະເຈົ້າໂງ່ ແລະ ອ່ອນແອບໍ?</a:t>
          </a:r>
          <a:endParaRPr lang="en-US" sz="2000" noProof="0" dirty="0">
            <a:effectLst>
              <a:outerShdw blurRad="38100" dist="38100" dir="2700000" algn="tl">
                <a:srgbClr val="000000"/>
              </a:outerShdw>
            </a:effectLst>
            <a:latin typeface="Saysettha OT" panose="020B0504020207020204" pitchFamily="34" charset="-34"/>
            <a:cs typeface="Saysettha OT" panose="020B0504020207020204" pitchFamily="34" charset="-34"/>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en-US" sz="1600" b="1" noProof="0" dirty="0">
              <a:latin typeface="Saysettha OT" panose="020B0504020207020204" pitchFamily="34" charset="-34"/>
              <a:cs typeface="Saysettha OT" panose="020B0504020207020204" pitchFamily="34" charset="-34"/>
            </a:rPr>
            <a:t>“</a:t>
          </a:r>
          <a:r>
            <a:rPr lang="lo-LA" sz="1600" b="1" noProof="0" dirty="0">
              <a:latin typeface="Saysettha OT" panose="020B0504020207020204" pitchFamily="34" charset="-34"/>
              <a:cs typeface="Saysettha OT" panose="020B0504020207020204" pitchFamily="34" charset="-34"/>
            </a:rPr>
            <a:t>ເລື່ອງຄວາມຕາຍຂອງພຣະຄຣິດທີ່ໄມ້ກາງແຂນນັ້ນ ເປັນເລື່ອງໂງ່...</a:t>
          </a:r>
          <a:r>
            <a:rPr lang="en-US" sz="1600" b="1" noProof="0" dirty="0">
              <a:latin typeface="Saysettha OT" panose="020B0504020207020204" pitchFamily="34" charset="-34"/>
              <a:cs typeface="Saysettha OT" panose="020B0504020207020204" pitchFamily="34" charset="-34"/>
            </a:rPr>
            <a:t>” (1 </a:t>
          </a:r>
          <a:r>
            <a:rPr lang="lo-LA" sz="1600" b="1" noProof="0" dirty="0">
              <a:latin typeface="Saysettha OT" panose="020B0504020207020204" pitchFamily="34" charset="-34"/>
              <a:cs typeface="Saysettha OT" panose="020B0504020207020204" pitchFamily="34" charset="-34"/>
            </a:rPr>
            <a:t>ກຣທ</a:t>
          </a:r>
          <a:r>
            <a:rPr lang="en-US" sz="1600" b="1" noProof="0" dirty="0">
              <a:latin typeface="Saysettha OT" panose="020B0504020207020204" pitchFamily="34" charset="-34"/>
              <a:cs typeface="Saysettha OT" panose="020B0504020207020204" pitchFamily="34" charset="-34"/>
            </a:rPr>
            <a:t> 1:18)</a:t>
          </a:r>
          <a:endParaRPr lang="en-US" sz="1600" noProof="0" dirty="0">
            <a:latin typeface="Saysettha OT" panose="020B0504020207020204" pitchFamily="34" charset="-34"/>
            <a:cs typeface="Saysettha OT" panose="020B0504020207020204" pitchFamily="34" charset="-34"/>
          </a:endParaRPr>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en-US" sz="1600" b="1" noProof="0" dirty="0">
              <a:latin typeface="Saysettha OT" panose="020B0504020207020204" pitchFamily="34" charset="-34"/>
              <a:cs typeface="Saysettha OT" panose="020B0504020207020204" pitchFamily="34" charset="-34"/>
            </a:rPr>
            <a:t>“</a:t>
          </a:r>
          <a:r>
            <a:rPr lang="lo-LA" sz="1600" b="1" noProof="0" dirty="0">
              <a:latin typeface="Saysettha OT" panose="020B0504020207020204" pitchFamily="34" charset="-34"/>
              <a:cs typeface="Saysettha OT" panose="020B0504020207020204" pitchFamily="34" charset="-34"/>
            </a:rPr>
            <a:t>ແຕ່ພຣະອົງຊົງພໍໃຈໃຊ້ຂ່າວເລື່ອງທີ່ເຂົາຖືວ່າໂງ່....</a:t>
          </a:r>
          <a:r>
            <a:rPr lang="en-US" sz="1600" b="1" noProof="0" dirty="0">
              <a:latin typeface="Saysettha OT" panose="020B0504020207020204" pitchFamily="34" charset="-34"/>
              <a:cs typeface="Saysettha OT" panose="020B0504020207020204" pitchFamily="34" charset="-34"/>
            </a:rPr>
            <a:t>” (1 Cor. 1:21)</a:t>
          </a:r>
          <a:endParaRPr lang="en-US" sz="1600" noProof="0" dirty="0">
            <a:latin typeface="Saysettha OT" panose="020B0504020207020204" pitchFamily="34" charset="-34"/>
            <a:cs typeface="Saysettha OT" panose="020B0504020207020204" pitchFamily="34" charset="-34"/>
          </a:endParaRPr>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en-US" sz="1600" b="1" noProof="0" dirty="0">
              <a:latin typeface="Saysettha OT" panose="020B0504020207020204" pitchFamily="34" charset="-34"/>
              <a:cs typeface="Saysettha OT" panose="020B0504020207020204" pitchFamily="34" charset="-34"/>
            </a:rPr>
            <a:t>“</a:t>
          </a:r>
          <a:r>
            <a:rPr lang="lo-LA" sz="1600" b="1" noProof="0" dirty="0">
              <a:latin typeface="Saysettha OT" panose="020B0504020207020204" pitchFamily="34" charset="-34"/>
              <a:cs typeface="Saysettha OT" panose="020B0504020207020204" pitchFamily="34" charset="-34"/>
            </a:rPr>
            <a:t>ພຣຄຣິດຜູ້ຖືກຄຶງ</a:t>
          </a:r>
          <a:r>
            <a:rPr lang="en-US" sz="1600" b="1" noProof="0" dirty="0">
              <a:latin typeface="Saysettha OT" panose="020B0504020207020204" pitchFamily="34" charset="-34"/>
              <a:cs typeface="Saysettha OT" panose="020B0504020207020204" pitchFamily="34" charset="-34"/>
            </a:rPr>
            <a:t>[…] </a:t>
          </a:r>
          <a:r>
            <a:rPr lang="lo-LA" sz="1600" b="1" noProof="0" dirty="0">
              <a:latin typeface="Saysettha OT" panose="020B0504020207020204" pitchFamily="34" charset="-34"/>
              <a:cs typeface="Saysettha OT" panose="020B0504020207020204" pitchFamily="34" charset="-34"/>
            </a:rPr>
            <a:t>ເປັນເລື່ອງທີ່ພວກຕ່າງຊາດຖືວ່າໂງ່</a:t>
          </a:r>
          <a:r>
            <a:rPr lang="en-US" sz="1600" b="1" noProof="0" dirty="0">
              <a:latin typeface="Saysettha OT" panose="020B0504020207020204" pitchFamily="34" charset="-34"/>
              <a:cs typeface="Saysettha OT" panose="020B0504020207020204" pitchFamily="34" charset="-34"/>
            </a:rPr>
            <a:t>” (1 </a:t>
          </a:r>
          <a:r>
            <a:rPr lang="lo-LA" sz="1600" b="1" noProof="0" dirty="0">
              <a:latin typeface="Saysettha OT" panose="020B0504020207020204" pitchFamily="34" charset="-34"/>
              <a:cs typeface="Saysettha OT" panose="020B0504020207020204" pitchFamily="34" charset="-34"/>
            </a:rPr>
            <a:t>ກຣທ</a:t>
          </a:r>
          <a:r>
            <a:rPr lang="en-US" sz="1600" b="1" noProof="0" dirty="0">
              <a:latin typeface="Saysettha OT" panose="020B0504020207020204" pitchFamily="34" charset="-34"/>
              <a:cs typeface="Saysettha OT" panose="020B0504020207020204" pitchFamily="34" charset="-34"/>
            </a:rPr>
            <a:t>. 1:23)</a:t>
          </a:r>
          <a:endParaRPr lang="en-US" sz="1600" noProof="0" dirty="0">
            <a:latin typeface="Saysettha OT" panose="020B0504020207020204" pitchFamily="34" charset="-34"/>
            <a:cs typeface="Saysettha OT" panose="020B0504020207020204" pitchFamily="34" charset="-34"/>
          </a:endParaRPr>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en-US" sz="1600" b="1" noProof="0" dirty="0">
              <a:latin typeface="Saysettha OT" panose="020B0504020207020204" pitchFamily="34" charset="-34"/>
              <a:cs typeface="Saysettha OT" panose="020B0504020207020204" pitchFamily="34" charset="-34"/>
            </a:rPr>
            <a:t>“</a:t>
          </a:r>
          <a:r>
            <a:rPr lang="lo-LA" sz="1600" b="1" noProof="0" dirty="0">
              <a:latin typeface="Saysettha OT" panose="020B0504020207020204" pitchFamily="34" charset="-34"/>
              <a:cs typeface="Saysettha OT" panose="020B0504020207020204" pitchFamily="34" charset="-34"/>
            </a:rPr>
            <a:t>ເພາະພວກເຂົາເຫັນວ່າສິ່ງເຫລົ່ານີ້ເປັນເລື່ອງໂງ່</a:t>
          </a:r>
          <a:r>
            <a:rPr lang="en-US" sz="1600" b="1" noProof="0" dirty="0">
              <a:latin typeface="Saysettha OT" panose="020B0504020207020204" pitchFamily="34" charset="-34"/>
              <a:cs typeface="Saysettha OT" panose="020B0504020207020204" pitchFamily="34" charset="-34"/>
            </a:rPr>
            <a:t>[…] </a:t>
          </a:r>
          <a:r>
            <a:rPr lang="lo-LA" sz="1600" b="1" noProof="0" dirty="0">
              <a:latin typeface="Saysettha OT" panose="020B0504020207020204" pitchFamily="34" charset="-34"/>
              <a:cs typeface="Saysettha OT" panose="020B0504020207020204" pitchFamily="34" charset="-34"/>
            </a:rPr>
            <a:t>ເພາະວ່າທີ່ຈະເຂົ້າໃຈສິ່ງເຫລົ່ານັ້ນໄດ້ ກໍຕ້ອງອາໄສພຣະວິນຍານ</a:t>
          </a:r>
          <a:r>
            <a:rPr lang="en-US" sz="1600" b="1" noProof="0" dirty="0">
              <a:latin typeface="Saysettha OT" panose="020B0504020207020204" pitchFamily="34" charset="-34"/>
              <a:cs typeface="Saysettha OT" panose="020B0504020207020204" pitchFamily="34" charset="-34"/>
            </a:rPr>
            <a:t>” (1 </a:t>
          </a:r>
          <a:r>
            <a:rPr lang="lo-LA" sz="1600" b="1" noProof="0" dirty="0">
              <a:latin typeface="Saysettha OT" panose="020B0504020207020204" pitchFamily="34" charset="-34"/>
              <a:cs typeface="Saysettha OT" panose="020B0504020207020204" pitchFamily="34" charset="-34"/>
            </a:rPr>
            <a:t>ກຣທ</a:t>
          </a:r>
          <a:r>
            <a:rPr lang="en-US" sz="1600" b="1" noProof="0" dirty="0">
              <a:latin typeface="Saysettha OT" panose="020B0504020207020204" pitchFamily="34" charset="-34"/>
              <a:cs typeface="Saysettha OT" panose="020B0504020207020204" pitchFamily="34" charset="-34"/>
            </a:rPr>
            <a:t>. 2:14)</a:t>
          </a:r>
          <a:endParaRPr lang="en-US" sz="1600" noProof="0" dirty="0">
            <a:latin typeface="Saysettha OT" panose="020B0504020207020204" pitchFamily="34" charset="-34"/>
            <a:cs typeface="Saysettha OT" panose="020B0504020207020204" pitchFamily="34" charset="-34"/>
          </a:endParaRPr>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en-US" sz="1600" b="1" noProof="0" dirty="0">
              <a:latin typeface="Saysettha OT" panose="020B0504020207020204" pitchFamily="34" charset="-34"/>
              <a:cs typeface="Saysettha OT" panose="020B0504020207020204" pitchFamily="34" charset="-34"/>
            </a:rPr>
            <a:t>“</a:t>
          </a:r>
          <a:r>
            <a:rPr lang="lo-LA" sz="1600" b="1" noProof="0" dirty="0">
              <a:latin typeface="Saysettha OT" panose="020B0504020207020204" pitchFamily="34" charset="-34"/>
              <a:cs typeface="Saysettha OT" panose="020B0504020207020204" pitchFamily="34" charset="-34"/>
            </a:rPr>
            <a:t>ດ້ວຍວ່າປັນຍາຂອງໂລກນີ້ ກໍເປັນຄວາມໂງ່ຕໍ່ສາຍຕາຂອງພຣະເຈົ້າ</a:t>
          </a:r>
          <a:r>
            <a:rPr lang="en-US" sz="1600" b="1" noProof="0" dirty="0">
              <a:latin typeface="Saysettha OT" panose="020B0504020207020204" pitchFamily="34" charset="-34"/>
              <a:cs typeface="Saysettha OT" panose="020B0504020207020204" pitchFamily="34" charset="-34"/>
            </a:rPr>
            <a:t>” (1 </a:t>
          </a:r>
          <a:r>
            <a:rPr lang="lo-LA" sz="1600" b="1" noProof="0" dirty="0">
              <a:latin typeface="Saysettha OT" panose="020B0504020207020204" pitchFamily="34" charset="-34"/>
              <a:cs typeface="Saysettha OT" panose="020B0504020207020204" pitchFamily="34" charset="-34"/>
            </a:rPr>
            <a:t>ກຣທ</a:t>
          </a:r>
          <a:r>
            <a:rPr lang="en-US" sz="1600" b="1" noProof="0" dirty="0">
              <a:latin typeface="Saysettha OT" panose="020B0504020207020204" pitchFamily="34" charset="-34"/>
              <a:cs typeface="Saysettha OT" panose="020B0504020207020204" pitchFamily="34" charset="-34"/>
            </a:rPr>
            <a:t> 3:19)</a:t>
          </a:r>
          <a:endParaRPr lang="en-US" sz="1600" noProof="0" dirty="0">
            <a:latin typeface="Saysettha OT" panose="020B0504020207020204" pitchFamily="34" charset="-34"/>
            <a:cs typeface="Saysettha OT" panose="020B0504020207020204" pitchFamily="34" charset="-34"/>
          </a:endParaRPr>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lo-LA" sz="2000" b="1" kern="1200" noProof="0" dirty="0">
              <a:solidFill>
                <a:prstClr val="black">
                  <a:hueOff val="0"/>
                  <a:satOff val="0"/>
                  <a:lumOff val="0"/>
                  <a:alphaOff val="0"/>
                </a:prstClr>
              </a:solidFill>
              <a:latin typeface="Saysettha OT" panose="020B0504020207020204" pitchFamily="34" charset="-34"/>
              <a:ea typeface="+mn-ea"/>
              <a:cs typeface="Saysettha OT" panose="020B0504020207020204" pitchFamily="34" charset="-34"/>
            </a:rPr>
            <a:t>ດ້ານທີ່ຊົ່ວຂອງມະນຸດ</a:t>
          </a:r>
          <a:endParaRPr lang="en-US" sz="2000" b="1" kern="1200" noProof="0" dirty="0">
            <a:solidFill>
              <a:prstClr val="black">
                <a:hueOff val="0"/>
                <a:satOff val="0"/>
                <a:lumOff val="0"/>
                <a:alphaOff val="0"/>
              </a:prstClr>
            </a:solidFill>
            <a:latin typeface="Saysettha OT" panose="020B0504020207020204" pitchFamily="34" charset="-34"/>
            <a:ea typeface="+mn-ea"/>
            <a:cs typeface="Saysettha OT" panose="020B0504020207020204" pitchFamily="34" charset="-34"/>
          </a:endParaRP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lo-LA" sz="2000" b="1" noProof="0" dirty="0">
              <a:latin typeface="Saysettha OT" panose="020B0504020207020204" pitchFamily="34" charset="-34"/>
              <a:cs typeface="Saysettha OT" panose="020B0504020207020204" pitchFamily="34" charset="-34"/>
            </a:rPr>
            <a:t>ການໃຈຮ້າຍ, ບ້າຄັ້ງ</a:t>
          </a:r>
          <a:endParaRPr lang="en-US" sz="2000" b="1" noProof="0" dirty="0">
            <a:latin typeface="Saysettha OT" panose="020B0504020207020204" pitchFamily="34" charset="-34"/>
            <a:cs typeface="Saysettha OT" panose="020B0504020207020204" pitchFamily="34" charset="-34"/>
          </a:endParaRPr>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lo-LA" sz="2000" b="1" noProof="0" dirty="0">
              <a:latin typeface="Saysettha OT" panose="020B0504020207020204" pitchFamily="34" charset="-34"/>
              <a:cs typeface="Saysettha OT" panose="020B0504020207020204" pitchFamily="34" charset="-34"/>
            </a:rPr>
            <a:t>ການທໍາລາຍຕົນເອງ</a:t>
          </a:r>
          <a:endParaRPr lang="en-US" sz="2000" b="1" noProof="0" dirty="0">
            <a:latin typeface="Saysettha OT" panose="020B0504020207020204" pitchFamily="34" charset="-34"/>
            <a:cs typeface="Saysettha OT" panose="020B0504020207020204" pitchFamily="34" charset="-34"/>
          </a:endParaRPr>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lo-LA" sz="2000" b="1" kern="1200" noProof="0" dirty="0">
              <a:solidFill>
                <a:prstClr val="black">
                  <a:hueOff val="0"/>
                  <a:satOff val="0"/>
                  <a:lumOff val="0"/>
                  <a:alphaOff val="0"/>
                </a:prstClr>
              </a:solidFill>
              <a:latin typeface="Saysettha OT" panose="020B0504020207020204" pitchFamily="34" charset="-34"/>
              <a:ea typeface="+mn-ea"/>
              <a:cs typeface="Saysettha OT" panose="020B0504020207020204" pitchFamily="34" charset="-34"/>
            </a:rPr>
            <a:t>ດ້ານທີ່ດີຂອງພຣະເຈົ້າ</a:t>
          </a:r>
          <a:endParaRPr lang="en-US" sz="2000" b="1" kern="1200" noProof="0" dirty="0">
            <a:solidFill>
              <a:prstClr val="black">
                <a:hueOff val="0"/>
                <a:satOff val="0"/>
                <a:lumOff val="0"/>
                <a:alphaOff val="0"/>
              </a:prstClr>
            </a:solidFill>
            <a:latin typeface="Saysettha OT" panose="020B0504020207020204" pitchFamily="34" charset="-34"/>
            <a:ea typeface="+mn-ea"/>
            <a:cs typeface="Saysettha OT" panose="020B0504020207020204" pitchFamily="34" charset="-34"/>
          </a:endParaRP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lo-LA" sz="2000" b="1" noProof="0" dirty="0">
              <a:latin typeface="Saysettha OT" panose="020B0504020207020204" pitchFamily="34" charset="-34"/>
              <a:cs typeface="Saysettha OT" panose="020B0504020207020204" pitchFamily="34" charset="-34"/>
            </a:rPr>
            <a:t>ຣິດອໍານາດ</a:t>
          </a:r>
          <a:endParaRPr lang="en-US" sz="2000" b="1" noProof="0" dirty="0">
            <a:latin typeface="Saysettha OT" panose="020B0504020207020204" pitchFamily="34" charset="-34"/>
            <a:cs typeface="Saysettha OT" panose="020B0504020207020204" pitchFamily="34" charset="-34"/>
          </a:endParaRPr>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lo-LA" sz="2000" b="1" noProof="0" dirty="0">
              <a:latin typeface="Saysettha OT" panose="020B0504020207020204" pitchFamily="34" charset="-34"/>
              <a:cs typeface="Saysettha OT" panose="020B0504020207020204" pitchFamily="34" charset="-34"/>
            </a:rPr>
            <a:t>ການໃຫ້ອະໄພ</a:t>
          </a:r>
          <a:endParaRPr lang="en-US" sz="2000" b="1" noProof="0" dirty="0">
            <a:latin typeface="Saysettha OT" panose="020B0504020207020204" pitchFamily="34" charset="-34"/>
            <a:cs typeface="Saysettha OT" panose="020B0504020207020204" pitchFamily="34" charset="-34"/>
          </a:endParaRPr>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lo-LA" sz="2000" b="1" noProof="0" dirty="0">
              <a:latin typeface="Saysettha OT" panose="020B0504020207020204" pitchFamily="34" charset="-34"/>
              <a:cs typeface="Saysettha OT" panose="020B0504020207020204" pitchFamily="34" charset="-34"/>
            </a:rPr>
            <a:t>ຄວາມພິນາດ</a:t>
          </a:r>
          <a:endParaRPr lang="en-US" sz="2000" b="1" noProof="0" dirty="0">
            <a:latin typeface="Saysettha OT" panose="020B0504020207020204" pitchFamily="34" charset="-34"/>
            <a:cs typeface="Saysettha OT" panose="020B0504020207020204" pitchFamily="34" charset="-34"/>
          </a:endParaRPr>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lo-LA" sz="2000" b="1" noProof="0" dirty="0">
              <a:latin typeface="Saysettha OT" panose="020B0504020207020204" pitchFamily="34" charset="-34"/>
              <a:cs typeface="Saysettha OT" panose="020B0504020207020204" pitchFamily="34" charset="-34"/>
            </a:rPr>
            <a:t>ການຊ່ວຍໃຫ້ລອດ</a:t>
          </a:r>
          <a:endParaRPr lang="en-US" sz="2000" b="1" noProof="0" dirty="0">
            <a:latin typeface="Saysettha OT" panose="020B0504020207020204" pitchFamily="34" charset="-34"/>
            <a:cs typeface="Saysettha OT" panose="020B0504020207020204" pitchFamily="34" charset="-34"/>
          </a:endParaRPr>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lo-LA" sz="2000" b="1" noProof="0" dirty="0">
              <a:latin typeface="Saysettha OT" panose="020B0504020207020204" pitchFamily="34" charset="-34"/>
              <a:cs typeface="Saysettha OT" panose="020B0504020207020204" pitchFamily="34" charset="-34"/>
            </a:rPr>
            <a:t>ການປະຕິເສດ</a:t>
          </a:r>
          <a:endParaRPr lang="en-US" sz="2000" b="1" noProof="0" dirty="0">
            <a:latin typeface="Saysettha OT" panose="020B0504020207020204" pitchFamily="34" charset="-34"/>
            <a:cs typeface="Saysettha OT" panose="020B0504020207020204" pitchFamily="34" charset="-34"/>
          </a:endParaRPr>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lo-LA" sz="2000" b="1" noProof="0" dirty="0">
              <a:latin typeface="Saysettha OT" panose="020B0504020207020204" pitchFamily="34" charset="-34"/>
              <a:cs typeface="Saysettha OT" panose="020B0504020207020204" pitchFamily="34" charset="-34"/>
            </a:rPr>
            <a:t>ການຍອມຮັບ</a:t>
          </a:r>
          <a:endParaRPr lang="en-US" sz="2000" b="1" noProof="0" dirty="0">
            <a:latin typeface="Saysettha OT" panose="020B0504020207020204" pitchFamily="34" charset="-34"/>
            <a:cs typeface="Saysettha OT" panose="020B0504020207020204" pitchFamily="34" charset="-34"/>
          </a:endParaRPr>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lo-LA" sz="2000" b="1" kern="1200" noProof="0" dirty="0">
              <a:effectLst>
                <a:outerShdw blurRad="38100" dist="38100" dir="2700000" algn="tl">
                  <a:srgbClr val="000000"/>
                </a:outerShdw>
              </a:effectLst>
              <a:latin typeface="Saysettha OT" panose="020B0504020207020204" pitchFamily="34" charset="-34"/>
              <a:cs typeface="Saysettha OT" panose="020B0504020207020204" pitchFamily="34" charset="-34"/>
            </a:rPr>
            <a:t>ສະຕິປັນຍາຂອງພຣະເຈົ້າ</a:t>
          </a:r>
          <a:endParaRPr lang="en-US" sz="2000" kern="1200" noProof="0" dirty="0">
            <a:effectLst>
              <a:outerShdw blurRad="38100" dist="38100" dir="2700000" algn="tl">
                <a:srgbClr val="000000"/>
              </a:outerShdw>
            </a:effectLst>
            <a:latin typeface="Saysettha OT" panose="020B0504020207020204" pitchFamily="34" charset="-34"/>
            <a:cs typeface="Saysettha OT" panose="020B0504020207020204" pitchFamily="34" charset="-34"/>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lo-LA" sz="2000" kern="1200" noProof="0" dirty="0">
              <a:effectLst>
                <a:outerShdw blurRad="38100" dist="38100" dir="2700000" algn="tl">
                  <a:srgbClr val="000000"/>
                </a:outerShdw>
              </a:effectLst>
              <a:latin typeface="Saysettha OT" panose="020B0504020207020204" pitchFamily="34" charset="-34"/>
              <a:cs typeface="Saysettha OT" panose="020B0504020207020204" pitchFamily="34" charset="-34"/>
            </a:rPr>
            <a:t>ໄມ້ກາງແຂນເປັນເລື່ອງໂງ່ຈ້າບໍ?</a:t>
          </a:r>
          <a:endParaRPr lang="en-US" sz="2000" kern="1200" noProof="0" dirty="0">
            <a:effectLst>
              <a:outerShdw blurRad="38100" dist="38100" dir="2700000" algn="tl">
                <a:srgbClr val="000000"/>
              </a:outerShdw>
            </a:effectLst>
            <a:latin typeface="Saysettha OT" panose="020B0504020207020204" pitchFamily="34" charset="-34"/>
            <a:cs typeface="Saysettha OT" panose="020B0504020207020204" pitchFamily="34" charset="-34"/>
          </a:endParaRP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lo-LA" sz="2000" kern="1200" noProof="0" dirty="0">
              <a:effectLst>
                <a:outerShdw blurRad="38100" dist="38100" dir="2700000" algn="tl">
                  <a:srgbClr val="000000"/>
                </a:outerShdw>
              </a:effectLst>
              <a:latin typeface="Saysettha OT" panose="020B0504020207020204" pitchFamily="34" charset="-34"/>
              <a:cs typeface="Saysettha OT" panose="020B0504020207020204" pitchFamily="34" charset="-34"/>
            </a:rPr>
            <a:t>ຣິດອໍານາດຂອງພຣະເຈົ້າ</a:t>
          </a:r>
          <a:endParaRPr lang="en-US" sz="2000" kern="1200" noProof="0" dirty="0">
            <a:effectLst>
              <a:outerShdw blurRad="38100" dist="38100" dir="2700000" algn="tl">
                <a:srgbClr val="000000"/>
              </a:outerShdw>
            </a:effectLst>
            <a:latin typeface="Saysettha OT" panose="020B0504020207020204" pitchFamily="34" charset="-34"/>
            <a:cs typeface="Saysettha OT" panose="020B0504020207020204" pitchFamily="34" charset="-34"/>
          </a:endParaRP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lo-LA" sz="2000" b="1" kern="1200" noProof="0" dirty="0">
              <a:effectLst>
                <a:outerShdw blurRad="38100" dist="38100" dir="2700000" algn="tl">
                  <a:srgbClr val="000000"/>
                </a:outerShdw>
              </a:effectLst>
              <a:latin typeface="Saysettha OT" panose="020B0504020207020204" pitchFamily="34" charset="-34"/>
              <a:cs typeface="Saysettha OT" panose="020B0504020207020204" pitchFamily="34" charset="-34"/>
            </a:rPr>
            <a:t>ຂ່າວປະເສີດເລື່ອງໄມ້ກາງແຂນ</a:t>
          </a:r>
          <a:endParaRPr lang="en-US" sz="2000" kern="1200" noProof="0" dirty="0">
            <a:effectLst>
              <a:outerShdw blurRad="38100" dist="38100" dir="2700000" algn="tl">
                <a:srgbClr val="000000"/>
              </a:outerShdw>
            </a:effectLst>
            <a:latin typeface="Saysettha OT" panose="020B0504020207020204" pitchFamily="34" charset="-34"/>
            <a:cs typeface="Saysettha OT" panose="020B0504020207020204" pitchFamily="34" charset="-34"/>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lo-LA" sz="2000" b="1" kern="1200" noProof="0" dirty="0">
              <a:effectLst>
                <a:outerShdw blurRad="38100" dist="38100" dir="2700000" algn="tl">
                  <a:srgbClr val="000000"/>
                </a:outerShdw>
              </a:effectLst>
              <a:latin typeface="Saysettha OT" panose="020B0504020207020204" pitchFamily="34" charset="-34"/>
              <a:cs typeface="Saysettha OT" panose="020B0504020207020204" pitchFamily="34" charset="-34"/>
            </a:rPr>
            <a:t>ພຣະເຈົ້າໂງ່ ແລະ ອ່ອນແອບໍ?</a:t>
          </a:r>
          <a:endParaRPr lang="en-US" sz="2000" kern="1200" noProof="0" dirty="0">
            <a:effectLst>
              <a:outerShdw blurRad="38100" dist="38100" dir="2700000" algn="tl">
                <a:srgbClr val="000000"/>
              </a:outerShdw>
            </a:effectLst>
            <a:latin typeface="Saysettha OT" panose="020B0504020207020204" pitchFamily="34" charset="-34"/>
            <a:cs typeface="Saysettha OT" panose="020B0504020207020204" pitchFamily="34" charset="-34"/>
          </a:endParaRP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Saysettha OT" panose="020B0504020207020204" pitchFamily="34" charset="-34"/>
              <a:cs typeface="Saysettha OT" panose="020B0504020207020204" pitchFamily="34" charset="-34"/>
            </a:rPr>
            <a:t>“</a:t>
          </a:r>
          <a:r>
            <a:rPr lang="lo-LA" sz="1600" b="1" kern="1200" noProof="0" dirty="0">
              <a:latin typeface="Saysettha OT" panose="020B0504020207020204" pitchFamily="34" charset="-34"/>
              <a:cs typeface="Saysettha OT" panose="020B0504020207020204" pitchFamily="34" charset="-34"/>
            </a:rPr>
            <a:t>ເລື່ອງຄວາມຕາຍຂອງພຣະຄຣິດທີ່ໄມ້ກາງແຂນນັ້ນ ເປັນເລື່ອງໂງ່...</a:t>
          </a:r>
          <a:r>
            <a:rPr lang="en-US" sz="1600" b="1" kern="1200" noProof="0" dirty="0">
              <a:latin typeface="Saysettha OT" panose="020B0504020207020204" pitchFamily="34" charset="-34"/>
              <a:cs typeface="Saysettha OT" panose="020B0504020207020204" pitchFamily="34" charset="-34"/>
            </a:rPr>
            <a:t>” (1 </a:t>
          </a:r>
          <a:r>
            <a:rPr lang="lo-LA" sz="1600" b="1" kern="1200" noProof="0" dirty="0">
              <a:latin typeface="Saysettha OT" panose="020B0504020207020204" pitchFamily="34" charset="-34"/>
              <a:cs typeface="Saysettha OT" panose="020B0504020207020204" pitchFamily="34" charset="-34"/>
            </a:rPr>
            <a:t>ກຣທ</a:t>
          </a:r>
          <a:r>
            <a:rPr lang="en-US" sz="1600" b="1" kern="1200" noProof="0" dirty="0">
              <a:latin typeface="Saysettha OT" panose="020B0504020207020204" pitchFamily="34" charset="-34"/>
              <a:cs typeface="Saysettha OT" panose="020B0504020207020204" pitchFamily="34" charset="-34"/>
            </a:rPr>
            <a:t> 1:18)</a:t>
          </a:r>
          <a:endParaRPr lang="en-US" sz="1600" kern="1200" noProof="0" dirty="0">
            <a:latin typeface="Saysettha OT" panose="020B0504020207020204" pitchFamily="34" charset="-34"/>
            <a:cs typeface="Saysettha OT" panose="020B0504020207020204" pitchFamily="34" charset="-34"/>
          </a:endParaRPr>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Saysettha OT" panose="020B0504020207020204" pitchFamily="34" charset="-34"/>
              <a:cs typeface="Saysettha OT" panose="020B0504020207020204" pitchFamily="34" charset="-34"/>
            </a:rPr>
            <a:t>“</a:t>
          </a:r>
          <a:r>
            <a:rPr lang="lo-LA" sz="1600" b="1" kern="1200" noProof="0" dirty="0">
              <a:latin typeface="Saysettha OT" panose="020B0504020207020204" pitchFamily="34" charset="-34"/>
              <a:cs typeface="Saysettha OT" panose="020B0504020207020204" pitchFamily="34" charset="-34"/>
            </a:rPr>
            <a:t>ແຕ່ພຣະອົງຊົງພໍໃຈໃຊ້ຂ່າວເລື່ອງທີ່ເຂົາຖືວ່າໂງ່....</a:t>
          </a:r>
          <a:r>
            <a:rPr lang="en-US" sz="1600" b="1" kern="1200" noProof="0" dirty="0">
              <a:latin typeface="Saysettha OT" panose="020B0504020207020204" pitchFamily="34" charset="-34"/>
              <a:cs typeface="Saysettha OT" panose="020B0504020207020204" pitchFamily="34" charset="-34"/>
            </a:rPr>
            <a:t>” (1 Cor. 1:21)</a:t>
          </a:r>
          <a:endParaRPr lang="en-US" sz="1600" kern="1200" noProof="0" dirty="0">
            <a:latin typeface="Saysettha OT" panose="020B0504020207020204" pitchFamily="34" charset="-34"/>
            <a:cs typeface="Saysettha OT" panose="020B0504020207020204" pitchFamily="34" charset="-34"/>
          </a:endParaRPr>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Saysettha OT" panose="020B0504020207020204" pitchFamily="34" charset="-34"/>
              <a:cs typeface="Saysettha OT" panose="020B0504020207020204" pitchFamily="34" charset="-34"/>
            </a:rPr>
            <a:t>“</a:t>
          </a:r>
          <a:r>
            <a:rPr lang="lo-LA" sz="1600" b="1" kern="1200" noProof="0" dirty="0">
              <a:latin typeface="Saysettha OT" panose="020B0504020207020204" pitchFamily="34" charset="-34"/>
              <a:cs typeface="Saysettha OT" panose="020B0504020207020204" pitchFamily="34" charset="-34"/>
            </a:rPr>
            <a:t>ພຣຄຣິດຜູ້ຖືກຄຶງ</a:t>
          </a:r>
          <a:r>
            <a:rPr lang="en-US" sz="1600" b="1" kern="1200" noProof="0" dirty="0">
              <a:latin typeface="Saysettha OT" panose="020B0504020207020204" pitchFamily="34" charset="-34"/>
              <a:cs typeface="Saysettha OT" panose="020B0504020207020204" pitchFamily="34" charset="-34"/>
            </a:rPr>
            <a:t>[…] </a:t>
          </a:r>
          <a:r>
            <a:rPr lang="lo-LA" sz="1600" b="1" kern="1200" noProof="0" dirty="0">
              <a:latin typeface="Saysettha OT" panose="020B0504020207020204" pitchFamily="34" charset="-34"/>
              <a:cs typeface="Saysettha OT" panose="020B0504020207020204" pitchFamily="34" charset="-34"/>
            </a:rPr>
            <a:t>ເປັນເລື່ອງທີ່ພວກຕ່າງຊາດຖືວ່າໂງ່</a:t>
          </a:r>
          <a:r>
            <a:rPr lang="en-US" sz="1600" b="1" kern="1200" noProof="0" dirty="0">
              <a:latin typeface="Saysettha OT" panose="020B0504020207020204" pitchFamily="34" charset="-34"/>
              <a:cs typeface="Saysettha OT" panose="020B0504020207020204" pitchFamily="34" charset="-34"/>
            </a:rPr>
            <a:t>” (1 </a:t>
          </a:r>
          <a:r>
            <a:rPr lang="lo-LA" sz="1600" b="1" kern="1200" noProof="0" dirty="0">
              <a:latin typeface="Saysettha OT" panose="020B0504020207020204" pitchFamily="34" charset="-34"/>
              <a:cs typeface="Saysettha OT" panose="020B0504020207020204" pitchFamily="34" charset="-34"/>
            </a:rPr>
            <a:t>ກຣທ</a:t>
          </a:r>
          <a:r>
            <a:rPr lang="en-US" sz="1600" b="1" kern="1200" noProof="0" dirty="0">
              <a:latin typeface="Saysettha OT" panose="020B0504020207020204" pitchFamily="34" charset="-34"/>
              <a:cs typeface="Saysettha OT" panose="020B0504020207020204" pitchFamily="34" charset="-34"/>
            </a:rPr>
            <a:t>. 1:23)</a:t>
          </a:r>
          <a:endParaRPr lang="en-US" sz="1600" kern="1200" noProof="0" dirty="0">
            <a:latin typeface="Saysettha OT" panose="020B0504020207020204" pitchFamily="34" charset="-34"/>
            <a:cs typeface="Saysettha OT" panose="020B0504020207020204" pitchFamily="34" charset="-34"/>
          </a:endParaRPr>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Saysettha OT" panose="020B0504020207020204" pitchFamily="34" charset="-34"/>
              <a:cs typeface="Saysettha OT" panose="020B0504020207020204" pitchFamily="34" charset="-34"/>
            </a:rPr>
            <a:t>“</a:t>
          </a:r>
          <a:r>
            <a:rPr lang="lo-LA" sz="1600" b="1" kern="1200" noProof="0" dirty="0">
              <a:latin typeface="Saysettha OT" panose="020B0504020207020204" pitchFamily="34" charset="-34"/>
              <a:cs typeface="Saysettha OT" panose="020B0504020207020204" pitchFamily="34" charset="-34"/>
            </a:rPr>
            <a:t>ເພາະພວກເຂົາເຫັນວ່າສິ່ງເຫລົ່ານີ້ເປັນເລື່ອງໂງ່</a:t>
          </a:r>
          <a:r>
            <a:rPr lang="en-US" sz="1600" b="1" kern="1200" noProof="0" dirty="0">
              <a:latin typeface="Saysettha OT" panose="020B0504020207020204" pitchFamily="34" charset="-34"/>
              <a:cs typeface="Saysettha OT" panose="020B0504020207020204" pitchFamily="34" charset="-34"/>
            </a:rPr>
            <a:t>[…] </a:t>
          </a:r>
          <a:r>
            <a:rPr lang="lo-LA" sz="1600" b="1" kern="1200" noProof="0" dirty="0">
              <a:latin typeface="Saysettha OT" panose="020B0504020207020204" pitchFamily="34" charset="-34"/>
              <a:cs typeface="Saysettha OT" panose="020B0504020207020204" pitchFamily="34" charset="-34"/>
            </a:rPr>
            <a:t>ເພາະວ່າທີ່ຈະເຂົ້າໃຈສິ່ງເຫລົ່ານັ້ນໄດ້ ກໍຕ້ອງອາໄສພຣະວິນຍານ</a:t>
          </a:r>
          <a:r>
            <a:rPr lang="en-US" sz="1600" b="1" kern="1200" noProof="0" dirty="0">
              <a:latin typeface="Saysettha OT" panose="020B0504020207020204" pitchFamily="34" charset="-34"/>
              <a:cs typeface="Saysettha OT" panose="020B0504020207020204" pitchFamily="34" charset="-34"/>
            </a:rPr>
            <a:t>” (1 </a:t>
          </a:r>
          <a:r>
            <a:rPr lang="lo-LA" sz="1600" b="1" kern="1200" noProof="0" dirty="0">
              <a:latin typeface="Saysettha OT" panose="020B0504020207020204" pitchFamily="34" charset="-34"/>
              <a:cs typeface="Saysettha OT" panose="020B0504020207020204" pitchFamily="34" charset="-34"/>
            </a:rPr>
            <a:t>ກຣທ</a:t>
          </a:r>
          <a:r>
            <a:rPr lang="en-US" sz="1600" b="1" kern="1200" noProof="0" dirty="0">
              <a:latin typeface="Saysettha OT" panose="020B0504020207020204" pitchFamily="34" charset="-34"/>
              <a:cs typeface="Saysettha OT" panose="020B0504020207020204" pitchFamily="34" charset="-34"/>
            </a:rPr>
            <a:t>. 2:14)</a:t>
          </a:r>
          <a:endParaRPr lang="en-US" sz="1600" kern="1200" noProof="0" dirty="0">
            <a:latin typeface="Saysettha OT" panose="020B0504020207020204" pitchFamily="34" charset="-34"/>
            <a:cs typeface="Saysettha OT" panose="020B0504020207020204" pitchFamily="34" charset="-34"/>
          </a:endParaRPr>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Saysettha OT" panose="020B0504020207020204" pitchFamily="34" charset="-34"/>
              <a:cs typeface="Saysettha OT" panose="020B0504020207020204" pitchFamily="34" charset="-34"/>
            </a:rPr>
            <a:t>“</a:t>
          </a:r>
          <a:r>
            <a:rPr lang="lo-LA" sz="1600" b="1" kern="1200" noProof="0" dirty="0">
              <a:latin typeface="Saysettha OT" panose="020B0504020207020204" pitchFamily="34" charset="-34"/>
              <a:cs typeface="Saysettha OT" panose="020B0504020207020204" pitchFamily="34" charset="-34"/>
            </a:rPr>
            <a:t>ດ້ວຍວ່າປັນຍາຂອງໂລກນີ້ ກໍເປັນຄວາມໂງ່ຕໍ່ສາຍຕາຂອງພຣະເຈົ້າ</a:t>
          </a:r>
          <a:r>
            <a:rPr lang="en-US" sz="1600" b="1" kern="1200" noProof="0" dirty="0">
              <a:latin typeface="Saysettha OT" panose="020B0504020207020204" pitchFamily="34" charset="-34"/>
              <a:cs typeface="Saysettha OT" panose="020B0504020207020204" pitchFamily="34" charset="-34"/>
            </a:rPr>
            <a:t>” (1 </a:t>
          </a:r>
          <a:r>
            <a:rPr lang="lo-LA" sz="1600" b="1" kern="1200" noProof="0" dirty="0">
              <a:latin typeface="Saysettha OT" panose="020B0504020207020204" pitchFamily="34" charset="-34"/>
              <a:cs typeface="Saysettha OT" panose="020B0504020207020204" pitchFamily="34" charset="-34"/>
            </a:rPr>
            <a:t>ກຣທ</a:t>
          </a:r>
          <a:r>
            <a:rPr lang="en-US" sz="1600" b="1" kern="1200" noProof="0" dirty="0">
              <a:latin typeface="Saysettha OT" panose="020B0504020207020204" pitchFamily="34" charset="-34"/>
              <a:cs typeface="Saysettha OT" panose="020B0504020207020204" pitchFamily="34" charset="-34"/>
            </a:rPr>
            <a:t> 3:19)</a:t>
          </a:r>
          <a:endParaRPr lang="en-US" sz="1600" kern="1200" noProof="0" dirty="0">
            <a:latin typeface="Saysettha OT" panose="020B0504020207020204" pitchFamily="34" charset="-34"/>
            <a:cs typeface="Saysettha OT" panose="020B0504020207020204" pitchFamily="34" charset="-34"/>
          </a:endParaRPr>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9965" y="536861"/>
          <a:ext cx="2540229" cy="298850"/>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9965" y="649097"/>
          <a:ext cx="186614" cy="18661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9965" y="0"/>
          <a:ext cx="2540229" cy="536861"/>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o-LA" sz="2000" b="1" kern="1200" noProof="0" dirty="0">
              <a:solidFill>
                <a:prstClr val="black">
                  <a:hueOff val="0"/>
                  <a:satOff val="0"/>
                  <a:lumOff val="0"/>
                  <a:alphaOff val="0"/>
                </a:prstClr>
              </a:solidFill>
              <a:latin typeface="Saysettha OT" panose="020B0504020207020204" pitchFamily="34" charset="-34"/>
              <a:ea typeface="+mn-ea"/>
              <a:cs typeface="Saysettha OT" panose="020B0504020207020204" pitchFamily="34" charset="-34"/>
            </a:rPr>
            <a:t>ດ້ານທີ່ຊົ່ວຂອງມະນຸດ</a:t>
          </a:r>
          <a:endParaRPr lang="en-US" sz="2000" b="1" kern="1200" noProof="0" dirty="0">
            <a:solidFill>
              <a:prstClr val="black">
                <a:hueOff val="0"/>
                <a:satOff val="0"/>
                <a:lumOff val="0"/>
                <a:alphaOff val="0"/>
              </a:prstClr>
            </a:solidFill>
            <a:latin typeface="Saysettha OT" panose="020B0504020207020204" pitchFamily="34" charset="-34"/>
            <a:ea typeface="+mn-ea"/>
            <a:cs typeface="Saysettha OT" panose="020B0504020207020204" pitchFamily="34" charset="-34"/>
          </a:endParaRPr>
        </a:p>
      </dsp:txBody>
      <dsp:txXfrm>
        <a:off x="139965" y="0"/>
        <a:ext cx="2540229" cy="536861"/>
      </dsp:txXfrm>
    </dsp:sp>
    <dsp:sp modelId="{E7F4D5B1-82DC-4F0B-ACA5-D713CF6E241B}">
      <dsp:nvSpPr>
        <dsp:cNvPr id="0" name=""/>
        <dsp:cNvSpPr/>
      </dsp:nvSpPr>
      <dsp:spPr>
        <a:xfrm>
          <a:off x="139965" y="1084089"/>
          <a:ext cx="186609" cy="186609"/>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317781" y="959900"/>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o-LA" sz="2000" b="1" kern="1200" noProof="0" dirty="0">
              <a:latin typeface="Saysettha OT" panose="020B0504020207020204" pitchFamily="34" charset="-34"/>
              <a:cs typeface="Saysettha OT" panose="020B0504020207020204" pitchFamily="34" charset="-34"/>
            </a:rPr>
            <a:t>ການໃຈຮ້າຍ, ບ້າຄັ້ງ</a:t>
          </a:r>
          <a:endParaRPr lang="en-US" sz="2000" b="1" kern="1200" noProof="0" dirty="0">
            <a:latin typeface="Saysettha OT" panose="020B0504020207020204" pitchFamily="34" charset="-34"/>
            <a:cs typeface="Saysettha OT" panose="020B0504020207020204" pitchFamily="34" charset="-34"/>
          </a:endParaRPr>
        </a:p>
      </dsp:txBody>
      <dsp:txXfrm>
        <a:off x="317781" y="959900"/>
        <a:ext cx="2362413" cy="434987"/>
      </dsp:txXfrm>
    </dsp:sp>
    <dsp:sp modelId="{624BCA84-C5C0-415E-B6C0-97F62AE55C75}">
      <dsp:nvSpPr>
        <dsp:cNvPr id="0" name=""/>
        <dsp:cNvSpPr/>
      </dsp:nvSpPr>
      <dsp:spPr>
        <a:xfrm>
          <a:off x="139965" y="1519077"/>
          <a:ext cx="186609" cy="186609"/>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317781" y="1394888"/>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o-LA" sz="2000" b="1" kern="1200" noProof="0" dirty="0">
              <a:latin typeface="Saysettha OT" panose="020B0504020207020204" pitchFamily="34" charset="-34"/>
              <a:cs typeface="Saysettha OT" panose="020B0504020207020204" pitchFamily="34" charset="-34"/>
            </a:rPr>
            <a:t>ການປະຕິເສດ</a:t>
          </a:r>
          <a:endParaRPr lang="en-US" sz="2000" b="1" kern="1200" noProof="0" dirty="0">
            <a:latin typeface="Saysettha OT" panose="020B0504020207020204" pitchFamily="34" charset="-34"/>
            <a:cs typeface="Saysettha OT" panose="020B0504020207020204" pitchFamily="34" charset="-34"/>
          </a:endParaRPr>
        </a:p>
      </dsp:txBody>
      <dsp:txXfrm>
        <a:off x="317781" y="1394888"/>
        <a:ext cx="2362413" cy="434987"/>
      </dsp:txXfrm>
    </dsp:sp>
    <dsp:sp modelId="{64D44CB1-1FF9-4750-A98F-13AC660D37EC}">
      <dsp:nvSpPr>
        <dsp:cNvPr id="0" name=""/>
        <dsp:cNvSpPr/>
      </dsp:nvSpPr>
      <dsp:spPr>
        <a:xfrm>
          <a:off x="139965" y="1954065"/>
          <a:ext cx="186609" cy="186609"/>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317781" y="1829876"/>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o-LA" sz="2000" b="1" kern="1200" noProof="0" dirty="0">
              <a:latin typeface="Saysettha OT" panose="020B0504020207020204" pitchFamily="34" charset="-34"/>
              <a:cs typeface="Saysettha OT" panose="020B0504020207020204" pitchFamily="34" charset="-34"/>
            </a:rPr>
            <a:t>ການທໍາລາຍຕົນເອງ</a:t>
          </a:r>
          <a:endParaRPr lang="en-US" sz="2000" b="1" kern="1200" noProof="0" dirty="0">
            <a:latin typeface="Saysettha OT" panose="020B0504020207020204" pitchFamily="34" charset="-34"/>
            <a:cs typeface="Saysettha OT" panose="020B0504020207020204" pitchFamily="34" charset="-34"/>
          </a:endParaRPr>
        </a:p>
      </dsp:txBody>
      <dsp:txXfrm>
        <a:off x="317781" y="1829876"/>
        <a:ext cx="2362413" cy="434987"/>
      </dsp:txXfrm>
    </dsp:sp>
    <dsp:sp modelId="{6CEFD66E-15EA-4CD8-AE74-B025AB01603D}">
      <dsp:nvSpPr>
        <dsp:cNvPr id="0" name=""/>
        <dsp:cNvSpPr/>
      </dsp:nvSpPr>
      <dsp:spPr>
        <a:xfrm>
          <a:off x="139965" y="2389053"/>
          <a:ext cx="186609" cy="186609"/>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317781" y="2264864"/>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o-LA" sz="2000" b="1" kern="1200" noProof="0" dirty="0">
              <a:latin typeface="Saysettha OT" panose="020B0504020207020204" pitchFamily="34" charset="-34"/>
              <a:cs typeface="Saysettha OT" panose="020B0504020207020204" pitchFamily="34" charset="-34"/>
            </a:rPr>
            <a:t>ຄວາມພິນາດ</a:t>
          </a:r>
          <a:endParaRPr lang="en-US" sz="2000" b="1" kern="1200" noProof="0" dirty="0">
            <a:latin typeface="Saysettha OT" panose="020B0504020207020204" pitchFamily="34" charset="-34"/>
            <a:cs typeface="Saysettha OT" panose="020B0504020207020204" pitchFamily="34" charset="-34"/>
          </a:endParaRPr>
        </a:p>
      </dsp:txBody>
      <dsp:txXfrm>
        <a:off x="317781" y="2264864"/>
        <a:ext cx="2362413" cy="434987"/>
      </dsp:txXfrm>
    </dsp:sp>
    <dsp:sp modelId="{CB2A4995-A82B-416F-B79D-8E1A18C51C4A}">
      <dsp:nvSpPr>
        <dsp:cNvPr id="0" name=""/>
        <dsp:cNvSpPr/>
      </dsp:nvSpPr>
      <dsp:spPr>
        <a:xfrm>
          <a:off x="2807206" y="536861"/>
          <a:ext cx="2540229" cy="298850"/>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807206" y="649097"/>
          <a:ext cx="186614" cy="186614"/>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807206" y="0"/>
          <a:ext cx="2540229" cy="536861"/>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o-LA" sz="2000" b="1" kern="1200" noProof="0" dirty="0">
              <a:solidFill>
                <a:prstClr val="black">
                  <a:hueOff val="0"/>
                  <a:satOff val="0"/>
                  <a:lumOff val="0"/>
                  <a:alphaOff val="0"/>
                </a:prstClr>
              </a:solidFill>
              <a:latin typeface="Saysettha OT" panose="020B0504020207020204" pitchFamily="34" charset="-34"/>
              <a:ea typeface="+mn-ea"/>
              <a:cs typeface="Saysettha OT" panose="020B0504020207020204" pitchFamily="34" charset="-34"/>
            </a:rPr>
            <a:t>ດ້ານທີ່ດີຂອງພຣະເຈົ້າ</a:t>
          </a:r>
          <a:endParaRPr lang="en-US" sz="2000" b="1" kern="1200" noProof="0" dirty="0">
            <a:solidFill>
              <a:prstClr val="black">
                <a:hueOff val="0"/>
                <a:satOff val="0"/>
                <a:lumOff val="0"/>
                <a:alphaOff val="0"/>
              </a:prstClr>
            </a:solidFill>
            <a:latin typeface="Saysettha OT" panose="020B0504020207020204" pitchFamily="34" charset="-34"/>
            <a:ea typeface="+mn-ea"/>
            <a:cs typeface="Saysettha OT" panose="020B0504020207020204" pitchFamily="34" charset="-34"/>
          </a:endParaRPr>
        </a:p>
      </dsp:txBody>
      <dsp:txXfrm>
        <a:off x="2807206" y="0"/>
        <a:ext cx="2540229" cy="536861"/>
      </dsp:txXfrm>
    </dsp:sp>
    <dsp:sp modelId="{7583F063-1618-47DD-A04B-F94D883543E6}">
      <dsp:nvSpPr>
        <dsp:cNvPr id="0" name=""/>
        <dsp:cNvSpPr/>
      </dsp:nvSpPr>
      <dsp:spPr>
        <a:xfrm>
          <a:off x="2807206" y="1084089"/>
          <a:ext cx="186609" cy="186609"/>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985022" y="959900"/>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o-LA" sz="2000" b="1" kern="1200" noProof="0" dirty="0">
              <a:latin typeface="Saysettha OT" panose="020B0504020207020204" pitchFamily="34" charset="-34"/>
              <a:cs typeface="Saysettha OT" panose="020B0504020207020204" pitchFamily="34" charset="-34"/>
            </a:rPr>
            <a:t>ຣິດອໍານາດ</a:t>
          </a:r>
          <a:endParaRPr lang="en-US" sz="2000" b="1" kern="1200" noProof="0" dirty="0">
            <a:latin typeface="Saysettha OT" panose="020B0504020207020204" pitchFamily="34" charset="-34"/>
            <a:cs typeface="Saysettha OT" panose="020B0504020207020204" pitchFamily="34" charset="-34"/>
          </a:endParaRPr>
        </a:p>
      </dsp:txBody>
      <dsp:txXfrm>
        <a:off x="2985022" y="959900"/>
        <a:ext cx="2362413" cy="434987"/>
      </dsp:txXfrm>
    </dsp:sp>
    <dsp:sp modelId="{5221AC91-1EF6-4389-88EE-440942929C89}">
      <dsp:nvSpPr>
        <dsp:cNvPr id="0" name=""/>
        <dsp:cNvSpPr/>
      </dsp:nvSpPr>
      <dsp:spPr>
        <a:xfrm>
          <a:off x="2807206" y="1519077"/>
          <a:ext cx="186609" cy="186609"/>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985022" y="1394888"/>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o-LA" sz="2000" b="1" kern="1200" noProof="0" dirty="0">
              <a:latin typeface="Saysettha OT" panose="020B0504020207020204" pitchFamily="34" charset="-34"/>
              <a:cs typeface="Saysettha OT" panose="020B0504020207020204" pitchFamily="34" charset="-34"/>
            </a:rPr>
            <a:t>ການຍອມຮັບ</a:t>
          </a:r>
          <a:endParaRPr lang="en-US" sz="2000" b="1" kern="1200" noProof="0" dirty="0">
            <a:latin typeface="Saysettha OT" panose="020B0504020207020204" pitchFamily="34" charset="-34"/>
            <a:cs typeface="Saysettha OT" panose="020B0504020207020204" pitchFamily="34" charset="-34"/>
          </a:endParaRPr>
        </a:p>
      </dsp:txBody>
      <dsp:txXfrm>
        <a:off x="2985022" y="1394888"/>
        <a:ext cx="2362413" cy="434987"/>
      </dsp:txXfrm>
    </dsp:sp>
    <dsp:sp modelId="{BC6AC961-8476-45B7-BC8A-0ABB721B8675}">
      <dsp:nvSpPr>
        <dsp:cNvPr id="0" name=""/>
        <dsp:cNvSpPr/>
      </dsp:nvSpPr>
      <dsp:spPr>
        <a:xfrm>
          <a:off x="2807206" y="1954065"/>
          <a:ext cx="186609" cy="186609"/>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985022" y="1829876"/>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o-LA" sz="2000" b="1" kern="1200" noProof="0" dirty="0">
              <a:latin typeface="Saysettha OT" panose="020B0504020207020204" pitchFamily="34" charset="-34"/>
              <a:cs typeface="Saysettha OT" panose="020B0504020207020204" pitchFamily="34" charset="-34"/>
            </a:rPr>
            <a:t>ການໃຫ້ອະໄພ</a:t>
          </a:r>
          <a:endParaRPr lang="en-US" sz="2000" b="1" kern="1200" noProof="0" dirty="0">
            <a:latin typeface="Saysettha OT" panose="020B0504020207020204" pitchFamily="34" charset="-34"/>
            <a:cs typeface="Saysettha OT" panose="020B0504020207020204" pitchFamily="34" charset="-34"/>
          </a:endParaRPr>
        </a:p>
      </dsp:txBody>
      <dsp:txXfrm>
        <a:off x="2985022" y="1829876"/>
        <a:ext cx="2362413" cy="434987"/>
      </dsp:txXfrm>
    </dsp:sp>
    <dsp:sp modelId="{0D8C232F-F28D-400E-BD44-3E5B1752609C}">
      <dsp:nvSpPr>
        <dsp:cNvPr id="0" name=""/>
        <dsp:cNvSpPr/>
      </dsp:nvSpPr>
      <dsp:spPr>
        <a:xfrm>
          <a:off x="2807206" y="2389053"/>
          <a:ext cx="186609" cy="186609"/>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985022" y="2264864"/>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o-LA" sz="2000" b="1" kern="1200" noProof="0" dirty="0">
              <a:latin typeface="Saysettha OT" panose="020B0504020207020204" pitchFamily="34" charset="-34"/>
              <a:cs typeface="Saysettha OT" panose="020B0504020207020204" pitchFamily="34" charset="-34"/>
            </a:rPr>
            <a:t>ການຊ່ວຍໃຫ້ລອດ</a:t>
          </a:r>
          <a:endParaRPr lang="en-US" sz="2000" b="1" kern="1200" noProof="0" dirty="0">
            <a:latin typeface="Saysettha OT" panose="020B0504020207020204" pitchFamily="34" charset="-34"/>
            <a:cs typeface="Saysettha OT" panose="020B0504020207020204" pitchFamily="34" charset="-34"/>
          </a:endParaRPr>
        </a:p>
      </dsp:txBody>
      <dsp:txXfrm>
        <a:off x="2985022" y="2264864"/>
        <a:ext cx="2362413" cy="4349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07/07/2026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07/07/2026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352925" y="238125"/>
            <a:ext cx="7839075" cy="769441"/>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lo-LA" sz="4400" b="1"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aysettha OT" panose="020B0504020207020204" pitchFamily="34" charset="-34"/>
                <a:cs typeface="Saysettha OT" panose="020B0504020207020204" pitchFamily="34" charset="-34"/>
              </a:rPr>
              <a:t>ຂ່າວປະເສີດເລື່ອງໄມ້ກາງແຂນ</a:t>
            </a:r>
            <a:endParaRPr lang="en-US"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505575"/>
            <a:ext cx="5438775" cy="338554"/>
          </a:xfrm>
          <a:prstGeom prst="rect">
            <a:avLst/>
          </a:prstGeom>
          <a:noFill/>
        </p:spPr>
        <p:txBody>
          <a:bodyPr wrap="square" rtlCol="0">
            <a:spAutoFit/>
          </a:bodyPr>
          <a:lstStyle/>
          <a:p>
            <a:pPr algn="ctr"/>
            <a:r>
              <a:rPr lang="lo-LA" sz="1600" b="1" dirty="0">
                <a:solidFill>
                  <a:srgbClr val="EBD4B3"/>
                </a:solidFill>
                <a:effectLst>
                  <a:outerShdw blurRad="38100" dist="38100" dir="2700000" algn="tl">
                    <a:srgbClr val="000000"/>
                  </a:outerShdw>
                </a:effectLst>
                <a:latin typeface="Saysettha OT" panose="020B0504020207020204" pitchFamily="34" charset="-34"/>
                <a:cs typeface="Saysettha OT" panose="020B0504020207020204" pitchFamily="34" charset="-34"/>
              </a:rPr>
              <a:t>ບົດຮຽນທີ </a:t>
            </a:r>
            <a:r>
              <a:rPr lang="en-US" sz="1600" b="1" noProof="0" dirty="0">
                <a:solidFill>
                  <a:srgbClr val="EBD4B3"/>
                </a:solidFill>
                <a:effectLst>
                  <a:outerShdw blurRad="38100" dist="38100" dir="2700000" algn="tl">
                    <a:srgbClr val="000000"/>
                  </a:outerShdw>
                </a:effectLst>
                <a:latin typeface="Saysettha OT" panose="020B0504020207020204" pitchFamily="34" charset="-34"/>
                <a:cs typeface="Saysettha OT" panose="020B0504020207020204" pitchFamily="34" charset="-34"/>
              </a:rPr>
              <a:t>2 </a:t>
            </a:r>
            <a:r>
              <a:rPr lang="lo-LA" sz="1600" b="1" noProof="0" dirty="0">
                <a:solidFill>
                  <a:srgbClr val="EBD4B3"/>
                </a:solidFill>
                <a:effectLst>
                  <a:outerShdw blurRad="38100" dist="38100" dir="2700000" algn="tl">
                    <a:srgbClr val="000000"/>
                  </a:outerShdw>
                </a:effectLst>
                <a:latin typeface="Saysettha OT" panose="020B0504020207020204" pitchFamily="34" charset="-34"/>
                <a:cs typeface="Saysettha OT" panose="020B0504020207020204" pitchFamily="34" charset="-34"/>
              </a:rPr>
              <a:t>ສໍາລັບສະບາໂຕທີ</a:t>
            </a:r>
            <a:r>
              <a:rPr lang="en-US" sz="1600" b="1" noProof="0" dirty="0">
                <a:solidFill>
                  <a:srgbClr val="EBD4B3"/>
                </a:solidFill>
                <a:effectLst>
                  <a:outerShdw blurRad="38100" dist="38100" dir="2700000" algn="tl">
                    <a:srgbClr val="000000"/>
                  </a:outerShdw>
                </a:effectLst>
                <a:latin typeface="Saysettha OT" panose="020B0504020207020204" pitchFamily="34" charset="-34"/>
                <a:cs typeface="Saysettha OT" panose="020B0504020207020204" pitchFamily="34" charset="-34"/>
              </a:rPr>
              <a:t> 11</a:t>
            </a:r>
            <a:r>
              <a:rPr lang="lo-LA" sz="1600" b="1" noProof="0" dirty="0">
                <a:solidFill>
                  <a:srgbClr val="EBD4B3"/>
                </a:solidFill>
                <a:effectLst>
                  <a:outerShdw blurRad="38100" dist="38100" dir="2700000" algn="tl">
                    <a:srgbClr val="000000"/>
                  </a:outerShdw>
                </a:effectLst>
                <a:latin typeface="Saysettha OT" panose="020B0504020207020204" pitchFamily="34" charset="-34"/>
                <a:cs typeface="Saysettha OT" panose="020B0504020207020204" pitchFamily="34" charset="-34"/>
              </a:rPr>
              <a:t> ເດືອນກໍລະກົດ</a:t>
            </a:r>
            <a:r>
              <a:rPr lang="en-US" sz="1600" b="1" noProof="0" dirty="0">
                <a:solidFill>
                  <a:srgbClr val="EBD4B3"/>
                </a:solidFill>
                <a:effectLst>
                  <a:outerShdw blurRad="38100" dist="38100" dir="2700000" algn="tl">
                    <a:srgbClr val="000000"/>
                  </a:outerShdw>
                </a:effectLst>
                <a:latin typeface="Saysettha OT" panose="020B0504020207020204" pitchFamily="34" charset="-34"/>
                <a:cs typeface="Saysettha OT" panose="020B0504020207020204" pitchFamily="34" charset="-34"/>
              </a:rPr>
              <a:t>, 2026</a:t>
            </a: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1846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Saysettha OT" panose="020B0504020207020204" pitchFamily="34" charset="-34"/>
                <a:cs typeface="Saysettha OT" panose="020B0504020207020204" pitchFamily="34" charset="-34"/>
              </a:rPr>
              <a:t>“</a:t>
            </a:r>
            <a:r>
              <a:rPr lang="lo-LA" sz="2400" b="1" dirty="0">
                <a:solidFill>
                  <a:srgbClr val="FCE996"/>
                </a:solidFill>
                <a:effectLst>
                  <a:glow rad="127000">
                    <a:srgbClr val="030303"/>
                  </a:glow>
                </a:effectLst>
                <a:latin typeface="Saysettha OT" panose="020B0504020207020204" pitchFamily="34" charset="-34"/>
                <a:cs typeface="Saysettha OT" panose="020B0504020207020204" pitchFamily="34" charset="-34"/>
              </a:rPr>
              <a:t>ເລື່ອງຄວາມຕາຍຂອງພຣະຄຣິດທີ່ໄມ້ກາງແຂນນັ້ນ ເປັນເລື່ອງໂງ່ສໍາລັບພວກທີ່ກໍາລັງຈິບຫາຍໄປ, ແຕ່ສໍາລັບພວກເຮົາທີ່ກໍາລັງຮັບຄວາມພົ້ນນັ້ນ ຖືວ່າເປັນຣິດອໍານາດຂອງພຣະເຈົ້າ</a:t>
            </a:r>
            <a:r>
              <a:rPr kumimoji="0" lang="en-US" sz="2400" b="1" i="0" u="none" strike="noStrike" kern="1200" cap="none" spc="0" normalizeH="0" baseline="0" noProof="0" dirty="0">
                <a:ln>
                  <a:noFill/>
                </a:ln>
                <a:solidFill>
                  <a:srgbClr val="FCE996"/>
                </a:solidFill>
                <a:effectLst>
                  <a:glow rad="127000">
                    <a:srgbClr val="030303"/>
                  </a:glow>
                </a:effectLst>
                <a:uLnTx/>
                <a:uFillTx/>
                <a:latin typeface="Saysettha OT" panose="020B0504020207020204" pitchFamily="34" charset="-34"/>
                <a:cs typeface="Saysettha OT" panose="020B0504020207020204" pitchFamily="34" charset="-3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E996"/>
                </a:solidFill>
                <a:effectLst>
                  <a:glow rad="127000">
                    <a:srgbClr val="030303"/>
                  </a:glow>
                </a:effectLst>
                <a:uLnTx/>
                <a:uFillTx/>
                <a:latin typeface="Saysettha OT" panose="020B0504020207020204" pitchFamily="34" charset="-34"/>
                <a:cs typeface="Saysettha OT" panose="020B0504020207020204" pitchFamily="34" charset="-34"/>
              </a:rPr>
              <a:t>(1 </a:t>
            </a:r>
            <a:r>
              <a:rPr lang="lo-LA" b="1" dirty="0">
                <a:solidFill>
                  <a:srgbClr val="FCE996"/>
                </a:solidFill>
                <a:effectLst>
                  <a:glow rad="127000">
                    <a:srgbClr val="030303"/>
                  </a:glow>
                </a:effectLst>
                <a:latin typeface="Saysettha OT" panose="020B0504020207020204" pitchFamily="34" charset="-34"/>
                <a:cs typeface="Saysettha OT" panose="020B0504020207020204" pitchFamily="34" charset="-34"/>
              </a:rPr>
              <a:t>ກຣທ</a:t>
            </a:r>
            <a:r>
              <a:rPr kumimoji="0" lang="en-US" sz="1800" b="1" i="0" u="none" strike="noStrike" kern="1200" cap="none" spc="0" normalizeH="0" baseline="0" noProof="0" dirty="0">
                <a:ln>
                  <a:noFill/>
                </a:ln>
                <a:solidFill>
                  <a:srgbClr val="FCE996"/>
                </a:solidFill>
                <a:effectLst>
                  <a:glow rad="127000">
                    <a:srgbClr val="030303"/>
                  </a:glow>
                </a:effectLst>
                <a:uLnTx/>
                <a:uFillTx/>
                <a:latin typeface="Saysettha OT" panose="020B0504020207020204" pitchFamily="34" charset="-34"/>
                <a:cs typeface="Saysettha OT" panose="020B0504020207020204" pitchFamily="34" charset="-34"/>
              </a:rPr>
              <a:t> 1:18)</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695141916"/>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0" y="105013"/>
            <a:ext cx="7686675" cy="707886"/>
          </a:xfrm>
          <a:prstGeom prst="rect">
            <a:avLst/>
          </a:prstGeom>
          <a:noFill/>
        </p:spPr>
        <p:txBody>
          <a:bodyPr wrap="square" rtlCol="0">
            <a:spAutoFit/>
          </a:bodyPr>
          <a:lstStyle/>
          <a:p>
            <a:pPr>
              <a:spcBef>
                <a:spcPts val="600"/>
              </a:spcBef>
            </a:pPr>
            <a:r>
              <a:rPr lang="en-US" sz="2000" b="1" noProof="0" dirty="0">
                <a:latin typeface="Saysettha OT" panose="020B0504020207020204" pitchFamily="34" charset="-34"/>
                <a:cs typeface="Saysettha OT" panose="020B0504020207020204" pitchFamily="34" charset="-34"/>
              </a:rPr>
              <a:t>1 </a:t>
            </a:r>
            <a:r>
              <a:rPr lang="lo-LA" sz="2000" b="1" noProof="0" dirty="0">
                <a:latin typeface="Saysettha OT" panose="020B0504020207020204" pitchFamily="34" charset="-34"/>
                <a:cs typeface="Saysettha OT" panose="020B0504020207020204" pitchFamily="34" charset="-34"/>
              </a:rPr>
              <a:t>ກຣທ</a:t>
            </a:r>
            <a:r>
              <a:rPr lang="en-US" sz="2000" b="1" noProof="0" dirty="0">
                <a:latin typeface="Saysettha OT" panose="020B0504020207020204" pitchFamily="34" charset="-34"/>
                <a:cs typeface="Saysettha OT" panose="020B0504020207020204" pitchFamily="34" charset="-34"/>
              </a:rPr>
              <a:t> 1:17-31 </a:t>
            </a:r>
            <a:r>
              <a:rPr lang="lo-LA" sz="2000" b="1" noProof="0" dirty="0">
                <a:latin typeface="Saysettha OT" panose="020B0504020207020204" pitchFamily="34" charset="-34"/>
                <a:cs typeface="Saysettha OT" panose="020B0504020207020204" pitchFamily="34" charset="-34"/>
              </a:rPr>
              <a:t>ໄດ້ກ່າວເຖິງວິທີທີ່ໄມ້ກາງແຂນສົ່ງຜົນກະທົບຕໍ່ກັບຊີວິດຂອງຜູ້ຄົນ</a:t>
            </a:r>
            <a:endParaRPr lang="en-US" sz="2000" b="1" noProof="0" dirty="0">
              <a:latin typeface="Saysettha OT" panose="020B0504020207020204" pitchFamily="34" charset="-34"/>
              <a:cs typeface="Saysettha OT" panose="020B0504020207020204" pitchFamily="34" charset="-34"/>
            </a:endParaRP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0" y="1813173"/>
            <a:ext cx="768667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ໄດ້ຮັບຄວາມລອດໂດຍຜູ້ທີ່ຕາຍເທິງໄມ້ກາງແຂນແລ້ວຟື້ນຄືນຊີບ</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ສໍາລັບມະນຸດ</a:t>
            </a:r>
            <a:r>
              <a:rPr kumimoji="0" lang="lo-LA" sz="2000"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ຟັງເບິ່ງແລ້ວເປັນສິ່ງທີ່ໂງ່ງ່າວທີ່ສຸດ</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lang="lo-LA" sz="2000" b="1" dirty="0">
                <a:solidFill>
                  <a:prstClr val="black"/>
                </a:solidFill>
                <a:latin typeface="Saysettha OT" panose="020B0504020207020204" pitchFamily="34" charset="-34"/>
                <a:cs typeface="Saysettha OT" panose="020B0504020207020204" pitchFamily="34" charset="-34"/>
              </a:rPr>
              <a:t> ໄຮ້ສາລະທີ່ສຸດ</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ແລະ ອ່ອນແອທີ່ສຸດ</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ແຕ່ສໍາລັບພວກເຮົາຜູ້ທີ່ເປີດໃຈຕໍ່ການຊົງຮຽກເອີ້ນຂອງພຣະວິນຍານບໍຣິສຸດແລ້ວ</a:t>
            </a:r>
            <a:r>
              <a:rPr kumimoji="0" lang="lo-LA" sz="2000"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ໄມ້ກາງແຂນກໍ່ຄື </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ພະລັງຂອງພຣະເຈົ້າ</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lang="lo-LA" sz="2000" b="1" dirty="0">
                <a:solidFill>
                  <a:prstClr val="black"/>
                </a:solidFill>
                <a:latin typeface="Saysettha OT" panose="020B0504020207020204" pitchFamily="34" charset="-34"/>
                <a:cs typeface="Saysettha OT" panose="020B0504020207020204" pitchFamily="34" charset="-34"/>
              </a:rPr>
              <a:t>ສະຕິປັນຍາ</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ຄວາມຊອບທໍາ</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ການຊໍາລະໃຫ້ບໍຣິສຸດ</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lang="lo-LA" sz="2000" b="1" dirty="0">
                <a:solidFill>
                  <a:prstClr val="black"/>
                </a:solidFill>
                <a:latin typeface="Saysettha OT" panose="020B0504020207020204" pitchFamily="34" charset="-34"/>
                <a:cs typeface="Saysettha OT" panose="020B0504020207020204" pitchFamily="34" charset="-34"/>
              </a:rPr>
              <a:t>ແລະ ການໄຖ່ບາບ</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 </a:t>
            </a:r>
            <a:r>
              <a:rPr lang="lo-LA" sz="2000" b="1" dirty="0">
                <a:solidFill>
                  <a:prstClr val="black"/>
                </a:solidFill>
                <a:latin typeface="Saysettha OT" panose="020B0504020207020204" pitchFamily="34" charset="-34"/>
                <a:cs typeface="Saysettha OT" panose="020B0504020207020204" pitchFamily="34" charset="-34"/>
              </a:rPr>
              <a:t>ກຣທ</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1:18, 30).</a:t>
            </a:r>
          </a:p>
        </p:txBody>
      </p:sp>
      <p:sp>
        <p:nvSpPr>
          <p:cNvPr id="8" name="CuadroTexto 7">
            <a:extLst>
              <a:ext uri="{FF2B5EF4-FFF2-40B4-BE49-F238E27FC236}">
                <a16:creationId xmlns:a16="http://schemas.microsoft.com/office/drawing/2014/main" id="{C07439D8-F068-0B54-EBCB-1877D7D20CE0}"/>
              </a:ext>
            </a:extLst>
          </p:cNvPr>
          <p:cNvSpPr txBox="1"/>
          <p:nvPr/>
        </p:nvSpPr>
        <p:spPr>
          <a:xfrm>
            <a:off x="0" y="812899"/>
            <a:ext cx="76866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ສໍາລັບຜູ້ທີ່ເຊື່ອ, ໄມ້ກາງແຂນເປັນສັນຍາລັກແຫ່ງຄວາມລອດ,</a:t>
            </a:r>
            <a:r>
              <a:rPr kumimoji="0" lang="lo-LA" sz="2000"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ແຕ່ສໍາລັບຜູ້ຄົນທີ່ອາໄສຢູ່ໃນສະຕະວັດທໍາອິດ ໄມ້ກາງແຂນນັ້ນ ເປັນພຽງສັນຍາລັກຂອງການຕາຍທີ່ໜ້າອັບອາຍທີ່ສຸດ</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112843"/>
            <a:ext cx="6051278" cy="584775"/>
          </a:xfrm>
          <a:prstGeom prst="rect">
            <a:avLst/>
          </a:prstGeom>
          <a:noFill/>
        </p:spPr>
        <p:txBody>
          <a:bodyPr wrap="square">
            <a:spAutoFit/>
          </a:bodyPr>
          <a:lstStyle/>
          <a:p>
            <a:pPr algn="ctr"/>
            <a:r>
              <a:rPr lang="lo-LA" sz="3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latin typeface="Saysettha OT" panose="020B0504020207020204" pitchFamily="34" charset="-34"/>
                <a:cs typeface="Saysettha OT" panose="020B0504020207020204" pitchFamily="34" charset="-34"/>
              </a:rPr>
              <a:t>ສະຕິປັນຍາຂອງພຣະເຈົ້າ</a:t>
            </a:r>
            <a:endParaRPr lang="en-US" sz="3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950064E5-E791-FC74-233E-9F92C91AD13B}"/>
              </a:ext>
            </a:extLst>
          </p:cNvPr>
          <p:cNvSpPr txBox="1"/>
          <p:nvPr/>
        </p:nvSpPr>
        <p:spPr>
          <a:xfrm>
            <a:off x="3293377" y="792206"/>
            <a:ext cx="5605245" cy="923330"/>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b="1" noProof="0" dirty="0">
                <a:solidFill>
                  <a:schemeClr val="accent4">
                    <a:lumMod val="50000"/>
                  </a:schemeClr>
                </a:solidFill>
                <a:latin typeface="Saysettha OT" panose="020B0504020207020204" pitchFamily="34" charset="-34"/>
                <a:cs typeface="Saysettha OT" panose="020B0504020207020204" pitchFamily="34" charset="-34"/>
              </a:rPr>
              <a:t>“</a:t>
            </a:r>
            <a:r>
              <a:rPr lang="lo-LA" b="1" noProof="0" dirty="0">
                <a:solidFill>
                  <a:schemeClr val="accent4">
                    <a:lumMod val="50000"/>
                  </a:schemeClr>
                </a:solidFill>
                <a:latin typeface="Saysettha OT" panose="020B0504020207020204" pitchFamily="34" charset="-34"/>
                <a:cs typeface="Saysettha OT" panose="020B0504020207020204" pitchFamily="34" charset="-34"/>
              </a:rPr>
              <a:t>ແຕ່ສໍາລັບພວກທີ່ພຣະເຈົ້າເອີ້ນໄວ້ແລ້ວນັ້ນ ບໍ່ວ່າຄົນຢິວ ຫລື ຄົນຕ່າງຊາດກໍ່ຕາມ ເຂົາຖືວ່າ ພຣະຄຣິດເປັນຣິດອໍານາດ ແລະ ເປັນສະຕິປັນຍາຂອງພຣະເຈົ້າ </a:t>
            </a:r>
            <a:r>
              <a:rPr lang="en-US" sz="1400" b="1" noProof="0" dirty="0">
                <a:solidFill>
                  <a:schemeClr val="accent4">
                    <a:lumMod val="50000"/>
                  </a:schemeClr>
                </a:solidFill>
                <a:latin typeface="Saysettha OT" panose="020B0504020207020204" pitchFamily="34" charset="-34"/>
                <a:cs typeface="Saysettha OT" panose="020B0504020207020204" pitchFamily="34" charset="-34"/>
              </a:rPr>
              <a:t>(1 </a:t>
            </a:r>
            <a:r>
              <a:rPr lang="lo-LA" sz="1400" b="1" noProof="0" dirty="0">
                <a:solidFill>
                  <a:schemeClr val="accent4">
                    <a:lumMod val="50000"/>
                  </a:schemeClr>
                </a:solidFill>
                <a:latin typeface="Saysettha OT" panose="020B0504020207020204" pitchFamily="34" charset="-34"/>
                <a:cs typeface="Saysettha OT" panose="020B0504020207020204" pitchFamily="34" charset="-34"/>
              </a:rPr>
              <a:t>ກຣທ</a:t>
            </a:r>
            <a:r>
              <a:rPr lang="en-US" sz="1400" b="1" noProof="0" dirty="0">
                <a:solidFill>
                  <a:schemeClr val="accent4">
                    <a:lumMod val="50000"/>
                  </a:schemeClr>
                </a:solidFill>
                <a:latin typeface="Saysettha OT" panose="020B0504020207020204" pitchFamily="34" charset="-34"/>
                <a:cs typeface="Saysettha OT" panose="020B0504020207020204" pitchFamily="34" charset="-34"/>
              </a:rPr>
              <a:t> 1:24)</a:t>
            </a:r>
            <a:endParaRPr lang="en-US" b="1" noProof="0" dirty="0">
              <a:solidFill>
                <a:schemeClr val="accent4">
                  <a:lumMod val="50000"/>
                </a:schemeClr>
              </a:solidFill>
              <a:latin typeface="Saysettha OT" panose="020B0504020207020204" pitchFamily="34" charset="-34"/>
              <a:cs typeface="Saysettha OT" panose="020B0504020207020204" pitchFamily="34" charset="-34"/>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769077"/>
            <a:ext cx="5699619" cy="1200329"/>
          </a:xfrm>
          <a:prstGeom prst="rect">
            <a:avLst/>
          </a:prstGeom>
          <a:noFill/>
        </p:spPr>
        <p:txBody>
          <a:bodyPr wrap="square" rtlCol="0">
            <a:spAutoFit/>
          </a:bodyPr>
          <a:lstStyle/>
          <a:p>
            <a:pPr>
              <a:spcBef>
                <a:spcPts val="600"/>
              </a:spcBef>
            </a:pPr>
            <a:r>
              <a:rPr lang="lo-LA" b="1" noProof="0" dirty="0">
                <a:latin typeface="Saysettha OT" panose="020B0504020207020204" pitchFamily="34" charset="-34"/>
                <a:cs typeface="Saysettha OT" panose="020B0504020207020204" pitchFamily="34" charset="-34"/>
              </a:rPr>
              <a:t>ໃນເມືອງອາແຖນ</a:t>
            </a:r>
            <a:r>
              <a:rPr lang="en-US"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ອຈ ໂປໂລ ໄດ້ໃຊ້ສະຕິປັນຍາຂອງມະນຸດເພື່ອພະຍາຍາມໂນ້ມນ້າວພວກນັກປາດທັງຫລາຍ, ແຕ່ຫລັງຈາກນັ້ນເປັນຕົ້ນມາ ເພິ່ນຈຶ່ງຕັດສິນໃຈໃຊ້ສະຕິປັນຍາຈາກພຣະເຈົ້າເທົ່ານັ້ນ</a:t>
            </a:r>
            <a:r>
              <a:rPr lang="en-US" b="1" noProof="0" dirty="0">
                <a:latin typeface="Saysettha OT" panose="020B0504020207020204" pitchFamily="34" charset="-34"/>
                <a:cs typeface="Saysettha OT" panose="020B0504020207020204" pitchFamily="34" charset="-34"/>
              </a:rPr>
              <a:t>.</a:t>
            </a:r>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344405" y="4666206"/>
            <a:ext cx="7170819" cy="1200329"/>
          </a:xfrm>
          <a:prstGeom prst="rect">
            <a:avLst/>
          </a:prstGeom>
          <a:noFill/>
        </p:spPr>
        <p:txBody>
          <a:bodyPr wrap="square">
            <a:spAutoFit/>
          </a:bodyPr>
          <a:lstStyle/>
          <a:p>
            <a:pPr>
              <a:spcBef>
                <a:spcPts val="600"/>
              </a:spcBef>
            </a:pPr>
            <a:r>
              <a:rPr lang="lo-LA" b="1" noProof="0" dirty="0">
                <a:latin typeface="Saysettha OT" panose="020B0504020207020204" pitchFamily="34" charset="-34"/>
                <a:cs typeface="Saysettha OT" panose="020B0504020207020204" pitchFamily="34" charset="-34"/>
              </a:rPr>
              <a:t>ສະຕິປັນຍາຂອງພຣະເຈົ້າ ໄດ້ທໍາລາຍ </a:t>
            </a:r>
            <a:r>
              <a:rPr lang="en-US"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ສະຕິປັນຍາຂອງນັກປາດທີ່ເປັນມະນຸດ</a:t>
            </a:r>
            <a:r>
              <a:rPr lang="en-US"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ໂດຍເຮັດໃຫ້ </a:t>
            </a:r>
            <a:r>
              <a:rPr lang="en-US"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ຄວາມສະຫລາດຂອງຄົນສະຫລາດ</a:t>
            </a:r>
            <a:r>
              <a:rPr lang="en-US"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ໄດ້ສູນເສຍໄປ </a:t>
            </a:r>
            <a:r>
              <a:rPr lang="en-US" b="1" noProof="0" dirty="0">
                <a:latin typeface="Saysettha OT" panose="020B0504020207020204" pitchFamily="34" charset="-34"/>
                <a:cs typeface="Saysettha OT" panose="020B0504020207020204" pitchFamily="34" charset="-34"/>
              </a:rPr>
              <a:t>(1 </a:t>
            </a:r>
            <a:r>
              <a:rPr lang="lo-LA" b="1" noProof="0" dirty="0">
                <a:latin typeface="Saysettha OT" panose="020B0504020207020204" pitchFamily="34" charset="-34"/>
                <a:cs typeface="Saysettha OT" panose="020B0504020207020204" pitchFamily="34" charset="-34"/>
              </a:rPr>
              <a:t>ກຣທ</a:t>
            </a:r>
            <a:r>
              <a:rPr lang="en-US" b="1" noProof="0" dirty="0">
                <a:latin typeface="Saysettha OT" panose="020B0504020207020204" pitchFamily="34" charset="-34"/>
                <a:cs typeface="Saysettha OT" panose="020B0504020207020204" pitchFamily="34" charset="-34"/>
              </a:rPr>
              <a:t> 1:19); </a:t>
            </a:r>
            <a:r>
              <a:rPr lang="lo-LA" b="1" dirty="0">
                <a:latin typeface="Saysettha OT" panose="020B0504020207020204" pitchFamily="34" charset="-34"/>
                <a:cs typeface="Saysettha OT" panose="020B0504020207020204" pitchFamily="34" charset="-34"/>
              </a:rPr>
              <a:t>ແລະ</a:t>
            </a:r>
            <a:r>
              <a:rPr lang="en-US"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ເຮັດໃຫ້ເຫັນວ່າ ປັນຍາຂອງຝ່າຍໂລກນີ້ເປັນຄວາມໂງ່</a:t>
            </a:r>
            <a:r>
              <a:rPr lang="en-US" b="1" noProof="0" dirty="0">
                <a:latin typeface="Saysettha OT" panose="020B0504020207020204" pitchFamily="34" charset="-34"/>
                <a:cs typeface="Saysettha OT" panose="020B0504020207020204" pitchFamily="34" charset="-34"/>
              </a:rPr>
              <a:t>” (1 </a:t>
            </a:r>
            <a:r>
              <a:rPr lang="lo-LA" b="1" dirty="0">
                <a:latin typeface="Saysettha OT" panose="020B0504020207020204" pitchFamily="34" charset="-34"/>
                <a:cs typeface="Saysettha OT" panose="020B0504020207020204" pitchFamily="34" charset="-34"/>
              </a:rPr>
              <a:t>ກຣທ</a:t>
            </a:r>
            <a:r>
              <a:rPr lang="en-US" b="1" noProof="0" dirty="0">
                <a:latin typeface="Saysettha OT" panose="020B0504020207020204" pitchFamily="34" charset="-34"/>
                <a:cs typeface="Saysettha OT" panose="020B0504020207020204" pitchFamily="34" charset="-34"/>
              </a:rPr>
              <a:t> 1:20).</a:t>
            </a:r>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4179443"/>
            <a:ext cx="7170820" cy="400110"/>
          </a:xfrm>
          <a:prstGeom prst="rect">
            <a:avLst/>
          </a:prstGeom>
          <a:noFill/>
        </p:spPr>
        <p:txBody>
          <a:bodyPr wrap="square">
            <a:spAutoFit/>
          </a:bodyPr>
          <a:lstStyle/>
          <a:p>
            <a:pPr>
              <a:spcBef>
                <a:spcPts val="600"/>
              </a:spcBef>
            </a:pPr>
            <a:r>
              <a:rPr lang="lo-LA" sz="2000" b="1" noProof="0" dirty="0">
                <a:latin typeface="Saysettha OT" panose="020B0504020207020204" pitchFamily="34" charset="-34"/>
                <a:cs typeface="Saysettha OT" panose="020B0504020207020204" pitchFamily="34" charset="-34"/>
              </a:rPr>
              <a:t>ສະຕິປັນຍາຈາກພຣະເຈົ້າ ທີ່ ອຈ ໂປໂລ ປະກາດນັ້ນ ແມ່ນຫຍັງ</a:t>
            </a:r>
            <a:r>
              <a:rPr lang="en-US" sz="2000" b="1" noProof="0" dirty="0">
                <a:latin typeface="Saysettha OT" panose="020B0504020207020204" pitchFamily="34" charset="-34"/>
                <a:cs typeface="Saysettha OT" panose="020B0504020207020204" pitchFamily="34" charset="-34"/>
              </a:rPr>
              <a:t>?</a:t>
            </a:r>
          </a:p>
        </p:txBody>
      </p:sp>
      <p:sp>
        <p:nvSpPr>
          <p:cNvPr id="15" name="CuadroTexto 14">
            <a:extLst>
              <a:ext uri="{FF2B5EF4-FFF2-40B4-BE49-F238E27FC236}">
                <a16:creationId xmlns:a16="http://schemas.microsoft.com/office/drawing/2014/main" id="{6125FFEF-3FD9-E996-E413-22E357869CA0}"/>
              </a:ext>
            </a:extLst>
          </p:cNvPr>
          <p:cNvSpPr txBox="1"/>
          <p:nvPr/>
        </p:nvSpPr>
        <p:spPr>
          <a:xfrm>
            <a:off x="344404" y="5768521"/>
            <a:ext cx="7247021" cy="923330"/>
          </a:xfrm>
          <a:prstGeom prst="rect">
            <a:avLst/>
          </a:prstGeom>
          <a:noFill/>
        </p:spPr>
        <p:txBody>
          <a:bodyPr wrap="square">
            <a:spAutoFit/>
          </a:bodyPr>
          <a:lstStyle/>
          <a:p>
            <a:pPr>
              <a:spcBef>
                <a:spcPts val="600"/>
              </a:spcBef>
            </a:pPr>
            <a:r>
              <a:rPr lang="lo-LA" b="1" noProof="0" dirty="0">
                <a:latin typeface="Saysettha OT" panose="020B0504020207020204" pitchFamily="34" charset="-34"/>
                <a:cs typeface="Saysettha OT" panose="020B0504020207020204" pitchFamily="34" charset="-34"/>
              </a:rPr>
              <a:t>ກົງກັນຂ້າມກັບເຫດຜົນຂອງມະນຸດ</a:t>
            </a:r>
            <a:r>
              <a:rPr lang="en-US"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ເພາະສະຕິປັນຍາຂອງພຣະເຈົ້າປະກອບໄປດ້ວຍ </a:t>
            </a:r>
            <a:r>
              <a:rPr lang="en-US"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ການຊ່ວຍຜູ້ເຊື່ອໃຫ້ລອດໂດຍຄວາມເຊື່ອ ທີ່ມະນຸດເປັນວ່າເປັນຄວາມໂງ່ນັ້ນ</a:t>
            </a:r>
            <a:r>
              <a:rPr lang="en-US" b="1" noProof="0" dirty="0">
                <a:latin typeface="Saysettha OT" panose="020B0504020207020204" pitchFamily="34" charset="-34"/>
                <a:cs typeface="Saysettha OT" panose="020B0504020207020204" pitchFamily="34" charset="-34"/>
              </a:rPr>
              <a:t>”</a:t>
            </a:r>
            <a:r>
              <a:rPr lang="lo-LA" b="1" dirty="0">
                <a:latin typeface="Saysettha OT" panose="020B0504020207020204" pitchFamily="34" charset="-34"/>
                <a:cs typeface="Saysettha OT" panose="020B0504020207020204" pitchFamily="34" charset="-34"/>
              </a:rPr>
              <a:t> </a:t>
            </a:r>
            <a:r>
              <a:rPr lang="en-US" b="1" noProof="0" dirty="0">
                <a:latin typeface="Saysettha OT" panose="020B0504020207020204" pitchFamily="34" charset="-34"/>
                <a:cs typeface="Saysettha OT" panose="020B0504020207020204" pitchFamily="34" charset="-34"/>
              </a:rPr>
              <a:t>(1 </a:t>
            </a:r>
            <a:r>
              <a:rPr lang="lo-LA" b="1" dirty="0">
                <a:latin typeface="Saysettha OT" panose="020B0504020207020204" pitchFamily="34" charset="-34"/>
                <a:cs typeface="Saysettha OT" panose="020B0504020207020204" pitchFamily="34" charset="-34"/>
              </a:rPr>
              <a:t>ກຣທ</a:t>
            </a:r>
            <a:r>
              <a:rPr lang="en-US" b="1" noProof="0" dirty="0">
                <a:latin typeface="Saysettha OT" panose="020B0504020207020204" pitchFamily="34" charset="-34"/>
                <a:cs typeface="Saysettha OT" panose="020B0504020207020204" pitchFamily="34" charset="-34"/>
              </a:rPr>
              <a:t> 1:21).</a:t>
            </a:r>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2884526"/>
            <a:ext cx="568388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ພຣະເຈົ້າເອງຊົງເປັນຜູ້ທີ່ສົ່ງ</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ອຈ ໂປໂລ ເປັນຜູ້ປະກາດ</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ບໍ່ແມ່ນໃຊ້ສະຕິປັນຍາມະນຸດ ແຕ່ເພື່ອວ່າໄມ້ກາງແຂນພຣະຄຣິດນັ້ນຈະບໍ່ເສຍປະໂຫຍດ</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 </a:t>
            </a:r>
            <a:r>
              <a:rPr lang="lo-LA" b="1" dirty="0">
                <a:solidFill>
                  <a:prstClr val="black"/>
                </a:solidFill>
                <a:latin typeface="Saysettha OT" panose="020B0504020207020204" pitchFamily="34" charset="-34"/>
                <a:cs typeface="Saysettha OT" panose="020B0504020207020204" pitchFamily="34" charset="-34"/>
              </a:rPr>
              <a:t>ກຣທ</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1:17).</a:t>
            </a: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0" y="182610"/>
            <a:ext cx="6572248" cy="46166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o-LA" sz="2400" b="1" dirty="0">
                <a:ln/>
                <a:solidFill>
                  <a:schemeClr val="accent3"/>
                </a:solidFill>
                <a:latin typeface="Saysettha OT" panose="020B0504020207020204" pitchFamily="34" charset="-34"/>
                <a:cs typeface="Saysettha OT" panose="020B0504020207020204" pitchFamily="34" charset="-34"/>
              </a:rPr>
              <a:t>ໄມ້ກາງແຂນແມ່ນເລື່ອງໂງ່ຈ້າບໍ?</a:t>
            </a:r>
            <a:endParaRPr lang="en-US" sz="2400" b="1" noProof="0" dirty="0">
              <a:ln/>
              <a:solidFill>
                <a:schemeClr val="accent3"/>
              </a:solidFill>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575311"/>
            <a:ext cx="6572250" cy="830997"/>
          </a:xfrm>
          <a:prstGeom prst="rect">
            <a:avLst/>
          </a:prstGeom>
          <a:noFill/>
        </p:spPr>
        <p:txBody>
          <a:bodyPr wrap="square">
            <a:spAutoFit/>
            <a:scene3d>
              <a:camera prst="orthographicFront"/>
              <a:lightRig rig="threePt" dir="t"/>
            </a:scene3d>
            <a:sp3d extrusionH="57150">
              <a:bevelT w="38100" h="38100"/>
            </a:sp3d>
          </a:bodyPr>
          <a:lstStyle/>
          <a:p>
            <a:pPr algn="ctr"/>
            <a:r>
              <a:rPr lang="en-US" sz="1600" b="1" noProof="0" dirty="0">
                <a:solidFill>
                  <a:schemeClr val="accent1">
                    <a:lumMod val="50000"/>
                  </a:schemeClr>
                </a:solidFill>
                <a:latin typeface="Saysettha OT" panose="020B0504020207020204" pitchFamily="34" charset="-34"/>
                <a:cs typeface="Saysettha OT" panose="020B0504020207020204" pitchFamily="34" charset="-34"/>
              </a:rPr>
              <a:t>“</a:t>
            </a:r>
            <a:r>
              <a:rPr lang="lo-LA" sz="1600" b="1" noProof="0" dirty="0">
                <a:solidFill>
                  <a:schemeClr val="accent1">
                    <a:lumMod val="50000"/>
                  </a:schemeClr>
                </a:solidFill>
                <a:latin typeface="Saysettha OT" panose="020B0504020207020204" pitchFamily="34" charset="-34"/>
                <a:cs typeface="Saysettha OT" panose="020B0504020207020204" pitchFamily="34" charset="-34"/>
              </a:rPr>
              <a:t>ແຕ່ສໍາລັບພວກເຮົາແລ້ວ ພວກເຮົາປະກາດເລື່ອງພຣະຄຣິດ ຜູ້ຖືກຄຶງໄວ້ທີ່ໄມ້ກາງແຂນນັ້ນ ອັນເປັນເລື່ອງທີ່ພວກຢິວຊຸນສະດຸດ ແລະ ເປັນເລື່ອງທີ່ພວກຕ່າງຊາດຖືກວ່າໂງ່</a:t>
            </a:r>
            <a:r>
              <a:rPr lang="en-US" sz="1600" b="1" noProof="0" dirty="0">
                <a:solidFill>
                  <a:schemeClr val="accent1">
                    <a:lumMod val="50000"/>
                  </a:schemeClr>
                </a:solidFill>
                <a:latin typeface="Saysettha OT" panose="020B0504020207020204" pitchFamily="34" charset="-34"/>
                <a:cs typeface="Saysettha OT" panose="020B0504020207020204" pitchFamily="34" charset="-34"/>
              </a:rPr>
              <a:t>” </a:t>
            </a:r>
            <a:r>
              <a:rPr lang="en-US" sz="1200" b="1" noProof="0" dirty="0">
                <a:solidFill>
                  <a:schemeClr val="accent1">
                    <a:lumMod val="50000"/>
                  </a:schemeClr>
                </a:solidFill>
                <a:latin typeface="Saysettha OT" panose="020B0504020207020204" pitchFamily="34" charset="-34"/>
                <a:cs typeface="Saysettha OT" panose="020B0504020207020204" pitchFamily="34" charset="-34"/>
              </a:rPr>
              <a:t>(1 </a:t>
            </a:r>
            <a:r>
              <a:rPr lang="lo-LA" sz="1200" b="1" dirty="0">
                <a:solidFill>
                  <a:schemeClr val="accent1">
                    <a:lumMod val="50000"/>
                  </a:schemeClr>
                </a:solidFill>
                <a:latin typeface="Saysettha OT" panose="020B0504020207020204" pitchFamily="34" charset="-34"/>
                <a:cs typeface="Saysettha OT" panose="020B0504020207020204" pitchFamily="34" charset="-34"/>
              </a:rPr>
              <a:t>ກຣທ</a:t>
            </a:r>
            <a:r>
              <a:rPr lang="en-US" sz="1200" b="1" noProof="0" dirty="0">
                <a:solidFill>
                  <a:schemeClr val="accent1">
                    <a:lumMod val="50000"/>
                  </a:schemeClr>
                </a:solidFill>
                <a:latin typeface="Saysettha OT" panose="020B0504020207020204" pitchFamily="34" charset="-34"/>
                <a:cs typeface="Saysettha OT" panose="020B0504020207020204" pitchFamily="34" charset="-34"/>
              </a:rPr>
              <a:t> 1:23)</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227597" y="2391438"/>
            <a:ext cx="5828295" cy="707886"/>
          </a:xfrm>
          <a:prstGeom prst="rect">
            <a:avLst/>
          </a:prstGeom>
          <a:noFill/>
        </p:spPr>
        <p:txBody>
          <a:bodyPr wrap="square" rtlCol="0">
            <a:spAutoFit/>
          </a:bodyPr>
          <a:lstStyle/>
          <a:p>
            <a:pPr>
              <a:spcBef>
                <a:spcPts val="600"/>
              </a:spcBef>
            </a:pPr>
            <a:r>
              <a:rPr lang="lo-LA" sz="2000" b="1" noProof="0" dirty="0">
                <a:latin typeface="Saysettha OT" panose="020B0504020207020204" pitchFamily="34" charset="-34"/>
                <a:cs typeface="Saysettha OT" panose="020B0504020207020204" pitchFamily="34" charset="-34"/>
              </a:rPr>
              <a:t>ພາສາກຣິກ ທີ່ວ່າ</a:t>
            </a:r>
            <a:r>
              <a:rPr lang="en-US" sz="2000" b="1" i="1" noProof="0" dirty="0" err="1">
                <a:latin typeface="Saysettha OT" panose="020B0504020207020204" pitchFamily="34" charset="-34"/>
                <a:cs typeface="Saysettha OT" panose="020B0504020207020204" pitchFamily="34" charset="-34"/>
              </a:rPr>
              <a:t>mōria</a:t>
            </a:r>
            <a:r>
              <a:rPr lang="en-US" sz="2000" b="1" i="1" noProof="0" dirty="0">
                <a:latin typeface="Saysettha OT" panose="020B0504020207020204" pitchFamily="34" charset="-34"/>
                <a:cs typeface="Saysettha OT" panose="020B0504020207020204" pitchFamily="34" charset="-34"/>
              </a:rPr>
              <a:t> </a:t>
            </a:r>
            <a:r>
              <a:rPr lang="en-US" sz="2000" b="1" noProof="0" dirty="0">
                <a:latin typeface="Saysettha OT" panose="020B0504020207020204" pitchFamily="34" charset="-34"/>
                <a:cs typeface="Saysettha OT" panose="020B0504020207020204" pitchFamily="34" charset="-34"/>
              </a:rPr>
              <a:t>(</a:t>
            </a:r>
            <a:r>
              <a:rPr lang="lo-LA" sz="2000" b="1" noProof="0" dirty="0">
                <a:latin typeface="Saysettha OT" panose="020B0504020207020204" pitchFamily="34" charset="-34"/>
                <a:cs typeface="Saysettha OT" panose="020B0504020207020204" pitchFamily="34" charset="-34"/>
              </a:rPr>
              <a:t>ໂງ່, ໄຮ້ສາລະ</a:t>
            </a:r>
            <a:r>
              <a:rPr lang="en-US"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ໄດ້ຖືກໃຊ້ເຖິງ </a:t>
            </a:r>
            <a:r>
              <a:rPr lang="en-US" sz="2000" b="1" noProof="0" dirty="0">
                <a:latin typeface="Saysettha OT" panose="020B0504020207020204" pitchFamily="34" charset="-34"/>
                <a:cs typeface="Saysettha OT" panose="020B0504020207020204" pitchFamily="34" charset="-34"/>
              </a:rPr>
              <a:t>5</a:t>
            </a:r>
            <a:r>
              <a:rPr lang="lo-LA" sz="2000" b="1" noProof="0" dirty="0">
                <a:latin typeface="Saysettha OT" panose="020B0504020207020204" pitchFamily="34" charset="-34"/>
                <a:cs typeface="Saysettha OT" panose="020B0504020207020204" pitchFamily="34" charset="-34"/>
              </a:rPr>
              <a:t> ຄັ້ງໃນພຣະຄໍາພີ</a:t>
            </a:r>
            <a:r>
              <a:rPr lang="en-US" sz="2000" b="1" noProof="0" dirty="0">
                <a:latin typeface="Saysettha OT" panose="020B0504020207020204" pitchFamily="34" charset="-34"/>
                <a:cs typeface="Saysettha OT" panose="020B0504020207020204" pitchFamily="34" charset="-34"/>
              </a:rPr>
              <a:t>  1 </a:t>
            </a:r>
            <a:r>
              <a:rPr lang="lo-LA" sz="2000" b="1" dirty="0">
                <a:latin typeface="Saysettha OT" panose="020B0504020207020204" pitchFamily="34" charset="-34"/>
                <a:cs typeface="Saysettha OT" panose="020B0504020207020204" pitchFamily="34" charset="-34"/>
              </a:rPr>
              <a:t>ໂກຣິນໂທ</a:t>
            </a:r>
            <a:r>
              <a:rPr lang="en-US" sz="2000" b="1" noProof="0" dirty="0">
                <a:latin typeface="Saysettha OT" panose="020B0504020207020204" pitchFamily="34" charset="-34"/>
                <a:cs typeface="Saysettha OT" panose="020B0504020207020204" pitchFamily="34" charset="-34"/>
              </a:rPr>
              <a:t>:</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3697314200"/>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06480" y="4686863"/>
            <a:ext cx="6448425" cy="923330"/>
          </a:xfrm>
          <a:prstGeom prst="rect">
            <a:avLst/>
          </a:prstGeom>
          <a:noFill/>
        </p:spPr>
        <p:txBody>
          <a:bodyPr wrap="square" rtlCol="0">
            <a:spAutoFit/>
          </a:bodyPr>
          <a:lstStyle/>
          <a:p>
            <a:pPr>
              <a:spcBef>
                <a:spcPts val="600"/>
              </a:spcBef>
            </a:pPr>
            <a:r>
              <a:rPr lang="lo-LA" b="1" noProof="0" dirty="0">
                <a:latin typeface="Saysettha OT" panose="020B0504020207020204" pitchFamily="34" charset="-34"/>
                <a:cs typeface="Saysettha OT" panose="020B0504020207020204" pitchFamily="34" charset="-34"/>
              </a:rPr>
              <a:t>ໄມ້ກາງແຂນເປັນຄວາມໂງ່ ສໍາລັບຄົນທີ່ຫລົງທາງ </a:t>
            </a:r>
            <a:r>
              <a:rPr lang="en-US"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ຄົນຕ່າງຊາດ</a:t>
            </a:r>
            <a:r>
              <a:rPr lang="en-US"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ສໍາລັບຄົນທີ່ບໍ່ຮູ້ຈັກພຣະເຈົ້າ </a:t>
            </a:r>
            <a:r>
              <a:rPr lang="en-US"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ມະນຸດຝ່າຍເນື້ອໜັງ</a:t>
            </a:r>
            <a:r>
              <a:rPr lang="en-US"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ສໍາລັບຄົນທີ່ຖືກຄວບຄຸມໂດຍສະຕິປັນຍາຂອງຕົນເອງເທົ່ານັ້ນ</a:t>
            </a:r>
            <a:r>
              <a:rPr lang="en-US" b="1" noProof="0" dirty="0">
                <a:latin typeface="Saysettha OT" panose="020B0504020207020204" pitchFamily="34" charset="-34"/>
                <a:cs typeface="Saysettha OT" panose="020B0504020207020204" pitchFamily="34" charset="-34"/>
              </a:rPr>
              <a:t>.</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055892" y="1455887"/>
            <a:ext cx="5908511"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85934" y="5659727"/>
            <a:ext cx="644842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ແຕ່ວ່າ ໄມ້ກາງແຂນເປັນພຣະພອນສໍາລັບຄົນທີ່ໄດ້ຮັບຄວາມລອດແລ້ວ</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ຄືສໍາລັບຄົນທີ່ເຕັມໃຈທີ່ຈະເບິ່ງໄມ້ກາງແຂນຈາກມຸມມອງຂອງພຣະເຈົ້າ</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150208"/>
            <a:ext cx="12192000" cy="523220"/>
          </a:xfrm>
          <a:prstGeom prst="rect">
            <a:avLst/>
          </a:prstGeom>
          <a:noFill/>
        </p:spPr>
        <p:txBody>
          <a:bodyPr wrap="square">
            <a:spAutoFit/>
            <a:scene3d>
              <a:camera prst="orthographicFront"/>
              <a:lightRig rig="threePt" dir="t"/>
            </a:scene3d>
            <a:sp3d extrusionH="57150">
              <a:bevelT w="38100" h="38100"/>
            </a:sp3d>
          </a:bodyPr>
          <a:lstStyle/>
          <a:p>
            <a:pPr algn="ctr"/>
            <a:r>
              <a:rPr lang="lo-LA" sz="28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ysettha OT" panose="020B0504020207020204" pitchFamily="34" charset="-34"/>
                <a:cs typeface="Saysettha OT" panose="020B0504020207020204" pitchFamily="34" charset="-34"/>
              </a:rPr>
              <a:t>ຣິດອໍານາດຂອງພຣະເຈົ້າ</a:t>
            </a:r>
            <a:endParaRPr lang="en-US" sz="28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algn="ctr"/>
            <a:r>
              <a:rPr lang="en-US" b="1" noProof="0" dirty="0">
                <a:solidFill>
                  <a:schemeClr val="accent4">
                    <a:lumMod val="50000"/>
                  </a:schemeClr>
                </a:solidFill>
                <a:latin typeface="Saysettha OT" panose="020B0504020207020204" pitchFamily="34" charset="-34"/>
                <a:cs typeface="Saysettha OT" panose="020B0504020207020204" pitchFamily="34" charset="-34"/>
              </a:rPr>
              <a:t>“</a:t>
            </a:r>
            <a:r>
              <a:rPr lang="lo-LA" b="1" noProof="0" dirty="0">
                <a:solidFill>
                  <a:schemeClr val="accent4">
                    <a:lumMod val="50000"/>
                  </a:schemeClr>
                </a:solidFill>
                <a:latin typeface="Saysettha OT" panose="020B0504020207020204" pitchFamily="34" charset="-34"/>
                <a:cs typeface="Saysettha OT" panose="020B0504020207020204" pitchFamily="34" charset="-34"/>
              </a:rPr>
              <a:t>ເລື່ອງຄວາມຕາຍທີ່ພຣະຄຣິດທີ່ໄມ້ກາງແຂນນັ້ນ ເປັນເລື່ອງໂງ່ສໍາລັບພວກທີ່ກໍາລັງຈິບຫາຍໄປ, ແຕ່ສໍາລັບພວກເຮົາທີ່ກໍາລັງຮັບຄວາມພົ້ນນັ້ນ ຖືວ່າເປັນຣິດອໍານາດຂອງພຣະເຈົ້າ</a:t>
            </a:r>
            <a:r>
              <a:rPr lang="en-US" b="1" noProof="0" dirty="0">
                <a:solidFill>
                  <a:schemeClr val="accent4">
                    <a:lumMod val="50000"/>
                  </a:schemeClr>
                </a:solidFill>
                <a:latin typeface="Saysettha OT" panose="020B0504020207020204" pitchFamily="34" charset="-34"/>
                <a:cs typeface="Saysettha OT" panose="020B0504020207020204" pitchFamily="34" charset="-34"/>
              </a:rPr>
              <a:t>.” </a:t>
            </a:r>
            <a:r>
              <a:rPr lang="en-US" sz="1400" b="1" noProof="0" dirty="0">
                <a:solidFill>
                  <a:schemeClr val="accent4">
                    <a:lumMod val="50000"/>
                  </a:schemeClr>
                </a:solidFill>
                <a:latin typeface="Saysettha OT" panose="020B0504020207020204" pitchFamily="34" charset="-34"/>
                <a:cs typeface="Saysettha OT" panose="020B0504020207020204" pitchFamily="34" charset="-34"/>
              </a:rPr>
              <a:t>(1 </a:t>
            </a:r>
            <a:r>
              <a:rPr lang="lo-LA" sz="1400" b="1" dirty="0">
                <a:solidFill>
                  <a:schemeClr val="accent4">
                    <a:lumMod val="50000"/>
                  </a:schemeClr>
                </a:solidFill>
                <a:latin typeface="Saysettha OT" panose="020B0504020207020204" pitchFamily="34" charset="-34"/>
                <a:cs typeface="Saysettha OT" panose="020B0504020207020204" pitchFamily="34" charset="-34"/>
              </a:rPr>
              <a:t>ກຣທ</a:t>
            </a:r>
            <a:r>
              <a:rPr lang="en-US" sz="1400" b="1" noProof="0" dirty="0">
                <a:solidFill>
                  <a:schemeClr val="accent4">
                    <a:lumMod val="50000"/>
                  </a:schemeClr>
                </a:solidFill>
                <a:latin typeface="Saysettha OT" panose="020B0504020207020204" pitchFamily="34" charset="-34"/>
                <a:cs typeface="Saysettha OT" panose="020B0504020207020204" pitchFamily="34" charset="-34"/>
              </a:rPr>
              <a:t> 1:18)</a:t>
            </a:r>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2" y="1317467"/>
            <a:ext cx="7194386" cy="707886"/>
          </a:xfrm>
          <a:prstGeom prst="rect">
            <a:avLst/>
          </a:prstGeom>
          <a:noFill/>
        </p:spPr>
        <p:txBody>
          <a:bodyPr wrap="square">
            <a:spAutoFit/>
          </a:bodyPr>
          <a:lstStyle/>
          <a:p>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ໄມ້ກາງແຂນມີຣິດອໍານາດຂອງພຣະເຈົ້າໃນການສະແດງເຖິງດ້ານທີ່ຊົ່ວທີ່ສຸດຂອງມະນຸດ</a:t>
            </a:r>
            <a:r>
              <a:rPr kumimoji="0" lang="lo-LA" sz="2000"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ແລະ ດ້ານທີ່ດີທີ່ສຸດຂອງພຣະເຈົ້າ</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(1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ກຣທ</a:t>
            </a:r>
            <a:r>
              <a:rPr kumimoji="0" lang="en-US"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1:18).</a:t>
            </a:r>
            <a:endParaRPr lang="en-US" noProof="0" dirty="0">
              <a:latin typeface="Saysettha OT" panose="020B0504020207020204" pitchFamily="34" charset="-34"/>
              <a:cs typeface="Saysettha OT" panose="020B0504020207020204" pitchFamily="34" charset="-34"/>
            </a:endParaRPr>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3504320493"/>
              </p:ext>
            </p:extLst>
          </p:nvPr>
        </p:nvGraphicFramePr>
        <p:xfrm>
          <a:off x="1199148" y="2038967"/>
          <a:ext cx="5487402"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04774" y="4756432"/>
            <a:ext cx="6581776" cy="646331"/>
          </a:xfrm>
          <a:prstGeom prst="rect">
            <a:avLst/>
          </a:prstGeom>
          <a:noFill/>
        </p:spPr>
        <p:txBody>
          <a:bodyPr wrap="square">
            <a:spAutoFit/>
          </a:bodyPr>
          <a:lstStyle/>
          <a:p>
            <a:pPr>
              <a:spcBef>
                <a:spcPts val="600"/>
              </a:spcBef>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ຜູ້ທີ່ປະຕິເສດໄມ້ກາງແຂນ ຈະໄດ້ຮັບຜົນກະທົບຈາກການກະທໍາຜິດຂອງຕົນ</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ແລະ ໃນທີ່ສຸດກໍຈະຖືກທໍາລາຍໂດຍພຣະອົງຜູ້ທີ່ພວກເຂົາໄດ້ປະຕິເສດ</a:t>
            </a:r>
            <a:endPar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endParaRP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04772" y="5540533"/>
            <a:ext cx="679132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lo-LA" b="1" dirty="0">
                <a:solidFill>
                  <a:prstClr val="black"/>
                </a:solidFill>
                <a:latin typeface="Saysettha OT" panose="020B0504020207020204" pitchFamily="34" charset="-34"/>
                <a:cs typeface="Saysettha OT" panose="020B0504020207020204" pitchFamily="34" charset="-34"/>
              </a:rPr>
              <a:t>ຣິດອໍານາດຂອງພຣະເຈົ້າທີ່ໄດ້ປາກົດທີ່ໄມ້ກາງແຂນ, ສາມາດເຮັດໃຫ້ມະນຸດຄືນດີກັບພຣະເຈົ້າໄດ້ ໂດຍການໄດ້ຮັບການຍົກໂທດບາບທັງໝົດຂອງພວກເຂົາ, ແລະ ປະທານຊີວິດນິຣັນດອນໃຫ້ແກ່ພວກເຂົາ</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ກລຊ</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1:20; 1P. 2:24).</a:t>
            </a: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650"/>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5" y="161645"/>
            <a:ext cx="7419975" cy="523220"/>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lo-LA" sz="2800" b="1" noProof="0" dirty="0">
                <a:ln w="13462">
                  <a:noFill/>
                  <a:prstDash val="solid"/>
                </a:ln>
                <a:solidFill>
                  <a:srgbClr val="0070C0"/>
                </a:solidFill>
                <a:effectLst>
                  <a:outerShdw dist="38100" dir="2700000" algn="bl" rotWithShape="0">
                    <a:srgbClr val="002060"/>
                  </a:outerShdw>
                </a:effectLst>
                <a:latin typeface="Saysettha OT" panose="020B0504020207020204" pitchFamily="34" charset="-34"/>
                <a:cs typeface="Saysettha OT" panose="020B0504020207020204" pitchFamily="34" charset="-34"/>
              </a:rPr>
              <a:t>ຂ່າວປະເສີດເລື່ອງໄມ້ກາງແຂນ</a:t>
            </a:r>
            <a:endParaRPr lang="en-US" sz="2800" b="1" noProof="0" dirty="0">
              <a:ln w="13462">
                <a:noFill/>
                <a:prstDash val="solid"/>
              </a:ln>
              <a:solidFill>
                <a:srgbClr val="0070C0"/>
              </a:solidFill>
              <a:effectLst>
                <a:outerShdw dist="38100" dir="2700000" algn="bl" rotWithShape="0">
                  <a:srgbClr val="002060"/>
                </a:outerShdw>
              </a:effectLst>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684865"/>
            <a:ext cx="7419977" cy="923330"/>
          </a:xfrm>
          <a:prstGeom prst="rect">
            <a:avLst/>
          </a:prstGeom>
          <a:noFill/>
        </p:spPr>
        <p:txBody>
          <a:bodyPr wrap="square">
            <a:spAutoFit/>
          </a:bodyPr>
          <a:lstStyle/>
          <a:p>
            <a:pPr algn="ctr"/>
            <a:r>
              <a:rPr lang="en-US" b="1" noProof="0" dirty="0">
                <a:solidFill>
                  <a:schemeClr val="accent5">
                    <a:lumMod val="50000"/>
                  </a:schemeClr>
                </a:solidFill>
                <a:latin typeface="Saysettha OT" panose="020B0504020207020204" pitchFamily="34" charset="-34"/>
                <a:cs typeface="Saysettha OT" panose="020B0504020207020204" pitchFamily="34" charset="-34"/>
              </a:rPr>
              <a:t>“</a:t>
            </a:r>
            <a:r>
              <a:rPr lang="lo-LA" b="1" dirty="0">
                <a:solidFill>
                  <a:schemeClr val="accent5">
                    <a:lumMod val="50000"/>
                  </a:schemeClr>
                </a:solidFill>
                <a:latin typeface="Saysettha OT" panose="020B0504020207020204" pitchFamily="34" charset="-34"/>
                <a:cs typeface="Saysettha OT" panose="020B0504020207020204" pitchFamily="34" charset="-34"/>
              </a:rPr>
              <a:t>ເພາະຕາມພຣະສະຕິປັນຍາຂອງພຣະເຈົ້າເຫັນວ່າ ມະນຸດບໍ່ສາມາດຮູ້ຈັກພຣະອົງໄດ້ດ້ວຍປັນຍາຂອງເຂົາເອງ, ແຕ່ພຣະອົງພໍໃຈໃຊ້ຂ່າວເລື່ອງທີ່ເຂົາຖືວ່າໂງ່ ຊຶ່ງພວກເຮົາປະກາດຢູ່ນັ້ນ ເພື່ອຊ່ວຍຜູ້ທີ່ເຊື່ອໃຫ້ພົ້ນ </a:t>
            </a:r>
            <a:r>
              <a:rPr lang="en-US" sz="1400" b="1" noProof="0" dirty="0">
                <a:solidFill>
                  <a:schemeClr val="accent5">
                    <a:lumMod val="50000"/>
                  </a:schemeClr>
                </a:solidFill>
                <a:latin typeface="Saysettha OT" panose="020B0504020207020204" pitchFamily="34" charset="-34"/>
                <a:cs typeface="Saysettha OT" panose="020B0504020207020204" pitchFamily="34" charset="-34"/>
              </a:rPr>
              <a:t>(1 </a:t>
            </a:r>
            <a:r>
              <a:rPr lang="lo-LA" sz="1400" b="1" noProof="0" dirty="0">
                <a:solidFill>
                  <a:schemeClr val="accent5">
                    <a:lumMod val="50000"/>
                  </a:schemeClr>
                </a:solidFill>
                <a:latin typeface="Saysettha OT" panose="020B0504020207020204" pitchFamily="34" charset="-34"/>
                <a:cs typeface="Saysettha OT" panose="020B0504020207020204" pitchFamily="34" charset="-34"/>
              </a:rPr>
              <a:t>ກຣທ</a:t>
            </a:r>
            <a:r>
              <a:rPr lang="en-US" sz="1400" b="1" noProof="0" dirty="0">
                <a:solidFill>
                  <a:schemeClr val="accent5">
                    <a:lumMod val="50000"/>
                  </a:schemeClr>
                </a:solidFill>
                <a:latin typeface="Saysettha OT" panose="020B0504020207020204" pitchFamily="34" charset="-34"/>
                <a:cs typeface="Saysettha OT" panose="020B0504020207020204" pitchFamily="34" charset="-34"/>
              </a:rPr>
              <a:t> 1:21)</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052887" y="1650319"/>
            <a:ext cx="7939087" cy="646331"/>
          </a:xfrm>
          <a:prstGeom prst="rect">
            <a:avLst/>
          </a:prstGeom>
          <a:noFill/>
        </p:spPr>
        <p:txBody>
          <a:bodyPr wrap="square" rtlCol="0">
            <a:spAutoFit/>
          </a:bodyPr>
          <a:lstStyle/>
          <a:p>
            <a:pPr>
              <a:spcBef>
                <a:spcPts val="600"/>
              </a:spcBef>
            </a:pPr>
            <a:r>
              <a:rPr lang="lo-LA" b="1" noProof="0" dirty="0">
                <a:latin typeface="Saysettha OT" panose="020B0504020207020204" pitchFamily="34" charset="-34"/>
                <a:cs typeface="Saysettha OT" panose="020B0504020207020204" pitchFamily="34" charset="-34"/>
              </a:rPr>
              <a:t>ເປັນຫຍັງການປະກາດຂ່າວປະເສີດເລື່ອງໄມ້ກາງແຂນ ຈຶ່ງຖືວ່າເປັນເລື່ອງໂງ່ ສໍາລັບຜູ້ທີ່ບໍ່ເຊື່ອ?</a:t>
            </a:r>
            <a:r>
              <a:rPr lang="en-US" b="1" noProof="0" dirty="0">
                <a:latin typeface="Saysettha OT" panose="020B0504020207020204" pitchFamily="34" charset="-34"/>
                <a:cs typeface="Saysettha OT" panose="020B0504020207020204" pitchFamily="34" charset="-34"/>
              </a:rPr>
              <a:t>(1 </a:t>
            </a:r>
            <a:r>
              <a:rPr lang="lo-LA" b="1" noProof="0" dirty="0">
                <a:latin typeface="Saysettha OT" panose="020B0504020207020204" pitchFamily="34" charset="-34"/>
                <a:cs typeface="Saysettha OT" panose="020B0504020207020204" pitchFamily="34" charset="-34"/>
              </a:rPr>
              <a:t>ກຣທ</a:t>
            </a:r>
            <a:r>
              <a:rPr lang="en-US" b="1" noProof="0" dirty="0">
                <a:latin typeface="Saysettha OT" panose="020B0504020207020204" pitchFamily="34" charset="-34"/>
                <a:cs typeface="Saysettha OT" panose="020B0504020207020204" pitchFamily="34" charset="-34"/>
              </a:rPr>
              <a:t> 1:21-24)?</a:t>
            </a: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842108"/>
            <a:ext cx="3486150" cy="22904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4186238"/>
            <a:ext cx="3390779" cy="2543084"/>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052887" y="6050024"/>
            <a:ext cx="813911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ຂ່າວເລື່ອງໄມ້ກາງແຂນສະແດງໃຫ້ເຫັນວ່າ ພຣະເຈົ້າຊົງເຕັມໃຈທີ່ຈະເຮັດທຸກວິທີທາງ</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ເພື່ອປະທານຄວາມລອດໃຫ້ແກ່ພວກເຮົາ.</a:t>
            </a:r>
            <a:endPar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endParaRPr>
          </a:p>
        </p:txBody>
      </p:sp>
      <p:sp>
        <p:nvSpPr>
          <p:cNvPr id="9" name="CuadroTexto 8">
            <a:extLst>
              <a:ext uri="{FF2B5EF4-FFF2-40B4-BE49-F238E27FC236}">
                <a16:creationId xmlns:a16="http://schemas.microsoft.com/office/drawing/2014/main" id="{4401F70F-6603-38CC-70BB-C7F8B496A5B0}"/>
              </a:ext>
            </a:extLst>
          </p:cNvPr>
          <p:cNvSpPr txBox="1"/>
          <p:nvPr/>
        </p:nvSpPr>
        <p:spPr>
          <a:xfrm>
            <a:off x="4052887" y="4541919"/>
            <a:ext cx="793908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ຢ່າງໃດກໍ່ຕາມ, ສໍາລັບເຫລົ່າທູດສະຫວັນ ຂ່າວເລື່ອງໄມ້ກາງແຂນນັ້ນແຕກຕ່າງອອກໄປຢ່າງໝົດຈົດ,</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ພຣະເຢຊູຜູ້ທີ່ພວກເຂົາຮູ້ຈັກໃນສະຫວັນ ຊົງຍອມໃຫ້ຕົນເອງຖືກຂ້າດ້ວຍຄວາມຮັກຕໍ່ຊົນຊາດທີ່ໄດ້ປະຕິເສດພຣະອົງ, ກໍ່ຄືມຸມມອງທີ່ ອຈ ໂປໂລ ຕ້ອງການ ສື່ສານຜ່ານທາງບົດເທດສະໜາຂອງເພິ່ນ.</a:t>
            </a:r>
            <a:endPar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endParaRP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052890" y="2403438"/>
            <a:ext cx="7734298"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lo-LA" b="1" dirty="0">
                <a:solidFill>
                  <a:prstClr val="black"/>
                </a:solidFill>
                <a:latin typeface="Saysettha OT" panose="020B0504020207020204" pitchFamily="34" charset="-34"/>
                <a:cs typeface="Saysettha OT" panose="020B0504020207020204" pitchFamily="34" charset="-34"/>
              </a:rPr>
              <a:t>ຄົນຢິວຕ່າງກໍ່ລໍຖ້າພຣະເມຊີອາ ທີ່ຈະມາຊ່ວຍພວກເຂົາໃຫ້ລອດພົ້ນ ການການຖືກກົດຂີ່ຂອງຄົນໂຣມັມ, ຕອນທີ່ພຣະເຢຊູຊົງປະກາດວ່າພຣະອົງຈະຖືກຕຶງທີ່ໄມ້ກາງແຂນ ພວກສາວົກຂອງພຣະອົງເອງກໍຕົກໃຈຢ້ານກົວ, ສໍາລັບຄົນຢິວແລ້ວ ຄົນທີ່ຖືກຕຶງທີ່ໄມ້ກາງແຂນນັ້ນ ກໍ່ຄື ຄົນທີ່ພຣະເຈົ້າໄດ້ສາບແຊ່ງ </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ພບຍສ</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21:23).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ສໍາລັບຄົນຕ່າງຊາດທີ່ບໍ່ໄດ້ລໍຖ້າພຣະຜູ້ຊ່ວຍກໍ່ຄິດແບບດຽວກັນຄື ໄມ້ກາງແຂນນັ້ນເປັນເລື່ອງທີ່ໂງ່</a:t>
            </a:r>
            <a:endPar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1" y="133266"/>
            <a:ext cx="8887759" cy="461665"/>
          </a:xfrm>
          <a:prstGeom prst="rect">
            <a:avLst/>
          </a:prstGeom>
          <a:noFill/>
        </p:spPr>
        <p:txBody>
          <a:bodyPr wrap="square">
            <a:spAutoFit/>
            <a:scene3d>
              <a:camera prst="orthographicFront"/>
              <a:lightRig rig="threePt" dir="t"/>
            </a:scene3d>
            <a:sp3d extrusionH="57150">
              <a:bevelT h="25400" prst="softRound"/>
            </a:sp3d>
          </a:bodyPr>
          <a:lstStyle/>
          <a:p>
            <a:pPr algn="ctr"/>
            <a:r>
              <a:rPr lang="lo-LA" sz="2400" b="1" noProof="0" dirty="0">
                <a:ln w="6600">
                  <a:solidFill>
                    <a:schemeClr val="accent2"/>
                  </a:solidFill>
                  <a:prstDash val="solid"/>
                </a:ln>
                <a:solidFill>
                  <a:srgbClr val="993300"/>
                </a:solidFill>
                <a:effectLst>
                  <a:outerShdw dist="25400" dir="2700000" algn="tl" rotWithShape="0">
                    <a:schemeClr val="accent2"/>
                  </a:outerShdw>
                </a:effectLst>
                <a:latin typeface="Saysettha OT" panose="020B0504020207020204" pitchFamily="34" charset="-34"/>
                <a:cs typeface="Saysettha OT" panose="020B0504020207020204" pitchFamily="34" charset="-34"/>
              </a:rPr>
              <a:t>ພຣະເຈົ້າໂງ່ ແລະ ອ່ອນແອບໍ?</a:t>
            </a:r>
            <a:endParaRPr lang="en-US" sz="2400" b="1" noProof="0" dirty="0">
              <a:ln w="6600">
                <a:solidFill>
                  <a:schemeClr val="accent2"/>
                </a:solidFill>
                <a:prstDash val="solid"/>
              </a:ln>
              <a:solidFill>
                <a:srgbClr val="993300"/>
              </a:solidFill>
              <a:effectLst>
                <a:outerShdw dist="25400" dir="2700000" algn="tl" rotWithShape="0">
                  <a:schemeClr val="accent2"/>
                </a:outerShdw>
              </a:effectLst>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C5254987-C98C-B374-7A38-DEA5D7FC791A}"/>
              </a:ext>
            </a:extLst>
          </p:cNvPr>
          <p:cNvSpPr txBox="1"/>
          <p:nvPr/>
        </p:nvSpPr>
        <p:spPr>
          <a:xfrm>
            <a:off x="259916" y="513260"/>
            <a:ext cx="8181473" cy="100994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ເພາະສິ່ງທີ່ເບິ່ງຄືວ່າ ເປັນຄວາມໂງ່ຂອງພຣະເຈົ້າ ກໍຍັງສະຫລາດກວ່າປັນຍາຂອງມະນຸດ ແລະ ສິ່ງທີ່ເບິ່ງຄືວ່າເປັນຄວາມອ່ອນແຮງຂອງພຣະເຈົ້າ ກໍຍັງແຂງແຮງກວ່າກໍາລັງຂອງມະນຸດ</a:t>
            </a:r>
            <a:r>
              <a:rPr lang="en-US" b="1" noProof="0" dirty="0">
                <a:latin typeface="Saysettha OT" panose="020B0504020207020204" pitchFamily="34" charset="-34"/>
                <a:cs typeface="Saysettha OT" panose="020B0504020207020204" pitchFamily="34" charset="-34"/>
              </a:rPr>
              <a:t>.” </a:t>
            </a:r>
            <a:r>
              <a:rPr lang="en-US" sz="1400" b="1" noProof="0" dirty="0">
                <a:latin typeface="Saysettha OT" panose="020B0504020207020204" pitchFamily="34" charset="-34"/>
                <a:cs typeface="Saysettha OT" panose="020B0504020207020204" pitchFamily="34" charset="-34"/>
              </a:rPr>
              <a:t>(1 </a:t>
            </a:r>
            <a:r>
              <a:rPr lang="lo-LA" sz="1400" b="1" dirty="0">
                <a:latin typeface="Saysettha OT" panose="020B0504020207020204" pitchFamily="34" charset="-34"/>
                <a:cs typeface="Saysettha OT" panose="020B0504020207020204" pitchFamily="34" charset="-34"/>
              </a:rPr>
              <a:t>ກຣທ </a:t>
            </a:r>
            <a:r>
              <a:rPr lang="en-US" sz="1400" b="1" noProof="0" dirty="0">
                <a:latin typeface="Saysettha OT" panose="020B0504020207020204" pitchFamily="34" charset="-34"/>
                <a:cs typeface="Saysettha OT" panose="020B0504020207020204" pitchFamily="34" charset="-34"/>
              </a:rPr>
              <a:t>1:25)</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4" y="1550746"/>
            <a:ext cx="8225056" cy="369332"/>
          </a:xfrm>
          <a:prstGeom prst="rect">
            <a:avLst/>
          </a:prstGeom>
          <a:noFill/>
        </p:spPr>
        <p:txBody>
          <a:bodyPr wrap="square" rtlCol="0">
            <a:spAutoFit/>
          </a:bodyPr>
          <a:lstStyle/>
          <a:p>
            <a:pPr>
              <a:spcBef>
                <a:spcPts val="600"/>
              </a:spcBef>
            </a:pPr>
            <a:r>
              <a:rPr lang="lo-LA" b="1" noProof="0" dirty="0">
                <a:latin typeface="Saysettha OT" panose="020B0504020207020204" pitchFamily="34" charset="-34"/>
                <a:cs typeface="Saysettha OT" panose="020B0504020207020204" pitchFamily="34" charset="-34"/>
              </a:rPr>
              <a:t>ແລ້ວພຣະເຈົ້າໂງ່ ຫລື ອ່ອນແອບໍ? </a:t>
            </a:r>
            <a:r>
              <a:rPr lang="en-US" b="1" noProof="0" dirty="0">
                <a:latin typeface="Saysettha OT" panose="020B0504020207020204" pitchFamily="34" charset="-34"/>
                <a:cs typeface="Saysettha OT" panose="020B0504020207020204" pitchFamily="34" charset="-34"/>
              </a:rPr>
              <a:t>(1 </a:t>
            </a:r>
            <a:r>
              <a:rPr lang="lo-LA" b="1" noProof="0" dirty="0">
                <a:latin typeface="Saysettha OT" panose="020B0504020207020204" pitchFamily="34" charset="-34"/>
                <a:cs typeface="Saysettha OT" panose="020B0504020207020204" pitchFamily="34" charset="-34"/>
              </a:rPr>
              <a:t>ກຣທ</a:t>
            </a:r>
            <a:r>
              <a:rPr lang="en-US" b="1" noProof="0" dirty="0">
                <a:latin typeface="Saysettha OT" panose="020B0504020207020204" pitchFamily="34" charset="-34"/>
                <a:cs typeface="Saysettha OT" panose="020B0504020207020204" pitchFamily="34" charset="-34"/>
              </a:rPr>
              <a:t> 1:25)?</a:t>
            </a: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566717"/>
            <a:ext cx="5173077" cy="3175388"/>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5821711" y="3382051"/>
            <a:ext cx="6075948" cy="646331"/>
          </a:xfrm>
          <a:prstGeom prst="rect">
            <a:avLst/>
          </a:prstGeom>
          <a:noFill/>
        </p:spPr>
        <p:txBody>
          <a:bodyPr wrap="square">
            <a:spAutoFit/>
          </a:bodyPr>
          <a:lstStyle/>
          <a:p>
            <a:pPr>
              <a:spcBef>
                <a:spcPts val="600"/>
              </a:spcBef>
            </a:pPr>
            <a:r>
              <a:rPr lang="lo-LA" b="1" noProof="0" dirty="0">
                <a:latin typeface="Saysettha OT" panose="020B0504020207020204" pitchFamily="34" charset="-34"/>
                <a:cs typeface="Saysettha OT" panose="020B0504020207020204" pitchFamily="34" charset="-34"/>
              </a:rPr>
              <a:t>ສະຕິປັນຍາທັງໝົດທີ່ຮວບຮວມມາຈາກຄົນທີ່ສະຫລາດທີ່ສຸດ ກໍ່ບໍ່ສາມາດຄິດແຜນການແຫ່ງຄວາມລອດສໍາລັບມະນຸດຊາດໄດ້.</a:t>
            </a:r>
            <a:endParaRPr lang="en-US" b="1" noProof="0" dirty="0">
              <a:latin typeface="Saysettha OT" panose="020B0504020207020204" pitchFamily="34" charset="-34"/>
              <a:cs typeface="Saysettha OT" panose="020B0504020207020204" pitchFamily="34" charset="-34"/>
            </a:endParaRPr>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5429250" y="5657671"/>
            <a:ext cx="5098344" cy="923330"/>
          </a:xfrm>
          <a:prstGeom prst="rect">
            <a:avLst/>
          </a:prstGeom>
          <a:noFill/>
        </p:spPr>
        <p:txBody>
          <a:bodyPr wrap="square">
            <a:spAutoFit/>
          </a:bodyPr>
          <a:lstStyle/>
          <a:p>
            <a:pPr>
              <a:spcBef>
                <a:spcPts val="600"/>
              </a:spcBef>
            </a:pPr>
            <a:r>
              <a:rPr lang="lo-LA" b="1" dirty="0">
                <a:latin typeface="Saysettha OT" panose="020B0504020207020204" pitchFamily="34" charset="-34"/>
                <a:cs typeface="Saysettha OT" panose="020B0504020207020204" pitchFamily="34" charset="-34"/>
              </a:rPr>
              <a:t>ໃຫ້ພວກເຮົາສັງເກດວ່າ ມີພຽງແຕ່ </a:t>
            </a:r>
            <a:r>
              <a:rPr lang="lo-LA" b="1" i="1" u="sng" noProof="0" dirty="0">
                <a:latin typeface="Saysettha OT" panose="020B0504020207020204" pitchFamily="34" charset="-34"/>
                <a:cs typeface="Saysettha OT" panose="020B0504020207020204" pitchFamily="34" charset="-34"/>
              </a:rPr>
              <a:t>ຜູ້ເຊື່ອ</a:t>
            </a:r>
            <a:r>
              <a:rPr lang="en-US" b="1" i="1" u="sng"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ໃນພຣະເຢຊູເທົ່ານັ້ນ ທີ່ຕອບສະໜອງການ </a:t>
            </a:r>
            <a:r>
              <a:rPr lang="lo-LA" b="1" i="1" u="sng" dirty="0">
                <a:latin typeface="Saysettha OT" panose="020B0504020207020204" pitchFamily="34" charset="-34"/>
                <a:cs typeface="Saysettha OT" panose="020B0504020207020204" pitchFamily="34" charset="-34"/>
              </a:rPr>
              <a:t>ຊົງຮຽກເອີ້ນ</a:t>
            </a:r>
            <a:r>
              <a:rPr lang="en-US" b="1" i="1" u="sng"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ຂອງພຣະວິນຍານບໍຣິສຸດ ເພື່ອທີ່ຈະໄດ້ຮັບ </a:t>
            </a:r>
            <a:r>
              <a:rPr lang="lo-LA" b="1" i="1" u="sng" noProof="0" dirty="0">
                <a:latin typeface="Saysettha OT" panose="020B0504020207020204" pitchFamily="34" charset="-34"/>
                <a:cs typeface="Saysettha OT" panose="020B0504020207020204" pitchFamily="34" charset="-34"/>
              </a:rPr>
              <a:t>ຄວາມລອດ</a:t>
            </a:r>
            <a:r>
              <a:rPr lang="en-US" b="1" i="1" u="sng" noProof="0" dirty="0">
                <a:latin typeface="Saysettha OT" panose="020B0504020207020204" pitchFamily="34" charset="-34"/>
                <a:cs typeface="Saysettha OT" panose="020B0504020207020204" pitchFamily="34" charset="-34"/>
              </a:rPr>
              <a:t> .</a:t>
            </a:r>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1994844"/>
            <a:ext cx="1195387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ແນ່ນອນວ່າ </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ບໍ່</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ເພາະພຣະເຈົ້າບໍ່ໄດ້ບົກຜ່ອງໃນຂໍ້ໃດໆ, ອຈ ໂປໂລ ພຽງແຕ່ປຽບທຽບຄ້າຍໆຄໍາອຸປະມາ:</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ຖ້າພຣະເຈົ້າຊົງມີຄວາມຄິດທີ່ໂງ່ ພຣະອົງກໍຄົງສະຫລາດກວ່າຄວາມຄິດທີ່ສະຫລາດທີ່ສຸດຂອງມະນຸດ, ຫລືຖ້າມີຂໍ້ໂຕ້ແຍ້ງທີ່ອ່ອນແອນໃນພຣະເຈົ້າ ຂໍ້ໂຕ້ແຍ້ງເຫລົ່ານັ້ນກໍແຂງແກ່ງທີ່ສຸດກວ່າຂໍ້ໂຕ້ແຍ້ງຂອງມະນຸດ. </a:t>
            </a:r>
            <a:r>
              <a:rPr lang="lo-LA" b="1" dirty="0">
                <a:solidFill>
                  <a:prstClr val="black"/>
                </a:solidFill>
                <a:latin typeface="Saysettha OT" panose="020B0504020207020204" pitchFamily="34" charset="-34"/>
                <a:cs typeface="Saysettha OT" panose="020B0504020207020204" pitchFamily="34" charset="-34"/>
              </a:rPr>
              <a:t>ແຕ່ຄວາມຈິງແລ້ວພຣະອົງບໍ່ໄດ້ໂງ່ ຫລື ອ່ອນແອ ແຕ່ເປັນພຽງ </a:t>
            </a:r>
            <a:r>
              <a:rPr lang="en-US" b="1" dirty="0">
                <a:solidFill>
                  <a:prstClr val="black"/>
                </a:solidFill>
                <a:latin typeface="Saysettha OT" panose="020B0504020207020204" pitchFamily="34" charset="-34"/>
                <a:cs typeface="Saysettha OT" panose="020B0504020207020204" pitchFamily="34" charset="-34"/>
              </a:rPr>
              <a:t>“</a:t>
            </a:r>
            <a:r>
              <a:rPr lang="lo-LA" b="1" dirty="0">
                <a:solidFill>
                  <a:prstClr val="black"/>
                </a:solidFill>
                <a:latin typeface="Saysettha OT" panose="020B0504020207020204" pitchFamily="34" charset="-34"/>
                <a:cs typeface="Saysettha OT" panose="020B0504020207020204" pitchFamily="34" charset="-34"/>
              </a:rPr>
              <a:t>ຄໍາເວົ້າ, ຄໍາປຽບທຽບ</a:t>
            </a:r>
            <a:r>
              <a:rPr lang="en-US" b="1" dirty="0">
                <a:solidFill>
                  <a:prstClr val="black"/>
                </a:solidFill>
                <a:latin typeface="Saysettha OT" panose="020B0504020207020204" pitchFamily="34" charset="-34"/>
                <a:cs typeface="Saysettha OT" panose="020B0504020207020204" pitchFamily="34" charset="-34"/>
              </a:rPr>
              <a:t>”</a:t>
            </a:r>
            <a:r>
              <a:rPr lang="lo-LA" b="1" dirty="0">
                <a:solidFill>
                  <a:prstClr val="black"/>
                </a:solidFill>
                <a:latin typeface="Saysettha OT" panose="020B0504020207020204" pitchFamily="34" charset="-34"/>
                <a:cs typeface="Saysettha OT" panose="020B0504020207020204" pitchFamily="34" charset="-34"/>
              </a:rPr>
              <a:t> ໃນພາສາມະນຸດເທົ່ານັ້ນ.</a:t>
            </a:r>
            <a:endPar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endParaRPr>
          </a:p>
        </p:txBody>
      </p:sp>
      <p:sp>
        <p:nvSpPr>
          <p:cNvPr id="11" name="CuadroTexto 10">
            <a:extLst>
              <a:ext uri="{FF2B5EF4-FFF2-40B4-BE49-F238E27FC236}">
                <a16:creationId xmlns:a16="http://schemas.microsoft.com/office/drawing/2014/main" id="{22F2AD8A-EE51-5A7D-F560-B8A06C6BFB82}"/>
              </a:ext>
            </a:extLst>
          </p:cNvPr>
          <p:cNvSpPr txBox="1"/>
          <p:nvPr/>
        </p:nvSpPr>
        <p:spPr>
          <a:xfrm>
            <a:off x="5429250" y="4149349"/>
            <a:ext cx="644033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ມີພຽງພຣະເຈົ້າເທົ່ານັ້ນທີ່ສາມາດປະທານການໄຖ່ບາບໄດ້</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ໂດຍຜ່ານອໍານາດແຫ່ງການເສຍສະຫລະຂອງພຣະເຢຊູເທິງໄມ້ກາງແຂນແກ່ຜູ້ທີ່ກໍາລັງໄດ້ຮັບຄວາມລອດ</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 </a:t>
            </a:r>
            <a:r>
              <a:rPr lang="lo-LA" b="1" dirty="0">
                <a:solidFill>
                  <a:prstClr val="black"/>
                </a:solidFill>
                <a:latin typeface="Saysettha OT" panose="020B0504020207020204" pitchFamily="34" charset="-34"/>
                <a:cs typeface="Saysettha OT" panose="020B0504020207020204" pitchFamily="34" charset="-34"/>
              </a:rPr>
              <a:t>ກຣທ</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1:18); “</a:t>
            </a:r>
            <a:r>
              <a:rPr lang="lo-LA" b="1" dirty="0">
                <a:solidFill>
                  <a:prstClr val="black"/>
                </a:solidFill>
                <a:latin typeface="Saysettha OT" panose="020B0504020207020204" pitchFamily="34" charset="-34"/>
                <a:cs typeface="Saysettha OT" panose="020B0504020207020204" pitchFamily="34" charset="-34"/>
              </a:rPr>
              <a:t>ເພື່ອທີ່ຈະເຊື່ອ</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 </a:t>
            </a:r>
            <a:r>
              <a:rPr lang="lo-LA" b="1" dirty="0">
                <a:solidFill>
                  <a:prstClr val="black"/>
                </a:solidFill>
                <a:latin typeface="Saysettha OT" panose="020B0504020207020204" pitchFamily="34" charset="-34"/>
                <a:cs typeface="Saysettha OT" panose="020B0504020207020204" pitchFamily="34" charset="-34"/>
              </a:rPr>
              <a:t>ກຣທ</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1:21); </a:t>
            </a:r>
            <a:r>
              <a:rPr lang="lo-LA" b="1" dirty="0">
                <a:solidFill>
                  <a:prstClr val="black"/>
                </a:solidFill>
                <a:latin typeface="Saysettha OT" panose="020B0504020207020204" pitchFamily="34" charset="-34"/>
                <a:cs typeface="Saysettha OT" panose="020B0504020207020204" pitchFamily="34" charset="-34"/>
              </a:rPr>
              <a:t>ແລະ</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ເພື່ອຜູ້ທີ່ຖືກຊົງຮຽກເອີ້ນ</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ກຣທ</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1:24).</a:t>
            </a: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630562"/>
            <a:ext cx="10616665" cy="5416868"/>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“To the minds of multitudes living at the present time, the cross of Calvary is surrounded by sacred memories. Hallowed associations are connected with the scenes of the crucifixion. But in Paul's day the cross was regarded with feelings of repulsion and horror. To uphold as the Saviour of mankind one who had met death on the cross, would naturally call forth ridicule and opposition. […]</a:t>
            </a:r>
          </a:p>
          <a:p>
            <a:pPr>
              <a:spcBef>
                <a:spcPts val="600"/>
              </a:spcBef>
            </a:pPr>
            <a:r>
              <a:rPr lang="en-US" sz="2400" b="1" noProof="0" dirty="0">
                <a:latin typeface="Constantia" panose="02030602050306030303" pitchFamily="18" charset="0"/>
              </a:rPr>
              <a:t>He would be looked upon as weak-minded for attempting to show how the cross could have any connection with the elevation of the race or the salvation of mankind.</a:t>
            </a:r>
          </a:p>
          <a:p>
            <a:pPr>
              <a:spcBef>
                <a:spcPts val="600"/>
              </a:spcBef>
            </a:pPr>
            <a:r>
              <a:rPr lang="en-US" sz="2400" b="1" noProof="0" dirty="0">
                <a:latin typeface="Constantia" panose="02030602050306030303" pitchFamily="18" charset="0"/>
              </a:rPr>
              <a:t>But to Paul the cross was the one object of supreme interest. […] He knew by personal experience that when a sinner once beholds the love of the Father, as seen in the sacrifice of His Son, and yields to the divine influence, a change of heart takes place, and henceforth Christ is all and in all.”</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7623993" y="5977088"/>
            <a:ext cx="3682483" cy="338554"/>
          </a:xfrm>
          <a:prstGeom prst="rect">
            <a:avLst/>
          </a:prstGeom>
          <a:noFill/>
        </p:spPr>
        <p:txBody>
          <a:bodyPr wrap="none" rtlCol="0">
            <a:spAutoFit/>
          </a:bodyPr>
          <a:lstStyle/>
          <a:p>
            <a:pPr algn="r"/>
            <a:r>
              <a:rPr lang="en-US" sz="1600" b="1" noProof="0" dirty="0" err="1"/>
              <a:t>EGW</a:t>
            </a:r>
            <a:r>
              <a:rPr lang="en-US" sz="1600" b="1" noProof="0" dirty="0"/>
              <a:t> (The Acts of the Apostles, p. 245)</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1408</TotalTime>
  <Words>1699</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Saysettha OT</vt:lpstr>
      <vt:lpstr>Aptos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73</cp:revision>
  <dcterms:created xsi:type="dcterms:W3CDTF">2026-05-30T13:56:14Z</dcterms:created>
  <dcterms:modified xsi:type="dcterms:W3CDTF">2026-07-07T04:29:59Z</dcterms:modified>
</cp:coreProperties>
</file>