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2" r:id="rId4"/>
    <p:sldId id="266" r:id="rId5"/>
    <p:sldId id="267" r:id="rId6"/>
    <p:sldId id="270" r:id="rId7"/>
    <p:sldId id="268" r:id="rId8"/>
    <p:sldId id="260" r:id="rId9"/>
    <p:sldId id="261" r:id="rId10"/>
    <p:sldId id="269" r:id="rId11"/>
    <p:sldId id="264" r:id="rId12"/>
  </p:sldIdLst>
  <p:sldSz cx="12192000" cy="6858000"/>
  <p:notesSz cx="6858000" cy="9144000"/>
  <p:embeddedFontLst>
    <p:embeddedFont>
      <p:font typeface="Saysettha OT" panose="020B0504020207020204" pitchFamily="34" charset="-34"/>
      <p:regular r:id="rId1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 autoAdjust="0"/>
    <p:restoredTop sz="94896" autoAdjust="0"/>
  </p:normalViewPr>
  <p:slideViewPr>
    <p:cSldViewPr snapToGrid="0">
      <p:cViewPr varScale="1">
        <p:scale>
          <a:sx n="31" d="100"/>
          <a:sy n="31" d="100"/>
        </p:scale>
        <p:origin x="66" y="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lo-LA" sz="2000" b="1" dirty="0">
              <a:solidFill>
                <a:srgbClr val="10566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ອາຫານທີ່ຖວາຍແກ່ຮູບເຄົາລົບ</a:t>
          </a:r>
          <a:endParaRPr lang="en" sz="2000" b="1" dirty="0">
            <a:solidFill>
              <a:srgbClr val="105660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ຄວາມຮູ້ ແລະ ຄວາມຮັກ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lo-LA" sz="2000" b="1" dirty="0">
              <a:solidFill>
                <a:schemeClr val="accent1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ອຈ ໂປໂລ ສະຫລະສິດຂອງຕົນເອງ</a:t>
          </a:r>
          <a:endParaRPr lang="en" sz="2000" b="1" dirty="0">
            <a:solidFill>
              <a:schemeClr val="accent1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ສິດຂອງຂ່າວປະເສີດ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lo-LA" sz="2000" b="1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ຄໍາເຕືອນກ່ຽວກັບການບູຊາຮູບເຄົາລົບ</a:t>
          </a:r>
          <a:endParaRPr lang="en" sz="2000" b="1" dirty="0">
            <a:solidFill>
              <a:schemeClr val="accent5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ບົດຮຽນຈາກອະດີດ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lo-LA" sz="2000" b="1" dirty="0">
              <a:solidFill>
                <a:schemeClr val="accent6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ຈອກຂອງພຣະເຈົ້າ ແລະ ຈອກຂອງຮູບເຄົາລົບ</a:t>
          </a:r>
          <a:endParaRPr lang="en" sz="2000" b="1" dirty="0">
            <a:solidFill>
              <a:schemeClr val="accent6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ລະຖິ້ມຮູບເຄົາລົບ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lo-LA" sz="2000" b="1" dirty="0">
              <a:solidFill>
                <a:schemeClr val="accent3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ເຮັດທຸກສິ່ງເພື່ອຖວາຍກຽດແດ່ພຣະເຈົ້າ</a:t>
          </a:r>
          <a:endParaRPr lang="en" sz="2000" b="1" dirty="0">
            <a:solidFill>
              <a:schemeClr val="accent3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ສິ່ງໃດທີ່ຖືກຕ້ອງຕາມກົດໝາຍ ແລະ ສິ່ງໃດທີ່ບໍ່ເໝາະສົມ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ກຸ່ມທີ່ເຂັ້ມແຂງເຂົ້າໃຈວ່າ ຮູບເຄົາລົບນັ້ນບໍ່ມີຫຍັງເລີຍ ເພາະມີພຣະເຈົ້າທີ່ທ່ຽງແທ້ພຽງອົງດຽວ</a:t>
          </a:r>
          <a:r>
            <a:rPr lang="en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ກຸ່ມອ່ອນແອຍັງບໍ່ເຂົ້າໃຈຈຸດນີ້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ກຸ່ມທີ່ເຂັ້ມແຂງກິນຊີ້ນທີ່ຖວາຍບູຊາແກ່ຮູບເຄົາລົບ, ເພາະພວກເຂົາຮູ້ວ່າ ຮູບເຄົາລົບບໍ່ສາມາດປົນເປື້ອນອາຫານໄດ້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ກຸ່ມອ່ອນແອເຊື່ອວ່າພວກເຂົາກະທໍາບາບຖ້າກິນຊີ້ນນັ້ນ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1800" b="1" dirty="0">
              <a:solidFill>
                <a:schemeClr val="accent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ສິດທິທີ່ຈະໄດ້ຮັບການລ້ຽງດູ ຈາກຄຣິດຕະຈັກ 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9:4)</a:t>
          </a:r>
          <a:endParaRPr lang="es-ES" sz="18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18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ສິດທິ ໃນການເດີນທາງໄປພ້ອມກັບພັນລະຍາ 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9:5)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ສິດທິທີ່ຈະບໍ່ປະກອບອາຊີບເພື່ອລ້ຽງຊີບ ແບບທົ່ວໄປ </a:t>
          </a:r>
          <a:r>
            <a:rPr lang="en" sz="18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9:6)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ເພິ່ນສະຫລະສິດຂອງຕົນເອງໃນຖານະອັກຄະທູດ ທີ່ຈະໄດ້ຮັບການລ້ຽງດູຄຣິດຕະຈັກທີ່ເພິ່ນໄດ້ຮັບໃຊ້ ເຊັ່ນດຽວກັນກັບອັກຄະທູດຄົນອື່ນໆ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  <a:endParaRPr lang="es-ES" sz="18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o-LA" sz="18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ໂດຍທົ່ວໄປແລ້ວ ອັກຄະທູດມັກຈະເດີນທາງໄປພ້ອມກັບພັນລະຍາ ເພື່ອເບິ່ງແຍງຊ່ວຍເຫລືອກັນໃນການຮັບໃຊ້ຂອງພວກເຂົາ, ພັນລະຍາກໍ່ມີສິດໄດ້ຮັບການລ້ຽງດູຈາກຄຣິດຕະຈັກເຊັ່ນດຽວກັນ.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o-LA" sz="18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ອຈ ໂປໂລ ຕ້ອງຫາລ້ຽງຊີບດ້ວຍຕົນເອງເພື່ອບໍ່ໃຫ້ຜູ້ຄົນຄິດວ່າເພິ່ນໄດ້ເອົາປຽບສະມາຊິກ ແລະ ເພື່ອສະແດງໃຫ້ພວກເຂົາເຫັນເຖິງຄວາມເສຍສະຫລະ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ທີ່ຮ້ານຂາຍຊີ້ນ ຫລື ອາຫານ ຜູ້ເຊື່ອບໍ່ຄວນຖາມຫາແຫລ່ງທີ່ມາຂອງອາຫານເຫລົ່ານັ້ນ, ເພື່ອບໍ່ໃຫ້ເກີດຄວາມເຂົ້າໃຈຜິດວ່າ ການທີ່ລາວກິນຊີິ້ນ ຫລື ອາຫານນັ້ນເປັນມົນທິນ ຫລື ສິ່ງທີ່ຜິດ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10:25).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ຄົນທີ່ບໍ່ເຊື່ອໃນພຣະເຈົ້າ ໄດ້ເຊີນຄົນທີ່ເຊື່ອໃນພຣະເຈົ້າໄປກິນເຂົ້າ, ຄົນທີ່ເຊື່ອກໍ່ຄວນຮັບປະທານອາຫານນັ້ນໂດຍບໍ່ຕ້ອງຕັ້ງຄໍາຖາມ 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ເພາະທຸກຢ່າງໄດ້ຮັບອະນຸຍາດສໍາລັບລາວແລ້ວ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ແຕ່ຖ້າວ່າ ເຈົ້າພາບກ່າວວ່າ ອາຫານ ຫລື ຊີ້ນນັ້ນ ເປັນຂອງຖວາຍໃຫ້ແກ່ຮູບເຄົາຣົບແລ້ວ ຈຶ່ງບໍ່ເໝາະສົມທີ່ຈະກິນ ອາຫານເຫລົ່ານັ້ນ, ແຕ່ກໍ່ບໍ່ຄວນເວົ້າອອກມາໃຫ້ຜູ້ອື່ນສະດຸດ ເຮົາຮູ້ຢູ່ແກ່ໃຈຕົນເອງ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10:27-29).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2732"/>
          <a:ext cx="5886449" cy="242181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8</a:t>
          </a:r>
        </a:p>
      </dsp:txBody>
      <dsp:txXfrm>
        <a:off x="11822" y="14554"/>
        <a:ext cx="5862805" cy="218537"/>
      </dsp:txXfrm>
    </dsp:sp>
    <dsp:sp modelId="{CBDBDD01-3099-41C2-BE30-1FC52A6D2D21}">
      <dsp:nvSpPr>
        <dsp:cNvPr id="0" name=""/>
        <dsp:cNvSpPr/>
      </dsp:nvSpPr>
      <dsp:spPr>
        <a:xfrm>
          <a:off x="0" y="244914"/>
          <a:ext cx="5886449" cy="957375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o-LA" sz="2000" b="1" kern="1200" dirty="0">
              <a:solidFill>
                <a:srgbClr val="105660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ອາຫານທີ່ຖວາຍແກ່ຮູບເຄົາລົບ</a:t>
          </a:r>
          <a:endParaRPr lang="en" sz="2000" b="1" kern="1200" dirty="0">
            <a:solidFill>
              <a:srgbClr val="105660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ຄວາມຮູ້ ແລະ ຄວາມຮັກ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0" y="244914"/>
        <a:ext cx="5886449" cy="957375"/>
      </dsp:txXfrm>
    </dsp:sp>
    <dsp:sp modelId="{D23DF7B9-1508-4D64-BF74-796D8F9392E5}">
      <dsp:nvSpPr>
        <dsp:cNvPr id="0" name=""/>
        <dsp:cNvSpPr/>
      </dsp:nvSpPr>
      <dsp:spPr>
        <a:xfrm>
          <a:off x="0" y="1202289"/>
          <a:ext cx="5886449" cy="242181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9</a:t>
          </a:r>
        </a:p>
      </dsp:txBody>
      <dsp:txXfrm>
        <a:off x="11822" y="1214111"/>
        <a:ext cx="5862805" cy="218537"/>
      </dsp:txXfrm>
    </dsp:sp>
    <dsp:sp modelId="{EFC215ED-B80C-46B7-91C7-A6AC412A000D}">
      <dsp:nvSpPr>
        <dsp:cNvPr id="0" name=""/>
        <dsp:cNvSpPr/>
      </dsp:nvSpPr>
      <dsp:spPr>
        <a:xfrm>
          <a:off x="0" y="1444470"/>
          <a:ext cx="5886449" cy="95737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o-LA" sz="2000" b="1" kern="1200" dirty="0">
              <a:solidFill>
                <a:schemeClr val="accent1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ອຈ ໂປໂລ ສະຫລະສິດຂອງຕົນເອງ</a:t>
          </a:r>
          <a:endParaRPr lang="en" sz="2000" b="1" kern="1200" dirty="0">
            <a:solidFill>
              <a:schemeClr val="accent1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ສິດຂອງຂ່າວປະເສີດ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0" y="1444470"/>
        <a:ext cx="5886449" cy="957375"/>
      </dsp:txXfrm>
    </dsp:sp>
    <dsp:sp modelId="{44612A3A-7010-455E-982D-13892276492C}">
      <dsp:nvSpPr>
        <dsp:cNvPr id="0" name=""/>
        <dsp:cNvSpPr/>
      </dsp:nvSpPr>
      <dsp:spPr>
        <a:xfrm>
          <a:off x="0" y="2401845"/>
          <a:ext cx="5886449" cy="242181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10:1-13</a:t>
          </a:r>
        </a:p>
      </dsp:txBody>
      <dsp:txXfrm>
        <a:off x="11822" y="2413667"/>
        <a:ext cx="5862805" cy="218537"/>
      </dsp:txXfrm>
    </dsp:sp>
    <dsp:sp modelId="{10B49261-2E38-4333-877D-540977F0CE76}">
      <dsp:nvSpPr>
        <dsp:cNvPr id="0" name=""/>
        <dsp:cNvSpPr/>
      </dsp:nvSpPr>
      <dsp:spPr>
        <a:xfrm>
          <a:off x="0" y="2644027"/>
          <a:ext cx="5886449" cy="95737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o-LA" sz="2000" b="1" kern="1200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ຄໍາເຕືອນກ່ຽວກັບການບູຊາຮູບເຄົາລົບ</a:t>
          </a:r>
          <a:endParaRPr lang="en" sz="2000" b="1" kern="1200" dirty="0">
            <a:solidFill>
              <a:schemeClr val="accent5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ບົດຮຽນຈາກອະດີດ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0" y="2644027"/>
        <a:ext cx="5886449" cy="957375"/>
      </dsp:txXfrm>
    </dsp:sp>
    <dsp:sp modelId="{E02B32B1-A93B-45CE-A8E9-B011A91A1719}">
      <dsp:nvSpPr>
        <dsp:cNvPr id="0" name=""/>
        <dsp:cNvSpPr/>
      </dsp:nvSpPr>
      <dsp:spPr>
        <a:xfrm>
          <a:off x="0" y="3601402"/>
          <a:ext cx="5886449" cy="242181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10:14-22</a:t>
          </a:r>
        </a:p>
      </dsp:txBody>
      <dsp:txXfrm>
        <a:off x="11822" y="3613224"/>
        <a:ext cx="5862805" cy="218537"/>
      </dsp:txXfrm>
    </dsp:sp>
    <dsp:sp modelId="{F6C34058-B94A-4665-B0D2-FAC45F96C35E}">
      <dsp:nvSpPr>
        <dsp:cNvPr id="0" name=""/>
        <dsp:cNvSpPr/>
      </dsp:nvSpPr>
      <dsp:spPr>
        <a:xfrm>
          <a:off x="0" y="3843583"/>
          <a:ext cx="5886449" cy="957375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o-LA" sz="2000" b="1" kern="1200" dirty="0">
              <a:solidFill>
                <a:schemeClr val="accent6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ຈອກຂອງພຣະເຈົ້າ ແລະ ຈອກຂອງຮູບເຄົາລົບ</a:t>
          </a:r>
          <a:endParaRPr lang="en" sz="2000" b="1" kern="1200" dirty="0">
            <a:solidFill>
              <a:schemeClr val="accent6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ລະຖິ້ມຮູບເຄົາລົບ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0" y="3843583"/>
        <a:ext cx="5886449" cy="957375"/>
      </dsp:txXfrm>
    </dsp:sp>
    <dsp:sp modelId="{98DC2228-4CA8-4FBD-BE7A-F2BCAB7EE064}">
      <dsp:nvSpPr>
        <dsp:cNvPr id="0" name=""/>
        <dsp:cNvSpPr/>
      </dsp:nvSpPr>
      <dsp:spPr>
        <a:xfrm>
          <a:off x="0" y="4800958"/>
          <a:ext cx="5886449" cy="242181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10:23-33</a:t>
          </a:r>
        </a:p>
      </dsp:txBody>
      <dsp:txXfrm>
        <a:off x="11822" y="4812780"/>
        <a:ext cx="5862805" cy="218537"/>
      </dsp:txXfrm>
    </dsp:sp>
    <dsp:sp modelId="{A64A5609-2709-430E-A009-E012925686C4}">
      <dsp:nvSpPr>
        <dsp:cNvPr id="0" name=""/>
        <dsp:cNvSpPr/>
      </dsp:nvSpPr>
      <dsp:spPr>
        <a:xfrm>
          <a:off x="0" y="5043140"/>
          <a:ext cx="5886449" cy="137862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o-LA" sz="2000" b="1" kern="1200" dirty="0">
              <a:solidFill>
                <a:schemeClr val="accent3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ເຮັດທຸກສິ່ງເພື່ອຖວາຍກຽດແດ່ພຣະເຈົ້າ</a:t>
          </a:r>
          <a:endParaRPr lang="en" sz="2000" b="1" kern="1200" dirty="0">
            <a:solidFill>
              <a:schemeClr val="accent3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ສິ່ງໃດທີ່ຖືກຕ້ອງຕາມກົດໝາຍ ແລະ ສິ່ງໃດທີ່ບໍ່ເໝາະສົມ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0" y="5043140"/>
        <a:ext cx="5886449" cy="1378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ກຸ່ມທີ່ເຂັ້ມແຂງເຂົ້າໃຈວ່າ ຮູບເຄົາລົບນັ້ນບໍ່ມີຫຍັງເລີຍ ເພາະມີພຣະເຈົ້າທີ່ທ່ຽງແທ້ພຽງອົງດຽວ</a:t>
          </a:r>
          <a:r>
            <a:rPr lang="en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ກຸ່ມອ່ອນແອຍັງບໍ່ເຂົ້າໃຈຈຸດນີ້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ກຸ່ມທີ່ເຂັ້ມແຂງກິນຊີ້ນທີ່ຖວາຍບູຊາແກ່ຮູບເຄົາລົບ, ເພາະພວກເຂົາຮູ້ວ່າ ຮູບເຄົາລົບບໍ່ສາມາດປົນເປື້ອນອາຫານໄດ້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ກຸ່ມອ່ອນແອເຊື່ອວ່າພວກເຂົາກະທໍາບາບຖ້າກິນຊີ້ນນັ້ນ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accent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ສິດທິທີ່ຈະໄດ້ຮັບການລ້ຽງດູ ຈາກຄຣິດຕະຈັກ 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9:4)</a:t>
          </a:r>
          <a:endParaRPr lang="es-ES" sz="1800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ເພິ່ນສະຫລະສິດຂອງຕົນເອງໃນຖານະອັກຄະທູດ ທີ່ຈະໄດ້ຮັບການລ້ຽງດູຄຣິດຕະຈັກທີ່ເພິ່ນໄດ້ຮັບໃຊ້ ເຊັ່ນດຽວກັນກັບອັກຄະທູດຄົນອື່ນໆ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  <a:endParaRPr lang="es-ES" sz="1800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ສິດທິ ໃນການເດີນທາງໄປພ້ອມກັບພັນລະຍາ 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9:5)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o-LA" sz="18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ໂດຍທົ່ວໄປແລ້ວ ອັກຄະທູດມັກຈະເດີນທາງໄປພ້ອມກັບພັນລະຍາ ເພື່ອເບິ່ງແຍງຊ່ວຍເຫລືອກັນໃນການຮັບໃຊ້ຂອງພວກເຂົາ, ພັນລະຍາກໍ່ມີສິດໄດ້ຮັບການລ້ຽງດູຈາກຄຣິດຕະຈັກເຊັ່ນດຽວກັນ.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⁕ </a:t>
          </a:r>
          <a:r>
            <a:rPr lang="lo-LA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ສິດທິທີ່ຈະບໍ່ປະກອບອາຊີບເພື່ອລ້ຽງຊີບ ແບບທົ່ວໄປ </a:t>
          </a:r>
          <a:r>
            <a:rPr lang="en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9:6)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o-LA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ອຈ ໂປໂລ ຕ້ອງຫາລ້ຽງຊີບດ້ວຍຕົນເອງເພື່ອບໍ່ໃຫ້ຜູ້ຄົນຄິດວ່າເພິ່ນໄດ້ເອົາປຽບສະມາຊິກ ແລະ ເພື່ອສະແດງໃຫ້ພວກເຂົາເຫັນເຖິງຄວາມເສຍສະຫລະ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ທີ່ຮ້ານຂາຍຊີ້ນ ຫລື ອາຫານ ຜູ້ເຊື່ອບໍ່ຄວນຖາມຫາແຫລ່ງທີ່ມາຂອງອາຫານເຫລົ່ານັ້ນ, ເພື່ອບໍ່ໃຫ້ເກີດຄວາມເຂົ້າໃຈຜິດວ່າ ການທີ່ລາວກິນຊີິ້ນ ຫລື ອາຫານນັ້ນເປັນມົນທິນ ຫລື ສິ່ງທີ່ຜິດ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10:25).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ຄົນທີ່ບໍ່ເຊື່ອໃນພຣະເຈົ້າ ໄດ້ເຊີນຄົນທີ່ເຊື່ອໃນພຣະເຈົ້າໄປກິນເຂົ້າ, ຄົນທີ່ເຊື່ອກໍ່ຄວນຮັບປະທານອາຫານນັ້ນໂດຍບໍ່ຕ້ອງຕັ້ງຄໍາຖາມ 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ເພາະທຸກຢ່າງໄດ້ຮັບອະນຸຍາດສໍາລັບລາວແລ້ວ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ແຕ່ຖ້າວ່າ ເຈົ້າພາບກ່າວວ່າ ອາຫານ ຫລື ຊີ້ນນັ້ນ ເປັນຂອງຖວາຍໃຫ້ແກ່ຮູບເຄົາຣົບແລ້ວ ຈຶ່ງບໍ່ເໝາະສົມທີ່ຈະກິນ ອາຫານເຫລົ່ານັ້ນ, ແຕ່ກໍ່ບໍ່ຄວນເວົ້າອອກມາໃຫ້ຜູ້ອື່ນສະດຸດ ເຮົາຮູ້ຢູ່ແກ່ໃຈຕົນເອງ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10:27-29).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384313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lo-LA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ທຸກສິ່ງຖວາຍກຽດແດ່ພຣະເຈົ້າ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150508" y="6515100"/>
            <a:ext cx="4041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o-L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5 </a:t>
            </a:r>
            <a:r>
              <a:rPr lang="lo-L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1</a:t>
            </a:r>
            <a:r>
              <a:rPr lang="lo-L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ສິງຫາ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“ອັກຄະສາວົກໄດ້ຕັກເຕືອນຊາວໂກຣິນໂທວ່າ: "ໃຫ້ຜູ້ທີ່ຄິດວ່າຕົນເອງຢືນຢູ່ຢ່າງໝັ້ນຄົງນັ້ນ ລະມັດລະວັງ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ຢ້ານ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ວ່າລາວຈະລົ້ມລົງ." ຖ້າພວກເຂົາກາຍເປັນຄົນອວດອ້າງ ແລະ ເຊື່ອໝັ້ນໃນຕົນເອງເກີນໄປ, ໂດຍລະເລີຍການເຝົ້າລະວັງ ແລະ ການອະທິຖານ, ພວກເຂົາກໍຈະລົ້ມລົງໃນບາບອັນຮ້າຍແຮງ, ເຊິ່ງຈະນຳເອົາຄວາມໂກ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ດຮ້າຍ 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(ຄວາມໂກດແຄ້ນ) ຂອງພຣະເຈົ້າສູ່ຕົນເອງ. […]</a:t>
            </a:r>
            <a:endParaRPr lang="lo-LA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endParaRPr lang="en-LA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ເປົາໂລໄດ້ກະຕຸ້ນ ພີ່ນ້ອງຂອງລາວ ໃຫ້ຖາມຕົນເອງວ່າ ຖ້ອຍຄຳ ແລະ ການກະທຳຂອງພວກເຂົາຈະມີອິດທິພົນແນວໃດຕໍ່ຄົນອື່ນ ແລະ ບໍ່ໃຫ້ເຮັດສິ່ງໃດ ເຖິງວ່າສິ່ງນັ້ນຈະບໍ່ມີຄວາມຜິດໃນໂຕມັນເອງກໍຕາມ ທີ່ເບິ່ງຄືວ່າ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ເປັນການ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ສະໜັບສະໜູນການໄຫວ້ຮູບເຄົາລົບ ຫຼື ເຮັດໃຫ້ຄວາມຮູ້ສຶກຜິດຊອບຊົ່ວດີຂອງຜູ້ທີ່ອາດຈະອ່ອນແອໃນຄວາມເຊື່ອຕ້ອງຂັດເຄືອງ. "ສະນັ້ນ ບໍ່ວ່າທ່ານຈະກິນ, ຈະດື່ມ, ຫຼື ຈະເຮັດສິ່ງໃດກໍຕາມ, ຈົ່ງເຮັດທຸກສິ່ງເພື່ອເປັນການຖວາຍເກຍດ ງົດງາມແກ່ພຣະເຈົ້າ. ຢ່າງເຮັດໃຫ້ຜູ້ໃດຜູ້ໜຶ່ງຫຼົງຜິດ, ບໍ່ວ່າຈະເປັນຊາວຢິວ, ຊາວຕ່າງຊາດ, ຫຼື ຄຣິສຕະຈັກຂອງພຣະເຈົ້າ."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ເຫດສະນັ້ນ ເມື່ອເຈົ້າທັງຫລາຍຈະກິດ ຈະດື່ມ ຫລືຈະເຮັດສິ່ງໃດກໍດີ ຈົ່ງເຮັດທຸກສິ່ງເພື່ອຖວາຍພຣະກຽດແດ່ພຣະເຈົ້າ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ເລີ່ມຈາກ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ບົດທີ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ອຈ ໂປໂລ ໄດ້ອຸທິດຕົນເພື່ອຕອບຄໍາຖາມຕ່າງໆ ທີ່ຊາວໂກຣິນໂທສົ່ງມາເຖິງລາວ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7:1a).</a:t>
            </a:r>
            <a:endParaRPr lang="es-ES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425222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ຄວບຄູ່ໄປກັບແນວຄິດນີ້, ອຈ ໂປໂລ ເນັ້ນຢໍ້າເຖິງຄວາມຈໍາເປັນທີ່ທຸກສິ່ງທຸກຢ່າງທີ່ເຮັດໃນຄຣິດຕະຈັກ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ຫລື ໃນຊີວິດສ່ວນໂຕນັ້ນ ຈະຕ້ອງເຮັດເພື່ອຖວາຍກຽດແດ່ພຣະເຈົ້າ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ຢ່າງໃດກໍ່ຕາມ, ອຈ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ໂປໂລ ຍັງໄດ້ພະຍາຍາມທີ່ຈະເຊື່ອມໂຍງຫົວຂໍ້ອື່ນໆເຂົ້ານໍາກັນ, ນັ້ນກໍ່ຄື ຄວາມຮັັກ ແລະ ຄວາມເຄົາລົບເຊິ່ງກັນແລະກັນ, ເຊິ່ງຈະນໍາພາຄຣິດຕະຈັກໄປສູ່ຄວາມເປັນເອກະພາບ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ດ້ວຍເຫດຜົນນີ້,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ເຖິງວ່າບົດທີ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8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ເຖິງບົດທີ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ຈະກ່າວເຖິງເລື່ອງການບູຊາຮູບເຄົາລົບເປັນຫລັກ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 ອຈ ໂປໂລກໍ່ຍັງໄດ້ສອນເຖິງຫົວຂໍ້ອື່ນໆ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ທີ່ເບິ່ງຄືວ່າຈະບໍ່ກ່ຽວຂ້ອງກັບຄວາມບາບນັ້ນໂດຍກົງ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182700"/>
            <a:ext cx="7590793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2800" b="1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ຄວາມຮູ້ ແລະ ຄວາມຮັກ</a:t>
            </a:r>
            <a:endParaRPr lang="en" sz="2800" b="1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sz="2000" b="1" dirty="0">
                <a:ln/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8 (</a:t>
            </a:r>
            <a:r>
              <a:rPr lang="lo-LA" sz="2000" b="1" dirty="0">
                <a:ln/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ອາຫານທີ່ຖວາຍແກ່ຮູບເຄົາລົບ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ຄວາມຮູ້ເຮັດໃຫ້ເຮົາອວດຕົວ ແຕ່ຄວາມຮັກເຮັດໃຫ້ຈະເລີນຂຶ້ນ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4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8:1)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ແບ່ງ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ຄຣິດຕະຈັກອອກເປັນສອງກຸ່ມ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ກຸ່ມທີ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ເຂັ້ມແຂງ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ແລະກຸ່ມທີ່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ອ່ອນແອ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ແຕ່ກຸ່ມທີ່ເຂັ້ມແຂງນັ້ນ ດ້ວຍຄວາມຮູ້ ແລະ ການປະພຶດຂອງຕົນເອງ ສາມາດເຮັດໃຫ້ກຸ່ມທີ່ອ່ອນແອສະດຸດລົ້ມລົງໄດ້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8:10).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ດ້ວຍຄວາມຮັກຕໍ່ພີ່ນ້ອງຂອງຕົນເອງ ກຸ່ມທີ່ເຂັ້ມແຂງຈຶ່ງຕ້ອງຢັບຢັ້ງໃຈຕົນເອງ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36380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693825" y="5873488"/>
            <a:ext cx="6762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ຄຣິສຕຽນຄວນໃຫ້ຄວາມຮັກມາກ່ອນຄວາມຮູ້, ເມື່ອຄວາມຮູ້ນັ້ນເປັນອຸປະສັກສໍາລັບອ້າຍນ້ອງທີ່ ອ່ອນແອ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ເຊິ່ງຢູ່ໃນຂະບວນການເຕີບໃຫຍ່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FB800-DB61-23DC-12E2-77DDA5F9E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2B91C5D-69A2-EB77-D8AB-9DA4ED51E0F1}"/>
              </a:ext>
            </a:extLst>
          </p:cNvPr>
          <p:cNvSpPr txBox="1"/>
          <p:nvPr/>
        </p:nvSpPr>
        <p:spPr>
          <a:xfrm>
            <a:off x="4310589" y="519609"/>
            <a:ext cx="24347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ອະທິບາຍເພີ່ມ</a:t>
            </a:r>
            <a:endParaRPr kumimoji="0" lang="e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555B7534-5014-EDDA-FEF8-6C28409563E7}"/>
              </a:ext>
            </a:extLst>
          </p:cNvPr>
          <p:cNvSpPr txBox="1"/>
          <p:nvPr/>
        </p:nvSpPr>
        <p:spPr>
          <a:xfrm>
            <a:off x="182537" y="1202096"/>
            <a:ext cx="1154563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ຖ້າວ່າພວກເຮົາກິນອາຫານທີ່ຖວາຍແກ່ພຣະທຽມເທັດ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ຫລື ຮູບເຄົາລົບ</a:t>
            </a:r>
            <a:r>
              <a:rPr lang="lo-LA" b="1" dirty="0">
                <a:solidFill>
                  <a:prstClr val="black"/>
                </a:solidFill>
                <a:highlight>
                  <a:srgbClr val="FFFF00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ໂດຍ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ທີ່ພວກເຮົາບໍ່ຮູ້ມາກ່ອນ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ວ່າອາຫານນັ້ນໄດ້ຖວາຍໃຫ້ແກ່ພະທຽມເທັດແລ້ວ, ຖ້າເຮົາກິນ ເຮົາກໍ່ບໍ່ເປັນມົນທິນ ເພາະ ອຈ ໂປໂລ ບອກວ່າ: ອາຫານບໍ່ແມ່ນສິ່ງທີ່ຊ່ວຍໃຫ້ເຮົາມີຄວາມສໍາພັນກັບພຣະເຈົ້າດີຂຶ້ນ ຖ້າເຮົາບໍ່ກິນ ເຮົາກໍ່ບໍ່ໄດ້ຊົ່ວລົງ, ຖ້າເຮົາກິນ ເຮົາກໍ່ບໍ່ໄດ້ດີຂຶ້ນ 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8:7-8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o-LA" b="1" baseline="0" dirty="0">
              <a:solidFill>
                <a:prstClr val="black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ເພາະໃນ </a:t>
            </a:r>
            <a:r>
              <a:rPr lang="en-US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lang="en-US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10:28-29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ໂປໂລກໍ່ກ່າວວ່າ: ແຕ່ຖ້າມີຜູ້ບອກພວກເຈົ້າວ່າ, ອາຫານນີ້ເຂົາໄດ້ຖວາຍແກ່ຮູບເຄົາຣົບແລ້ວ ກໍ່ຢ່າສູ່ກິນອາຫານນັ້ນ ເພາະເຫັນແກ່ຜູ້ທີ່ບອກພວກເຈົ້າ, ແລະ ເພາະເຫັນແກ່ໃຈສໍານຶກຜິດແລະຊອບ.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o-LA" b="1" baseline="0" dirty="0">
              <a:solidFill>
                <a:prstClr val="black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ແລະ ໃນພຣະຄໍາພີ ກິດຈະການ </a:t>
            </a:r>
            <a:r>
              <a:rPr lang="en-US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15:28-29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ກໍ່ກ່າວວ່າ: ໃຫ້ງົດເວັ້ນເສຍຈາກກິນອາຫານທີ່ຖວາຍບູຊາແກ່ຮູບເຄົາຣົບແລ້ວ, ໃຫ້ງົດຈາກການກິນເລືອດ, ໃຫ້ງົດຈາກການກິນສັດທີ່ຕາຍ...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o-LA" b="1" baseline="0" dirty="0">
              <a:solidFill>
                <a:prstClr val="black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ໂດຍທົ່ວໄປແລ້ວ </a:t>
            </a:r>
            <a:r>
              <a:rPr lang="en-US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ອາຫານ</a:t>
            </a:r>
            <a:r>
              <a:rPr lang="en-US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ຢ່າງດຽວ ແມ່ນບໍ່ເປັນຫຍັງ ແຕ່ພຣະເຈົ້າຫ້າມບໍ່ໃຫ້ມີສ່ວນຮ່ວມກັບການນະມັດສະການບູຊາຮູບເຄົາລົບ, ຖ້າວ່າເຮົາກິນອາຫານທີ່ມີສ່ວນຮ່ວມກັບການຖວາຍບູຊາຮູບເຄົາລົບ ກໍ່ສໍ່າກັບວ່າ ພວກເຮົາມີສ່ວນຮ່ວມກັບການນະມັດສະການຮູບເຄົາລົບນັ້ນ ເຊັ່ນກັນ.  </a:t>
            </a:r>
            <a:r>
              <a:rPr lang="lo-LA" b="1" dirty="0">
                <a:solidFill>
                  <a:prstClr val="black"/>
                </a:solidFill>
                <a:highlight>
                  <a:srgbClr val="FFFF00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ເວັ້ນເສຍແຕ່ພວກເຮົາບໍ່ຮູ້ທີ່ໄປທີ່ມາຂອງອາຫານ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3377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ຂ່າວປະເສີດທີ່ຖືກຕ້ອງ</a:t>
            </a:r>
            <a:endParaRPr lang="en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kumimoji="0" lang="lo-LA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9 (</a:t>
            </a:r>
            <a:r>
              <a:rPr kumimoji="0" lang="lo-LA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ສະຫລະສິດຂອງຕົນເອງ</a:t>
            </a:r>
            <a:r>
              <a:rPr kumimoji="0" lang="en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9848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rgbClr val="00206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400" b="1" dirty="0">
                <a:solidFill>
                  <a:srgbClr val="00206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“ໃນທໍານອງ​ດຽວກັນ ອົງພຣະ​ຜູ້​ເປັນເຈົ້າ​ໄດ້​ສັ່ງ​ວ່າ, ຜູ້​ທີ່​ປະກາດ​ຂ່າວປະເສີດ ກໍ​ຄວນ​ໄດ້​ຮັບ​ການ​ລ້ຽງດູ ຈາກ​ການ​ປະກາດ​ຂ່າວປະເສີດ​ນັ້ນ. 1 ໂກຣິນໂທ‬ ‭9‬:‭14‬</a:t>
            </a:r>
            <a:endParaRPr lang="es-ES" sz="1600" b="1" dirty="0">
              <a:solidFill>
                <a:srgbClr val="002060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ສະຫລະສິດຂອງຕົນເອງຢ່າງໜ້ອຍ 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3</a:t>
            </a: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ປະການ ເພື່ອຜູ້ທີ່ອ່ອນແອ</a:t>
            </a: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358865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ເຖິງວ່າ ອຈ ໂປໂລ ຈະເຮັດໃຫ້ຊັດເຈນວ່າ ຜູ້ທີ່ປະກາດຂ່າວປະເສີດຂັ້ນ ຄວນດໍາລົງຊີວິດຢູ່ດ້ວຍຂ່າວປະເສີດນັ້ນ, ແຕ່ທັງ ອຈ ໂປໂລ ແລະ ທ່ານ ບານາບາ ກໍ່ສະໝັກໃຈທີ່ຈະສະຫລະສິດນັ້ນເພື່ອບໍ່ໃຫ້ເປັນອຸປະສັກແກ່ຜູ້ເຊື່ອ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9:12-14;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ລກ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169340" y="61337"/>
            <a:ext cx="8789234" cy="101566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ບົດຮຽນຈາກອະດີດ</a:t>
            </a:r>
            <a:endParaRPr lang="en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kumimoji="0" lang="lo-LA" sz="20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10:1-13 (</a:t>
            </a:r>
            <a:r>
              <a:rPr kumimoji="0" lang="lo-LA" sz="20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ຄໍາຕັກເຕືອນຕໍ່ການບູຊາຮູບເຄົາຣົບ</a:t>
            </a:r>
            <a:r>
              <a:rPr kumimoji="0" lang="en" sz="20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ຢ່າກາຍເປັນຄົນຂາບໄຫວ້ຮູບເຄົາຣົບ ເໝືອນບາງຄົນໃນພວກເຂົານັ້ນໄດ້ຂາບໄຫວ້ ຕາມທີ່ມີຄໍາຂຽນໄວ້ໃນພຣະຄໍາພີວ່າ: ປະຊາຊົນໄດ້ນັ່ງລົງກິນແລະດື່ມ ແລ້ວກໍລຸກຂຶ້ນເຕັ້ນລໍາ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ປະສົບການຂອງການອົບພະຍົບຂອງຊາວອິດສະລາເອນ ຖ້າຫາກພວກເຮົາເຂົ້າໃຈໃນແງ່ຈິດວິນຍານແລ້ວ ປຽບໄດ້ກັບປະສົບການຂອງພວກເຮົາເອງ, ການຂ້າມທະເລແດງ ປຽບເໝືອນພັນທະສັນຍາແຫ່ງການຮັບບັບຕິສະມາ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ຈົ່ງລະວັງ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!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ເຖິງວ່າຈະມີປະສົບການເຊັ່ນນັ້ນກໍ່ຕາມ, ຊາວອິດສະຣາເອນກໍ່ຍັງຕົກຢູ່ໃນບາບຢ່າງຮ້າຍແຮງ, ລວມໄປເຖິງ ການບູຊາຮູບເຄົາຣົບ ແລະ ການຜິດສິນທໍາ. ຂໍຢ່າໃຫ້ສິ່ງນັ້ນເກີດຂຶ້ນກັບພວກເຮົາ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!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61757"/>
            <a:ext cx="65780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ອາຫານ ແລະ ເຄື່ອງດື່ມທີ່ພວກເຮົາຮັບປະທານໃນທະເລຊາຍ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ປຽບເໝືອນການມີສ່ວນຮ່ວມໃນພິທີສິນມະຫາສະໜິດຂອງພວກເຮົາ, ເຊິ່ງພວກເຮົາຮັບປະທານ ແລະ ດື່ມ. ໂດຍພຣະກາຍ ແລະ ພຣະໂລຫິດຂອງພຣະເຢຊູໃນເຊີງຈິດວິນຍານ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527301"/>
            <a:ext cx="5762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ດັ່ງນັ້ນ, ອັກຄະທູດຈຶ່ງສະຫລຸບສ່ວນນີ້ດ້ວຍຄໍາແນະນໍາອັນຊົງພະລັງວ່າ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ພວກເຈົ້າຢ່າຈົ່ມ ດັ່ງທີ່ບາງຄົນໃນພວກເຈົ້າໄດ້ຈົ່ມ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ພວກເຂົາກໍຖືກທໍາລາຍດ້ວຍເພັດຊະຄາດ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(1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213614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8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ການລະຖິ້ມຮູບບູຊາເຄົາຣົບ</a:t>
            </a:r>
            <a:endParaRPr lang="en" sz="28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kumimoji="0" lang="lo-LA" sz="20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10:14-22 (</a:t>
            </a:r>
            <a:r>
              <a:rPr kumimoji="0" lang="lo-LA" sz="20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ຈອກຂອງພຣະເຈົ້າ ແລະ ຈອກຂອງຮູບເຄົາຣົບ</a:t>
            </a:r>
            <a:r>
              <a:rPr kumimoji="0" lang="en" sz="20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385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ເພາະສະນັ້ນ ພີ່ນ້ອງທີ່ຮັກທັງຫລາຍເອີຍ, ຈົ່ງເວັ້ນຈາກການຂາບໄຫວ້ຮູບເຄົາຣົບທັງສິ້ນ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</a:t>
            </a:r>
            <a:r>
              <a:rPr lang="lo-LA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lang="en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10:14)</a:t>
            </a:r>
            <a:endParaRPr lang="es-ES" sz="1600" b="1" dirty="0">
              <a:solidFill>
                <a:schemeClr val="accent4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ຖ້າວ່າ ອາການທີ່ຖວາຍຮູບເຄົາຣົບບູຊາສາມາດກິນໄດ້ ໂດຍບໍ່ຕ້ອງກັງວົນ, ແລ້ວ ເປັນຫຍັງ ອຈ ໂປໂລ ຈຶ່ງເບິ່ງຄືເຕືອນບໍ່ໃຫ້ເຮັດແບບນັ້ນ? </a:t>
            </a: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ໂດຍການຮັບພິທີມະຫາສະໜິດ, ພວກເຮົາເປັນສ່ວນໜຶ່ງຂອງພຣະກາຍຂອງພຣະຄຣິດ 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ຄຣິດຕະຈັກ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, ໃນຂະນະທີ່ໂດຍການຮ່ວມໃນພິທີບູຊາຮູບເຄົາຣົບ, ໝາຍເຖິງພວກເຮົາມີສ່ວນຮ່ວມກັບເຫລົ່າຊາຕານ</a:t>
            </a:r>
            <a:b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ການກິນອາຫານຢູ່ທີ່ເຮືອນເປັນເລື່ອງໜຶ່ງ,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ແຕ່ການກິນອາຫານໃນງານສະເຫລີມສະຫລອງໃນທີ່ສາທາລະນະ ທີ່ມີຮູບເຄົາຣົບກໍ່ເປັນອີກເລື່ອງໜຶ່ງ, ການເຂົ້າຮ່ວມໃນງານສະເຫລີມສະຫລອງແບບນັ້ນ ຜູ້ເຊື່ອຈະລະຖິ້ມຄວາມເຊື່ອຂອງຕົນເອງ ແລະ ຍອມຮັບການບູຊາຮູບເຄົາຣົບນັ້ນ.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ພວກເຮົາບໍ່ສາມາດຮັບຈອກ</a:t>
            </a:r>
            <a:r>
              <a:rPr lang="lo-LA" b="1" noProof="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ພິທີສິນມະຫາສະໜິດ ແລະ ຈອກສັນຣະເສີນຊາຕານໄດ້ໃນເວລາດຽວກັນ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231749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ສິ່ງໃດທີ່ຖືກຕ້ອງຕາມກົດໝາຍ ແລະ ສິ່ງໃດທີ່ເໝາະສົມ</a:t>
            </a:r>
            <a:endParaRPr lang="en" sz="24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kumimoji="0" lang="lo-LA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10:23-33 (</a:t>
            </a:r>
            <a:r>
              <a:rPr kumimoji="0" lang="lo-LA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ຈົ່ງເຮັດທຸກສິ່ງເພື່ອຖວາຍກຽດແກ່ພຣະເຈົ້າ</a:t>
            </a:r>
            <a:r>
              <a:rPr kumimoji="0" lang="en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ສະນັ້ນ, ເມື່ອເຈົ້າທັງຫລາຍຈະກິນ ຈະດື່ມ ຫລືຈະເຮັດສິ່ງໃດກໍດີ ຈົ່ງເຮັດທຸກສິ່ງເພື່ອຖວາຍພຣະກຽດແດ່ພຣະເຈົ້າ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1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1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1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ເຮົາເຮັດທຸກສິ່ງສາລະພັດໄດ້ບໍ່ມີຜູ້ໃດຫ້າມ, ແຕ່ບໍ່ແມ່ນທຸກສິ່ງທີ່ເຮັດໄດ້ນັ້ນເປັນປະໂຫຍດ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10:23).</a:t>
            </a:r>
            <a:b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-US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2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ຕົວຢ່າງທີ່ເປັນພື້ນຖານ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8258298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ຫລັກການພື້ນຖານທີ່ຢູ່ເບື້ອງຫລັງຄໍາແນະນໍາເຫລົ່ານີ້ມີສອງປະການເຊັ່ນກັນຄື: ການສັນຣະເສີນພຣະເຈົ້າ ແລະ ການສະແຫວງຫາຜົນປະໂຫຍດຂອງຜູ້ອື່ນ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10:31); (1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ນັ້ນແມ່ນ ການຮັກພຣະເຈົ້າດ້ວຍສຸດໃຈ ແລະ ຮັກເພື່ອນບ້ານເໝືອນຮັກຕົນເອງ</a:t>
            </a:r>
            <a:r>
              <a:rPr kumimoji="0" lang="lo-LA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ດັ່ງທີ່ພຣະເຢຊູຊົງສັ່ງຊາຍໜຸ່ມຜູ້ລໍ່າລວຍມັ່ງຄັ່ງນັ້ນ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2132</Words>
  <Application>Microsoft Office PowerPoint</Application>
  <PresentationFormat>Panorámica</PresentationFormat>
  <Paragraphs>81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Wingdings</vt:lpstr>
      <vt:lpstr>Aptos</vt:lpstr>
      <vt:lpstr>Saysettha OT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81</cp:revision>
  <dcterms:created xsi:type="dcterms:W3CDTF">2026-07-04T15:24:19Z</dcterms:created>
  <dcterms:modified xsi:type="dcterms:W3CDTF">2026-07-30T05:57:29Z</dcterms:modified>
</cp:coreProperties>
</file>