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Saysettha OT" panose="020B0604020202020204" charset="-34"/>
      <p:regular r:id="rId17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526" autoAdjust="0"/>
    <p:restoredTop sz="95168" autoAdjust="0"/>
  </p:normalViewPr>
  <p:slideViewPr>
    <p:cSldViewPr snapToGrid="0">
      <p:cViewPr varScale="1">
        <p:scale>
          <a:sx n="27" d="100"/>
          <a:sy n="27" d="100"/>
        </p:scale>
        <p:origin x="138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lo-LA" sz="1800" b="1" dirty="0">
              <a:solidFill>
                <a:schemeClr val="bg2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ການຟື້ນພຣະຊົນຂອງພຣະຄຣິດ</a:t>
          </a:r>
          <a:endParaRPr lang="es-ES" sz="1800" dirty="0">
            <a:solidFill>
              <a:schemeClr val="bg2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ການຟື້ນຄືນພຣະຊົນເປັນເຫດການທາງປະຫວັດສາດຫລືບໍ່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15:1-11)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lo-LA" sz="1800" b="1" dirty="0">
              <a:solidFill>
                <a:schemeClr val="accent3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ຜົນຕາມມາຈາກການຟື້ນພຣະຊົນຂອງພຣະຄຣິດ</a:t>
          </a:r>
          <a:endParaRPr lang="es-ES" sz="1800" dirty="0">
            <a:solidFill>
              <a:schemeClr val="accent3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ຈະເກີດຫຍັງຂຶ້ນຖ້າພຣະຄຣິດບໍ່ໄດ້ຟື້ນຄືນມາຈາກຄວາມຕາຍ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15:12-19)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ແມ່ນຫຍັງເປັນສິ່ງຢືນຢັນການຟື້ນພຣະຊົນ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15:20-34)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lo-LA" sz="1800" b="1" dirty="0">
              <a:solidFill>
                <a:schemeClr val="accent5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ການຟື້ນຄືນມາຂອງພວກເຮົາ</a:t>
          </a:r>
          <a:endParaRPr lang="es-ES" sz="1800" dirty="0">
            <a:solidFill>
              <a:schemeClr val="accent5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ພວກເຮົາຈະຟື້ນຄືນມາໃນຮ່າງກາຍແບບໃດ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15:35-49)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ພວກເຮົາຈະຟື້ນຄືນມາຕອນໃດ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15:50-58)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1" qsCatId="simple" csTypeId="urn:microsoft.com/office/officeart/2005/8/colors/accent1_3#1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ມີການປະກາດ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ໄດ້ຮັບການຍອມຮັບ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ຢືນຢັດໃນນັ້ນ</a:t>
          </a:r>
          <a:endParaRPr lang="en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lo-LA" sz="1600" b="1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ໄດ້ຮັບຄວາມລອດ</a:t>
          </a:r>
          <a:endParaRPr lang="es-ES" sz="1600" b="1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lo-LA" sz="1600" b="1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ພຣະເຢຊູຕາຍເພື່ອບາບພວກເຮົາ</a:t>
          </a:r>
          <a:endParaRPr lang="en" sz="1600" b="1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lo-LA" sz="1600" b="1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ພຣະເຢຊູຊົງຖືກຝັງ</a:t>
          </a:r>
          <a:endParaRPr lang="en" sz="1600" b="1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16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lo-L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ພຣະອົງຟື້ນຄືນໃນວັນທີສາມ</a:t>
          </a:r>
          <a:endParaRPr lang="es-E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2" qsCatId="simple" csTypeId="urn:microsoft.com/office/officeart/2005/8/colors/accent0_2#1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lo-LA" sz="16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ເປໂຕ ແລະ ທັງສາວົກ </a:t>
          </a:r>
          <a:r>
            <a:rPr lang="en-US" sz="16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12</a:t>
          </a:r>
          <a:r>
            <a:rPr lang="lo-LA" sz="16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ຄົນ </a:t>
          </a:r>
          <a:endParaRPr lang="es-ES" sz="1600" b="1" dirty="0">
            <a:solidFill>
              <a:srgbClr val="6B00B4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1800" b="1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lo-LA" sz="18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ພີ່ນ້ອງຫລາຍກວ່າ </a:t>
          </a:r>
          <a:r>
            <a:rPr lang="en" sz="18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500 </a:t>
          </a:r>
          <a:r>
            <a:rPr lang="lo-LA" sz="18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ຄົນ</a:t>
          </a:r>
          <a:endParaRPr lang="es-ES" sz="1800" b="1" dirty="0">
            <a:solidFill>
              <a:srgbClr val="6B00B4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1800" b="1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lo-LA" sz="18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ຢາໂກໂບ ແລະ ອັກຄະສາວົກ</a:t>
          </a:r>
          <a:endParaRPr lang="es-ES" sz="1800" b="1" dirty="0">
            <a:solidFill>
              <a:srgbClr val="6B00B4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1800" b="1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lo-LA" sz="18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ອຈ ໂປໂລ</a:t>
          </a:r>
          <a:r>
            <a:rPr lang="en" sz="18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“</a:t>
          </a:r>
          <a:r>
            <a:rPr lang="lo-LA" sz="18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ຜູ້ເຮັດແທ້ງ</a:t>
          </a:r>
          <a:r>
            <a:rPr lang="en" sz="1800" b="1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”</a:t>
          </a:r>
          <a:endParaRPr lang="es-ES" sz="1800" b="1" dirty="0">
            <a:solidFill>
              <a:srgbClr val="6B00B4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3" qsCatId="simple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ການປະກາດຂ່າວປະເສີດນັ້ນ ໄຮ້ປະໂຫຍດ 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15:14a)</a:t>
          </a:r>
          <a:endParaRPr lang="es-ES" sz="20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ຄວາມເຊື່ອຂອງພວກເຮົາອະນິຈັງ ໄຮ້ປະໂຫຍດ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(1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15:14b)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ບໍ່ມີປະໂຫຍດ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(1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15:17a)</a:t>
          </a:r>
          <a:endParaRPr lang="es-ES" sz="20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ພວກເຮົາເປັນພະຍານທີ່ບໍ່ຈິງ 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15:15)</a:t>
          </a:r>
          <a:endParaRPr lang="es-ES" sz="20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ພວກເຮົາຍັງຄົງຢູ່ໃນບາບຂອງພວກເຮົາ 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latin typeface="Saysettha OT" panose="020B0504020207020204" pitchFamily="34" charset="-34"/>
              <a:cs typeface="Saysettha OT" panose="020B0504020207020204" pitchFamily="34" charset="-34"/>
            </a:rPr>
            <a:t> 15:17b)</a:t>
          </a:r>
          <a:endParaRPr lang="es-ES" sz="20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ຜູ້ທີ່ຕາຍໄປນັ້ນ ຈະບໍ່ໄດ້ກັບມາມີຊີວິດອີກ 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1" qsCatId="3D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200" b="1" dirty="0">
              <a:latin typeface="Saysettha OT" panose="020B0504020207020204" pitchFamily="34" charset="-34"/>
              <a:cs typeface="Saysettha OT" panose="020B0504020207020204" pitchFamily="34" charset="-34"/>
            </a:rPr>
            <a:t>1 Corinthians 15:30-32</a:t>
          </a:r>
          <a:endParaRPr lang="es-ES" sz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200" b="1" dirty="0">
              <a:latin typeface="Saysettha OT" panose="020B0504020207020204" pitchFamily="34" charset="-34"/>
              <a:cs typeface="Saysettha OT" panose="020B0504020207020204" pitchFamily="34" charset="-34"/>
            </a:rPr>
            <a:t>1 Corinthians 15:33-34</a:t>
          </a:r>
          <a:endParaRPr lang="es-ES" sz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ມັນແມ່ນຄຸ້ມຄ່າກັບການປະກາດຂ່າວປະເສີດ</a:t>
          </a:r>
          <a:r>
            <a:rPr lang="en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, </a:t>
          </a:r>
          <a:r>
            <a:rPr lang="lo-LA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ເຖິງວ່າໃນຂ່າວປະເສີດນັ້ນຈະມີການທົນທຸກ ຫລື ອັນຕະລາຍກໍ່ຕາມ</a:t>
          </a:r>
          <a:r>
            <a:rPr lang="en" sz="1600" b="1" dirty="0">
              <a:latin typeface="Saysettha OT" panose="020B0504020207020204" pitchFamily="34" charset="-34"/>
              <a:cs typeface="Saysettha OT" panose="020B0504020207020204" pitchFamily="34" charset="-34"/>
            </a:rPr>
            <a:t>.</a:t>
          </a:r>
          <a:endParaRPr lang="es-ES" sz="16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ມັນແມ່ນຄຸ້ມຄ່າທີ່ຈະດໍາເນີນຊີວິດໃຫ້ສອດຄ່ອງກັບຫລັກຄໍາສອນຂອງພຣະຄໍາພີ</a:t>
          </a:r>
          <a:endParaRPr lang="es-ES" sz="1800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ຮ່າງກາຍຂອງພືດ</a:t>
          </a:r>
          <a:b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ເມັດພືດຖືກຫວ່ານ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ຮ່າງກາຍທາງກາຍະພາບ</a:t>
          </a:r>
          <a:br>
            <a:rPr lang="es-E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</a:b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(1 </a:t>
          </a:r>
          <a:r>
            <a:rPr lang="lo-LA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ຖືກເກັບກ່ຽວ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ຮ່າງກາຍຂອງມະນຸດ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ຮ່າງກາຍຂອງສັດ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ຮ່າງກາຍຂອງປາ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ຮ່າງກາຍຂອງນົກ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ຮ່າງກາຍທາງສະຫວັນ</a:t>
          </a:r>
          <a:b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ແສງຂອງດວງຕາເວັນ</a:t>
          </a:r>
          <a:endParaRPr lang="es-ES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ແສງຂອງດວງຈັນ</a:t>
          </a:r>
          <a:endParaRPr lang="es-ES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ແສງຂອງດວງດາວ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ລັດສະໝີຂອງແຕ່ລະດວງ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lo-LA" sz="1800" b="1" dirty="0">
              <a:latin typeface="Saysettha OT" panose="020B0504020207020204" pitchFamily="34" charset="-34"/>
              <a:cs typeface="Saysettha OT" panose="020B0504020207020204" pitchFamily="34" charset="-34"/>
            </a:rPr>
            <a:t>ພຣະອົງປະທານຮ່າງກາຍໃຫ້ຕາມແຕ່ລະຕົ້ນທີ່ພຣະອົງປະສົງ</a:t>
          </a:r>
          <a:endParaRPr lang="en" sz="1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1800" b="1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2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800" b="1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ຮ່າງກາຍປະຈຸບັນ</a:t>
          </a:r>
          <a:endParaRPr lang="en" sz="2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ສາມາດເນົ່າເປື່ອຍໄດ້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800" b="1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ຮ່າງກາຍທີ່ຟື້ນຄືນມາ</a:t>
          </a:r>
          <a:endParaRPr lang="en" sz="2800" b="1" dirty="0"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ບໍ່ສາມາດເນົ່າເປື່ອຍໄດ້</a:t>
          </a:r>
          <a:endParaRPr lang="en" sz="16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ໄຮ້ກຽດ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ສະຫງ່າງາມ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ອ່ອນແອ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ຊົງພະລັງ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lo-L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ເນື້ອໜັງ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ຈິດວິນຍານ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schemeClr val="bg2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ການຟື້ນພຣະຊົນຂອງພຣະຄຣິດ</a:t>
          </a:r>
          <a:endParaRPr lang="es-ES" sz="1800" kern="1200" dirty="0">
            <a:solidFill>
              <a:schemeClr val="bg2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ການຟື້ນຄືນພຣະຊົນເປັນເຫດການທາງປະຫວັດສາດຫລືບໍ່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15:1-11)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schemeClr val="accent3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ຜົນຕາມມາຈາກການຟື້ນພຣະຊົນຂອງພຣະຄຣິດ</a:t>
          </a:r>
          <a:endParaRPr lang="es-ES" sz="1800" kern="1200" dirty="0">
            <a:solidFill>
              <a:schemeClr val="accent3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ຈະເກີດຫຍັງຂຶ້ນຖ້າພຣະຄຣິດບໍ່ໄດ້ຟື້ນຄືນມາຈາກຄວາມຕາຍ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15:12-19)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ແມ່ນຫຍັງເປັນສິ່ງຢືນຢັນການຟື້ນພຣະຊົນ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15:20-34)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schemeClr val="accent5">
                  <a:lumMod val="50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ການຟື້ນຄືນມາຂອງພວກເຮົາ</a:t>
          </a:r>
          <a:endParaRPr lang="es-ES" sz="1800" kern="1200" dirty="0">
            <a:solidFill>
              <a:schemeClr val="accent5">
                <a:lumMod val="50000"/>
              </a:schemeClr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ພວກເຮົາຈະຟື້ນຄືນມາໃນຮ່າງກາຍແບບໃດ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15:35-49)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ພວກເຮົາຈະຟື້ນຄືນມາຕອນໃດ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? </a:t>
          </a:r>
          <a:br>
            <a:rPr lang="es-E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15:50-58)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ມີການປະກາດ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1" kern="120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ໄດ້ຮັບການຍອມຮັບ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1" kern="120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ຢືນຢັດໃນນັ້ນ</a:t>
          </a:r>
          <a:endParaRPr lang="en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1" kern="120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schemeClr val="tx1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ໄດ້ຮັບຄວາມລອດ</a:t>
          </a:r>
          <a:endParaRPr lang="es-ES" sz="1600" b="1" kern="1200" dirty="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ພຣະເຢຊູຕາຍເພື່ອບາບພວກເຮົາ</a:t>
          </a:r>
          <a:endParaRPr lang="en" sz="1600" b="1" kern="1200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1" kern="120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schemeClr val="tx1"/>
              </a:solidFill>
              <a:effectLst/>
              <a:latin typeface="Saysettha OT" panose="020B0504020207020204" pitchFamily="34" charset="-34"/>
              <a:cs typeface="Saysettha OT" panose="020B0504020207020204" pitchFamily="34" charset="-34"/>
            </a:rPr>
            <a:t>ພຣະເຢຊູຊົງຖືກຝັງ</a:t>
          </a:r>
          <a:endParaRPr lang="en" sz="1600" b="1" kern="1200" dirty="0">
            <a:solidFill>
              <a:schemeClr val="tx1"/>
            </a:solidFill>
            <a:effectLst/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b="1" kern="120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ພຣະອົງຟື້ນຄືນໃນວັນທີສາມ</a:t>
          </a:r>
          <a:endParaRPr lang="es-E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ເປໂຕ ແລະ ທັງສາວົກ </a:t>
          </a:r>
          <a:r>
            <a:rPr lang="en-US" sz="16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12</a:t>
          </a:r>
          <a:r>
            <a:rPr lang="lo-LA" sz="16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ຄົນ </a:t>
          </a:r>
          <a:endParaRPr lang="es-ES" sz="1600" b="1" kern="1200" dirty="0">
            <a:solidFill>
              <a:srgbClr val="6B00B4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ພີ່ນ້ອງຫລາຍກວ່າ </a:t>
          </a:r>
          <a:r>
            <a:rPr lang="en" sz="18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500 </a:t>
          </a:r>
          <a:r>
            <a:rPr lang="lo-LA" sz="18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ຄົນ</a:t>
          </a:r>
          <a:endParaRPr lang="es-ES" sz="1800" b="1" kern="1200" dirty="0">
            <a:solidFill>
              <a:srgbClr val="6B00B4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ຢາໂກໂບ ແລະ ອັກຄະສາວົກ</a:t>
          </a:r>
          <a:endParaRPr lang="es-ES" sz="1800" b="1" kern="1200" dirty="0">
            <a:solidFill>
              <a:srgbClr val="6B00B4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>
            <a:solidFill>
              <a:schemeClr val="tx1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ອຈ ໂປໂລ</a:t>
          </a:r>
          <a:r>
            <a:rPr lang="en" sz="18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 “</a:t>
          </a:r>
          <a:r>
            <a:rPr lang="lo-LA" sz="18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ຜູ້ເຮັດແທ້ງ</a:t>
          </a:r>
          <a:r>
            <a:rPr lang="en" sz="1800" b="1" kern="1200" dirty="0">
              <a:solidFill>
                <a:srgbClr val="6B00B4"/>
              </a:solidFill>
              <a:latin typeface="Saysettha OT" panose="020B0504020207020204" pitchFamily="34" charset="-34"/>
              <a:cs typeface="Saysettha OT" panose="020B0504020207020204" pitchFamily="34" charset="-34"/>
            </a:rPr>
            <a:t>”</a:t>
          </a:r>
          <a:endParaRPr lang="es-ES" sz="1800" b="1" kern="1200" dirty="0">
            <a:solidFill>
              <a:srgbClr val="6B00B4"/>
            </a:solidFill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ການປະກາດຂ່າວປະເສີດນັ້ນ ໄຮ້ປະໂຫຍດ 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15:14a)</a:t>
          </a:r>
          <a:endParaRPr lang="es-ES" sz="20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ຄວາມເຊື່ອຂອງພວກເຮົາອະນິຈັງ ໄຮ້ປະໂຫຍດ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(1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15:14b)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ບໍ່ມີປະໂຫຍດ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(1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15:17a)</a:t>
          </a:r>
          <a:endParaRPr lang="es-ES" sz="20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ພວກເຮົາເປັນພະຍານທີ່ບໍ່ຈິງ 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15:15)</a:t>
          </a:r>
          <a:endParaRPr lang="es-ES" sz="20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ພວກເຮົາຍັງຄົງຢູ່ໃນບາບຂອງພວກເຮົາ 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 15:17b)</a:t>
          </a:r>
          <a:endParaRPr lang="es-ES" sz="20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ຜູ້ທີ່ຕາຍໄປນັ້ນ ຈະບໍ່ໄດ້ກັບມາມີຊີວິດອີກ 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2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1 Corinthians 15:30-32</a:t>
          </a:r>
          <a:endParaRPr lang="es-ES" sz="12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ມັນແມ່ນຄຸ້ມຄ່າກັບການປະກາດຂ່າວປະເສີດ</a:t>
          </a:r>
          <a:r>
            <a:rPr lang="en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, </a:t>
          </a:r>
          <a:r>
            <a:rPr lang="lo-LA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ເຖິງວ່າໃນຂ່າວປະເສີດນັ້ນຈະມີການທົນທຸກ ຫລື ອັນຕະລາຍກໍ່ຕາມ</a:t>
          </a:r>
          <a:r>
            <a:rPr lang="en" sz="16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.</a:t>
          </a:r>
          <a:endParaRPr lang="es-ES" sz="16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45720" rIns="1219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2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1 Corinthians 15:33-34</a:t>
          </a:r>
          <a:endParaRPr lang="es-ES" sz="12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ມັນແມ່ນຄຸ້ມຄ່າທີ່ຈະດໍາເນີນຊີວິດໃຫ້ສອດຄ່ອງກັບຫລັກຄໍາສອນຂອງພຣະຄໍາພີ</a:t>
          </a:r>
          <a:endParaRPr lang="es-ES" sz="1800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ຮ່າງກາຍຂອງພືດ</a:t>
          </a:r>
          <a:b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 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ເມັດພືດຖືກຫວ່ານ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ຖືກເກັບກ່ຽວ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ພຣະອົງປະທານຮ່າງກາຍໃຫ້ຕາມແຕ່ລະຕົ້ນທີ່ພຣະອົງປະສົງ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ຮ່າງກາຍທາງກາຍະພາບ</a:t>
          </a:r>
          <a:br>
            <a:rPr lang="es-E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</a:b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(1 </a:t>
          </a:r>
          <a:r>
            <a:rPr lang="lo-LA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ຮ່າງກາຍຂອງມະນຸດ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ຮ່າງກາຍຂອງສັດ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ຮ່າງກາຍຂອງປາ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ຮ່າງກາຍຂອງນົກ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ຮ່າງກາຍທາງສະຫວັນ</a:t>
          </a:r>
          <a:b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</a:b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(1 </a:t>
          </a: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ກຣທ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ແສງຂອງດວງຕາເວັນ</a:t>
          </a:r>
          <a:endParaRPr lang="es-ES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ແສງຂອງດວງຈັນ</a:t>
          </a:r>
          <a:endParaRPr lang="es-ES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ແສງຂອງດວງດາວ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ລັດສະໝີຂອງແຕ່ລະດວງ</a:t>
          </a:r>
          <a:endParaRPr lang="en" sz="1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ຮ່າງກາຍປະຈຸບັນ</a:t>
          </a:r>
          <a:endParaRPr lang="en" sz="2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ສາມາດເນົ່າເປື່ອຍໄດ້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ໄຮ້ກຽດ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ອ່ອນແອ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rPr>
            <a:t>ເນື້ອໜັງ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800" b="1" kern="1200" dirty="0">
              <a:latin typeface="Saysettha OT" panose="020B0504020207020204" pitchFamily="34" charset="-34"/>
              <a:cs typeface="Saysettha OT" panose="020B0504020207020204" pitchFamily="34" charset="-34"/>
            </a:rPr>
            <a:t>ຮ່າງກາຍທີ່ຟື້ນຄືນມາ</a:t>
          </a:r>
          <a:endParaRPr lang="en" sz="2800" b="1" kern="1200" dirty="0">
            <a:latin typeface="Saysettha OT" panose="020B0504020207020204" pitchFamily="34" charset="-34"/>
            <a:cs typeface="Saysettha OT" panose="020B0504020207020204" pitchFamily="34" charset="-34"/>
          </a:endParaRPr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ບໍ່ສາມາດເນົ່າເປື່ອຍໄດ້</a:t>
          </a:r>
          <a:endParaRPr lang="en" sz="16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ສະຫງ່າງາມ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ຊົງພະລັງ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o-L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ea typeface="+mn-ea"/>
              <a:cs typeface="Saysettha OT" panose="020B0504020207020204" pitchFamily="34" charset="-34"/>
            </a:rPr>
            <a:t>ຈິດວິນຍານ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aysettha OT" panose="020B0504020207020204" pitchFamily="34" charset="-34"/>
            <a:ea typeface="+mn-ea"/>
            <a:cs typeface="Saysettha OT" panose="020B0504020207020204" pitchFamily="34" charset="-34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lo-LA" sz="4000" b="1" dirty="0">
                <a:ln/>
                <a:solidFill>
                  <a:schemeClr val="bg2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ຣິດອໍານາດຈາກການຄືນພຣະຊົນຂອງພຣະເຢຊູ</a:t>
            </a:r>
            <a:endParaRPr lang="en" sz="4000" b="1" dirty="0">
              <a:ln/>
              <a:solidFill>
                <a:schemeClr val="bg2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4097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o-LA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ບົດຮຽນທີ 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8 </a:t>
            </a:r>
            <a:r>
              <a:rPr lang="lo-LA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ສໍາລັບສະບາໂຕທີ 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22</a:t>
            </a:r>
            <a:r>
              <a:rPr lang="lo-LA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ສິງຫາ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147019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lo-LA" sz="3200" b="1" dirty="0">
                <a:ln/>
                <a:solidFill>
                  <a:schemeClr val="accent4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ພວກເຮົາຈະຟື້ນຄືນມາພ້ອມກັບຮ່າງກາຍແບບໃດ</a:t>
            </a:r>
            <a:endParaRPr lang="en" sz="3200" b="1" dirty="0">
              <a:ln/>
              <a:solidFill>
                <a:schemeClr val="accent4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“ເມື່ອ​ຄົນ​ຕາຍ​ເປັນ​ຄືນ​ມາ​ສູ່​ຊີວິດ​ກໍ​ຈະ​ເປັນ​ດັ່ງນັ້ນແຫລະ, ເມື່ອ​ຮ່າງກາຍ​ໄດ້​ຖືກ​ຫວ່ານ​ລົງ ກໍ​ເປື່ອຍເນົ່າ​ໄປ ເມື່ອ​ເປັນ​ຄືນ​ມາ ຮ່າງກາຍ​ນັ້ນ ກໍ​ບໍ່​ເປື່ອຍເນົ່າ​ອີກ.” 1 ໂກຣິນໂທ‬ ‭15‬:‭42‬</a:t>
            </a:r>
            <a:endParaRPr lang="en" sz="14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2473242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12133" y="1307860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ຮູບພາບທີ່ກ່ຽວກັບການຟື້ນຄືນຊີບ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82756"/>
            <a:ext cx="5045399" cy="780470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lo-LA" b="1" kern="1200" dirty="0">
                <a:solidFill>
                  <a:schemeClr val="tx1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ແມ່ນຫຍັງແມ່ຄວາມແຕກຕ່າງລະຫວ່າງຮ່າງກາຍປະຈຸບັນ ແລະ ຮ່າງກາຍທີ່ຖືກປ່ຽນແປງ</a:t>
            </a:r>
            <a:r>
              <a:rPr lang="en" b="1" kern="1200" dirty="0">
                <a:solidFill>
                  <a:schemeClr val="tx1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  <a:br>
              <a:rPr lang="en" b="1" kern="1200" dirty="0">
                <a:solidFill>
                  <a:schemeClr val="tx1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</a:br>
            <a:r>
              <a:rPr lang="en" b="1" kern="1200" dirty="0">
                <a:solidFill>
                  <a:schemeClr val="tx1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solidFill>
                  <a:schemeClr val="tx1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kern="1200" dirty="0">
                <a:solidFill>
                  <a:schemeClr val="tx1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ອາດາມມີຮ່າງກາຍເທິງໂລກ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ອາດາມຄົນທີສອງ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[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ພຣະເຢຊູ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]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ມີຮ່າງກາຍຈາກສະຫວັນ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ໃນການຟື້ນຄືນພຣະຊົນ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ຮ່າງກາຍຂອງພວກເຮົາຈະຖືກປ່ຽນແປງຄືກັນກັບຮ່າງກາຍຂອງພຣະຄຣິດ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ນັ້ນແມ່ນເປັນຮ່າງກາຍທີ່ບໍ່ເນົ່າເປື່ອຍ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ມີສະຫງ່າຣາສີ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ຊົງພະລັງ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ມີຈິດວິນຍານ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ຕາມແບບສະຫວັນ</a:t>
            </a:r>
            <a:b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</a:b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398619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lo-LA" sz="4000" b="1" dirty="0">
                <a:ln/>
                <a:solidFill>
                  <a:schemeClr val="accent4">
                    <a:lumMod val="75000"/>
                  </a:schemeClr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ພວກເຮົາຈະຟື້ນຄືນມາພ້ອມກັບຮ່າງກາຍແບບໃດ</a:t>
            </a:r>
            <a:endParaRPr lang="en" sz="4000" b="1" dirty="0">
              <a:ln/>
              <a:solidFill>
                <a:schemeClr val="accent4">
                  <a:lumMod val="75000"/>
                </a:schemeClr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16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“ເມື່ອ​ຄົນ​ຕາຍ​ເປັນ​ຄືນ​ມາ​ສູ່​ຊີວິດ​ກໍ​ຈະ​ເປັນ​ດັ່ງນັ້ນແຫລະ, ເມື່ອ​ຮ່າງກາຍ​ໄດ້​ຖືກ​ຫວ່ານ​ລົງ ກໍ​ເປື່ອຍເນົ່າ​ໄປ ເມື່ອ​ເປັນ​ຄືນ​ມາ ຮ່າງກາຍ​ນັ້ນ ກໍ​ບໍ່​ເປື່ອຍເນົ່າ​ອີກ.” 1 ໂກຣິນໂທ‬ ‭15‬:‭42‬</a:t>
            </a:r>
            <a:endParaRPr lang="en" sz="12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169459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2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ແລ້ວຕອນໃດທີ່ພວກເຮົາຈະໄດ້ຮັບຮ່າງກາຍນັ້ນ</a:t>
            </a:r>
            <a:r>
              <a:rPr lang="en" sz="2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“ນີ້​ແຫຼະ ເຮົາ​ມີ​ຂໍ້​ລັບເລິກ​ບອກ​ພວກເຈົ້າ​ວ່າ, ເຮົາ​ທັງຫລາຍ​ຈະ​ບໍ່​ລ່ວງລັບ​ໄປ​ໝົດ​ທຸກຄົນ, ແຕ່​ເຮົາ​ທັງຫລາຍ​ຈະ​ຖືກ​ປ່ຽນແປງ​ໃໝ່​ໝົດ​ທຸກຄົນ,” 1 ໂກຣິນໂທ‬ ‭15‬:‭51‬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ກ່ອນທີ່ຈະກໍານົດເວລາແຫ່ງການຟື້ນຄືນຊີບ ແລະ ສິ່ງທີ່ຈະເກີດຂຶ້ນກັບຮ່າງກາຍຂອງພວກເຮົາ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ກ່າວວ່າ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ສິ່ງທີ່ເປັນເນື້ອໜັງ ແລະ ເລືອດ ຈະມີສ່ວນໃນອານາຈັກຂອງພຣະເຈົ້າບໍ່ໄດ້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15:50).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ແລ້ວໝາຍຄວາມວ່າ ຫລັງຈາກນີ້ພວກເຮົາຈະບໍ່ມີຮ່າງກາຍ ຫລັງຈາກຟື້ນຄືນຊີບບໍ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619916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ໃນການສະເດັດກັບມາຄັ້ງທີສອງຂອງພຣະຄຣິດ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ຮ່າງກາຍທີ່ເຊື່ອມສະຫລາຍໄດ້ ຈະຖືກປ່ຽນເປັນຮ່າງກາຍທີ່ບໍ່ຖືກເຊື່ອມສະຫລາຍໄດ້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ດັ່ງທີ່ຮ່າງກາຍຂອງພຣະຄຣິດ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15:51-55;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ລກ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24:36-40).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ຄໍາວ່າ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ເນື້ອໜັງ ແລະ ເລືອດ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ມັກໃຊ້ເປັນຄໍາຟ້ອງຄວາມໝາຍ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ຂອງຄໍາວ່າ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ບຸກຄົນ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” (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ມທ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16:17; 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ຄລຕ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1:16; </a:t>
            </a: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ອຟຊ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6:12; </a:t>
            </a:r>
            <a:r>
              <a:rPr lang="lo-LA" sz="2000" b="1" noProof="0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ຮຣ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2:14).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ກໍາລັງປຽບທຽບໃນບ່ອນນີ້ວ່າ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: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ຜູ້ອາໄສຢູ່ໃນໂລກ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=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ເນົ່າເປື່ອຍ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;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ຜູ້ອາໄສຢູ່ໃນສະຫວັນ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=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ຮ່າງກາຍບໍ່ເນົ່າເປື່ອຍໄດ້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ໃນໂລກເຮົາມີຮ່າງກາຍທີ່ເຊື່ອມສະຫລາຍເປັນດິນ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ເພາະສະນັ້ນພວກເຮົາບໍ່ສາມາດນໍາຮ່າງກາຍນີ້ໄປສະຫວັນໄດ້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766460"/>
            <a:ext cx="70096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ສໍາລັບຜູ້ທີ່ຫລັບໄຫລໃນຫລຸມຝັງສົບ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ຄືກັບພຣະຄຣິດ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ພວກເຂົາຈະຮູ້ສຶກວ່າເວລາຜ່ານໄປພຽງແປັບດຽວ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ພວກເຂົາຮູ້ສຶກເຖິງຄວາມໜາວເໜັບແຫ່ງຄວາມຕາຍ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ແຕ່ຕອນນີ້ກໍາລັງເຫັນພຣະຄຣິດຕໍ່ໜ້າພວກເຂົາ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15:52).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184297" y="2413337"/>
            <a:ext cx="1182340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“ການຄືນມາຈາກຕາຍຂອງພຣະເຢຊູເປັນຕົວຢ່າງຂອງການຄືນມາຈາກຕາຍຄັ້ງສຸດທ້າຍຂອງທຸກຄົນທີ່ນອນຫຼັບຢູ່ໃນພຣະອົງ. ຮ່າງກາຍທີ່ຟື້ນຄືນມາຈາກຕາຍຂອງພຣະຜູ້ໄຖ່, ກິລິຍາມາລະຍາດຂອງພຣະອົງ, ນ້ຳສຽງການເວົ້າຂອງພຣະອົງ, 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ລ້ວ</a:t>
            </a:r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ນ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</a:t>
            </a:r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ເປັນສິ່ງທີ່ຜູ້ຕິດຕາມຂອງພຣະອົງຄຸ້ນເຄີຍ. ໃນທຳນອງດຽວກັນ, ຜູ້ທີ່ນອນຫຼັບຢູ່ໃນພຣະເຢຊູກໍຈະຄືນມາຈາກຕາຍອີກຄັ້ງ. ພວກເຮົາຈະຮູ້ຈັກມິດສະຫາຍຂອງພວກເຮົາເໝືອນດັ່ງທີ່ບັນດາສາວົກໄດ້ຮູ້ຈັກພຣະເຢຊູ. ເຖິງແມ່ນວ່າພວກເຂົາອາດຈະເຄີຍພິການ, </a:t>
            </a:r>
            <a:r>
              <a:rPr lang="lo-LA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ເຈັບໄຂ້ໄດ້ປ່ວຍ</a:t>
            </a:r>
            <a:r>
              <a:rPr lang="en-LA" dirty="0">
                <a:latin typeface="Saysettha OT" panose="020B0504020207020204" pitchFamily="34" charset="-34"/>
                <a:cs typeface="Saysettha OT" panose="020B0504020207020204" pitchFamily="34" charset="-34"/>
              </a:rPr>
              <a:t>, ຫຼື ເສຍໂສມໃນຊີວິດທີ່ຕ້ອງຕາຍນີ້, ແຕ່ໃນຮ່າງກາຍທີ່ຟື້ນຄືນມາຈາກຕາຍ ແລະ ມີຮູບໂສມອັນຊົງກຽດຂອງພວກເຂົາ, ຕົວຕົນຂອງແຕ່ລະຄົນຈະຖືກປົກປ້ອງໄວ້ຢ່າງສົມບູນແບບ, ແລະ ພວກເຮົາຈະຈຳໄດ້, ໃນໃບໜ້າທີ່ເປ່ງປະກາຍດ້ວຍແສງສະຫວ່າງທີ່ສ່ອງອອກມາຈາກໃບໜ້າຂອງພຣະເຢຊູ, ເຊິ່ງເຄືອດເຄົ້າຮູບຮ່າງຂອງຜູ້ທີ່ພວກເຮົາຮັກ.”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569844" y="216228"/>
            <a:ext cx="114233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ຖ້າພຣະຄຣິດບໍ່ຄືນພຣະຊົນແລ້ວ ການປະກາດຂອງພວກເຮົາກໍ່ບໍ່ມີປະໂຫຍດ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. .</a:t>
            </a:r>
            <a:r>
              <a:rPr kumimoji="0" lang="lo-L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ແລະ ຖ້າພຣະຄຣິດບໍ່ໄດ້ເປັນຄືນມາ ຄວາມເຊື່ອຂອງພວກເຈົ້າກໍ່ໄຮ້ປະໂຫຍດ ແລະ ພວກເຈົ້າກໍຍັງຈົມຢູ່ໃນການບາບຂອງພວກຕົນ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!”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15:14–17)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7680985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ຕາມປັດຊະຍາກຣິກ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—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ອີງຕາມທິດສະດີຂອງທ່ານ ພລາໂທນິກ 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Platonic—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ຮ່າງກາຍ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ເຊິ່ງໂດຍແທ້ແມ່ນຊົ່ວຮ້າຍ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ເປັນພຽງຄຸກຂອງວິນຍານອໍາມະຕະ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ໂດຍຄວາມຄິດເຊັ່ນນີ້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ແລ້ວການຟື້ນຄືນຊີບຂອງຮ່າງກາຍມີຄວາມໝາຍແນວໃດຕໍ່ຊາວກຣິກ ຫລື ຊາວໂຣມມັນ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ດ້ວຍເຫດຜົນນີ້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ກຸ່ມໜຶ່ງໃນຄຣິດຕະຈັກໂກຣິນຈຶ່ງໄດ້ປະຕິເສດການມີຢູ່ຂອງການຟື້ນຄືນຊີບ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ກ່າວເຖິງປະເດັນນີ້ໃນບົດທີ </a:t>
            </a:r>
            <a:r>
              <a:rPr lang="en-US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15</a:t>
            </a:r>
            <a:r>
              <a:rPr lang="lo-LA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ຂອງຈົດໝາຍສະບັບທໍາອິດເຖິງຊາວໂກຣິນໂທ</a:t>
            </a:r>
            <a:r>
              <a:rPr lang="en" sz="20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o-LA" sz="2000" b="1" dirty="0">
                <a:solidFill>
                  <a:prstClr val="black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ນີ້ບໍ່ແມ່ນເລື່ອງເລັກນ້ອຍ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ການຟື້ນຄືນຊີບມີຄວາມເຊື່ອມໂຍງຢ່າງໃກ້ຊິດກັບຄວາມລອດ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ຖ້າວ່າບໍ່ມີການຟື້ນຄືນຊີບແລ້ວ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… </a:t>
            </a:r>
            <a:r>
              <a:rPr kumimoji="0" lang="lo-L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ການປະກາດຂ່າວປະເສີດນັ້ນ</a:t>
            </a:r>
            <a:r>
              <a:rPr kumimoji="0" lang="lo-LA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ຈະມີປະໂຫຍດຫຍັງ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333544" y="667603"/>
            <a:ext cx="6140486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lo-L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ການຟື້ນຄືນພຣະຊົນຂອງພຣະເຢຊູ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81309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lo-LA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ການຟື້ນຄືນພຣະຊົນຂອງພຣະເຢຊູ ເປັນເຫດການທາງປະຫວັດສາດຫລືບໍ່?</a:t>
            </a:r>
            <a:endParaRPr lang="en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25400" dir="2700000" algn="tl">
                  <a:srgbClr val="000000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92156" y="647513"/>
            <a:ext cx="1180768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“ເລື່ອງ​ທີ່​ເຮົາ​ໄດ້​ຮັບ​ໄວ້​ແລ້ວ​ນັ້ນ ເຮົາ​ໄດ້​ມອບ​ໄວ້​ແກ່​ເຈົ້າ​ທັງຫລາຍ​ເປັນ​ເລື່ອງ​ສຳຄັນ​ທີ່ສຸດ​ຄື​ວ່າ, ພຣະຄຣິດ​ຊົງ​ສິ້ນພຣະຊົນ​ແທນ​ຄວາມ​ຜິດບາບ​ຂອງ​ເຮົາ​ທັງຫລາຍ ຕາມ​ທີ່​ມີ​ຂຽນ​ໄວ້​ໃນ​ພຣະຄຳພີ, ແລະ​ພຣະອົງ​ໄດ້​ຖືກ​ຝັງ​ໄວ້ ແລະ​ໃນ​ວັນ​ຖ້ວນ​ສາມ ໄດ້​ຖືກ​ຊົງ​ບັນດານ​ໃຫ້​ເປັນ​ຄືນ​ມາ​ສູ່​ຊີວິດ ຕາມ​ທີ່​ມີ​ຄຳ​ຂຽນ​ໄວ້​ໃນ​ພຣະຄຳພີ;”</a:t>
            </a:r>
          </a:p>
          <a:p>
            <a:pPr algn="ctr"/>
            <a:r>
              <a:rPr lang="lo-LA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‭‭1 ໂກຣິນໂທ‬ ‭15‬:‭3‬-‭4‬</a:t>
            </a:r>
            <a:endParaRPr lang="en" sz="11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ກ່ອນທີ່ຈະກ່າວເຖິງຂໍ້ສົງໄສທີ່ຊາວໂກຣິນໂທມີກ່ຽວກັບການຟື້ນຄືນພຣະຊົນ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ເຕືອນພວກເຂົາເຖິງວິທີເຮັດວຽກຂອງຂ່າວປະເສີດ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15:1-2):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4343416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ແລ້ວຂ່າວປະເສີດທີ່ປະກາດນັ້ນແມ່ນຫຍັງ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4662510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ແລ້ວພວກເຮົາຈະຮູ້ໄດ້ແນວໃດວ່າມັນແມ່ນເຫດການໃນປະຫວັດສາດ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ໃຜເຫັນຕອນທີ່ພຣະອົງຊົງຟື້ນພຣະຊົນ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5410528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165646" y="5610322"/>
            <a:ext cx="8553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ສະແດງໃຫ້ເຫັນຢ່າງຊັດເຈນແລ້ວວ່າ ເປັນວຽກງານຂອງພຣະເຈົ້າທີ່ສໍາເລັດ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ອີງຕາມພຣະຄໍາພີ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ແນ່ນອນ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ມັນເປັນແຜນການຂອງພຣະເຈົ້າທີ່ກໍານົດໄວ້ລ່ວງໜ້າ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ມີໃຜມີຂໍ້ສົງໄສບໍ່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ຂໍໃຫ້ໄປຖາມພະຍານທີ່ຍັງມີຊີວິດຢູ່ໃນເວລານັ້ນ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!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ແລະ ເລົ່າຕໍ່ກັນມາເລື້ອຍໆ</a:t>
            </a:r>
            <a:endParaRPr lang="en" b="1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35548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lo-LA" noProof="0" dirty="0">
                <a:solidFill>
                  <a:srgbClr val="7030A0"/>
                </a:solidFill>
                <a:latin typeface="Saysettha OT" panose="020B0504020207020204" pitchFamily="34" charset="-34"/>
                <a:cs typeface="Saysettha OT" panose="020B0504020207020204" pitchFamily="34" charset="-34"/>
              </a:rPr>
              <a:t>ຜົນທີ່ຕາມມາຈາກການຟື້ນພຣະຊົນຂອງພຣະຄຣິດ</a:t>
            </a:r>
            <a:endParaRPr lang="en" noProof="0" dirty="0">
              <a:solidFill>
                <a:srgbClr val="7030A0"/>
              </a:solidFill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137471"/>
            <a:ext cx="10196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ແມ່ນຫຍັງຈະເກີດຂຶ້ນ ຖ້າວ່າພຣະເຈົ້າບໍ່ໄດ້ຟື້ນຄືນມາຈາກຄວາມຕາຍ</a:t>
            </a:r>
            <a:r>
              <a:rPr lang="en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350873" y="643622"/>
            <a:ext cx="98032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“ແລະ​ພຣະອົງ​ໄດ້​ຖືກ​ຝັງ​ໄວ້ ແລະ​ໃນ​ວັນ​ຖ້ວນ​ສາມ ໄດ້​ຖືກ​ຊົງ​ບັນດານ​ໃຫ້​ເປັນ​ຄືນ​ມາ​ສູ່​ຊີວິດ ຕາມ​ທີ່​ມີ​ຄຳ​ຂຽນ​ໄວ້​ໃນ​ພຣະຄຳພີ;”</a:t>
            </a:r>
          </a:p>
          <a:p>
            <a:pPr algn="ctr"/>
            <a:r>
              <a:rPr lang="lo-LA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‭‭1 ໂກຣິນໂທ‬ ‭15‬:‭4‬</a:t>
            </a:r>
            <a:endParaRPr lang="es-ES" sz="1600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ການປະຕິເສດການເປັນໄປໄດ້ຂອງການຟື້ນພຣະຊົນ ສ້າງຄວາມບໍ່ໝັ້ນຄົງໃຫ້ກັບຄວາມເຊື່ອຂອງຄຣິສຕຽນ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ເພາະວ່າ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ຖ້າບໍ່ມີການເປັນຄືນມາຈາກຕາຍ ພຣະຄຣິດກໍບໍ່ໄດ້ຖືກຊົງບັນດານໃຫ້ຄືນມາ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15:12-13).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ແລະຖ້າວ່າພຣະອົງບໍ່ຟື້ນຄືນມາ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3111964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ໂດຍປາສະຈາກການຟື້ນພຣະຊົນ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ພຣະເຢຊູກໍຄົງເປັນພຽງແຕ່ມະນຸດທີ່ຊອບທໍາຄົນໜຶ່ງເທົ່ານັ້ນ ທີ່ຖືກຂ້າຕາຍໂດຍບໍ່ມີເຫດຜົນ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ແຕ່ບໍ່ສາມາດຊ່ວຍຄົນອື່ນໄດ້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ແຕ່ວ່າຕອນນີ້ພຣະເຢຊູຊົງຟື້ນຄືນຈາກຄວາມຕາຍ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15:20a</a:t>
            </a:r>
            <a:r>
              <a:rPr lang="en" sz="14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)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ພວກເຮົາຈຶ່ງມີພຣະຜູ້ຊ່ວຍໃຫ້ລອດທີ່ດໍາຣົງຢູ່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38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aysettha OT" panose="020B0504020207020204" pitchFamily="34" charset="-34"/>
                  <a:cs typeface="Saysettha OT" panose="020B0504020207020204" pitchFamily="34" charset="-34"/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778073"/>
            <a:ext cx="68615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ດ້ວຍເຫດນີ້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ຂ່າວປະເສີດຈຶ່ງມີຄວາມໝາຍ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;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ຄວາມເຊື່ອຂອງພວກເຮົາກໍ່ເຊັ່ນກັນ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;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ພວກເຮົາເປັນພະຍານທີ່ຊື່ສັດ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;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ຄວາມບາບຂອງພວກເຮົາໄດ້ຮັບການອະໄພແລ້ວ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;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ແລະຜູ້ທີ່ຕາຍໃນພຣະຄຣິດຈະໄດ້ມີຊີວິດອີກຄັ້ງ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-2" y="173036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ແມ່ນຫຍັງທີ່ຢັ້ງຢືນວ່າມີການຟື້ນຄືນມາ</a:t>
            </a:r>
            <a:r>
              <a:rPr lang="en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o-LA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“ແຕ່​ທີ່​ຈິງ ພຣະຄຣິດ​ໄດ້​ຊົງ​ຖືກ​ບັນດານ​ໃຫ້​ຄືນພຣະຊົນ​ແລ້ວ ແລະ​ຊົງ​ເປັນ​ຜົນແລກ​ໃນ​ພວກ​ຄົນ​ທີ່​ລ່ວງລັບ​ໄປ​ແລ້ວ​ນັ້ນ.”</a:t>
            </a:r>
          </a:p>
          <a:p>
            <a:pPr algn="ctr"/>
            <a:r>
              <a:rPr lang="lo-LA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‭‭1 ໂກຣິນໂທ‬ ‭15‬:‭20</a:t>
            </a:r>
            <a:endParaRPr lang="es-ES" sz="16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ສິ່ງທີ່ຮັບປະກັນປະການທໍາອິດຈາກການຟື້ນຄືນພຣະຊົນຂອງພຣະຄຣິດແມ່ນ: ການທີ່ພວກເຮົາຍອມຮັບແຜນການແຫ່ງຄວາມລອດ 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ເພາະຖ້າບໍ່ຍອມຮັບ ກໍ່ເທົ່າກັບບໍ່ເຊື່ອ</a:t>
            </a:r>
            <a:r>
              <a:rPr lang="en-US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–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ຈາກອາດາມ ຈົນເຖິງວັນສິ້ນໂລກ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–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ຖ້າວ່າພວກເຮົາຕາຍ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ພວກເຮົາຈະມີຊີວິດອີກຄັ້ງ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15:20-23).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5911831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39582"/>
            <a:ext cx="627321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ແມ່ນຫຍັງຈະເກີດຂຶ້ນຫລັງຈາກທີ່ພວກເຮົາຟື້ນຄືນມາ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?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ໂດຍການເອົາຊະນະຄວາມຕາຍ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ພຣະເຢຊູຊົງພິດຊິດຊະນະທຸກສັດຕູ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15:25-26).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ຫລັງຈາກນັ້ນ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ພຣະເຢຊູຈະຊົງມອບທຸກສິ່ງໄວ້ໃນພຣະຫັດຂອງພຣະບິດາ 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“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ເພື່ອພຣະເຈົ້າຈະເປັນທຸກສິ່ງໃນທຸກສິ່ງ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” (1 </a:t>
            </a:r>
            <a:r>
              <a:rPr lang="lo-LA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ກຣທ</a:t>
            </a:r>
            <a:r>
              <a:rPr lang="en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15:24, 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4096691"/>
            <a:ext cx="62732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ເພີ່ມເຕີມໃນການຮັບປະກັນນີ້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,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ອຈ ໂປໂລ ໃຫ້ສອງຢ່າງສໍາລັບການຮັບປະກັນ</a:t>
            </a:r>
            <a:r>
              <a:rPr kumimoji="0" lang="lo-LA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ເຊິ່ງມັນກະທົບຕໍ່ການໃຊ້ຊີວິດຂອງພວກເຮົາ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ysettha OT" panose="020B0504020207020204" pitchFamily="34" charset="-34"/>
                <a:cs typeface="Saysettha OT" panose="020B0504020207020204" pitchFamily="34" charset="-34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lo-L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Saysettha OT" panose="020B0504020207020204" pitchFamily="34" charset="-34"/>
                <a:cs typeface="Saysettha OT" panose="020B0504020207020204" pitchFamily="34" charset="-34"/>
              </a:rPr>
              <a:t>ການຟື້ນຄືນຊີບຂອງພວກເຮົາ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2301</Words>
  <Application>Microsoft Office PowerPoint</Application>
  <PresentationFormat>Panorámica</PresentationFormat>
  <Paragraphs>103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 Display</vt:lpstr>
      <vt:lpstr>Saysettha OT</vt:lpstr>
      <vt:lpstr>Arial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104</cp:revision>
  <dcterms:created xsi:type="dcterms:W3CDTF">2026-07-19T13:36:46Z</dcterms:created>
  <dcterms:modified xsi:type="dcterms:W3CDTF">2026-08-18T14:45:36Z</dcterms:modified>
</cp:coreProperties>
</file>